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9"/>
  </p:notesMasterIdLst>
  <p:handoutMasterIdLst>
    <p:handoutMasterId r:id="rId90"/>
  </p:handoutMasterIdLst>
  <p:sldIdLst>
    <p:sldId id="256" r:id="rId2"/>
    <p:sldId id="348" r:id="rId3"/>
    <p:sldId id="257" r:id="rId4"/>
    <p:sldId id="327" r:id="rId5"/>
    <p:sldId id="328" r:id="rId6"/>
    <p:sldId id="338" r:id="rId7"/>
    <p:sldId id="258" r:id="rId8"/>
    <p:sldId id="268" r:id="rId9"/>
    <p:sldId id="267" r:id="rId10"/>
    <p:sldId id="317" r:id="rId11"/>
    <p:sldId id="266" r:id="rId12"/>
    <p:sldId id="260" r:id="rId13"/>
    <p:sldId id="269" r:id="rId14"/>
    <p:sldId id="270" r:id="rId15"/>
    <p:sldId id="271" r:id="rId16"/>
    <p:sldId id="261" r:id="rId17"/>
    <p:sldId id="324" r:id="rId18"/>
    <p:sldId id="262" r:id="rId19"/>
    <p:sldId id="272" r:id="rId20"/>
    <p:sldId id="325" r:id="rId21"/>
    <p:sldId id="263" r:id="rId22"/>
    <p:sldId id="319" r:id="rId23"/>
    <p:sldId id="264" r:id="rId24"/>
    <p:sldId id="273" r:id="rId25"/>
    <p:sldId id="349" r:id="rId26"/>
    <p:sldId id="274" r:id="rId27"/>
    <p:sldId id="275" r:id="rId28"/>
    <p:sldId id="339" r:id="rId29"/>
    <p:sldId id="276" r:id="rId30"/>
    <p:sldId id="277" r:id="rId31"/>
    <p:sldId id="321" r:id="rId32"/>
    <p:sldId id="337" r:id="rId33"/>
    <p:sldId id="278" r:id="rId34"/>
    <p:sldId id="279" r:id="rId35"/>
    <p:sldId id="280" r:id="rId36"/>
    <p:sldId id="281" r:id="rId37"/>
    <p:sldId id="282" r:id="rId38"/>
    <p:sldId id="283" r:id="rId39"/>
    <p:sldId id="284" r:id="rId40"/>
    <p:sldId id="287" r:id="rId41"/>
    <p:sldId id="285" r:id="rId42"/>
    <p:sldId id="286" r:id="rId43"/>
    <p:sldId id="330" r:id="rId44"/>
    <p:sldId id="288" r:id="rId45"/>
    <p:sldId id="289" r:id="rId46"/>
    <p:sldId id="290" r:id="rId47"/>
    <p:sldId id="331" r:id="rId48"/>
    <p:sldId id="335" r:id="rId49"/>
    <p:sldId id="334" r:id="rId50"/>
    <p:sldId id="333" r:id="rId51"/>
    <p:sldId id="332" r:id="rId52"/>
    <p:sldId id="291" r:id="rId53"/>
    <p:sldId id="292" r:id="rId54"/>
    <p:sldId id="293" r:id="rId55"/>
    <p:sldId id="294" r:id="rId56"/>
    <p:sldId id="295" r:id="rId57"/>
    <p:sldId id="296" r:id="rId58"/>
    <p:sldId id="297" r:id="rId59"/>
    <p:sldId id="298" r:id="rId60"/>
    <p:sldId id="299" r:id="rId61"/>
    <p:sldId id="300" r:id="rId62"/>
    <p:sldId id="301" r:id="rId63"/>
    <p:sldId id="302" r:id="rId64"/>
    <p:sldId id="303" r:id="rId65"/>
    <p:sldId id="304" r:id="rId66"/>
    <p:sldId id="305" r:id="rId67"/>
    <p:sldId id="306" r:id="rId68"/>
    <p:sldId id="307" r:id="rId69"/>
    <p:sldId id="308" r:id="rId70"/>
    <p:sldId id="310" r:id="rId71"/>
    <p:sldId id="311" r:id="rId72"/>
    <p:sldId id="312" r:id="rId73"/>
    <p:sldId id="314" r:id="rId74"/>
    <p:sldId id="326" r:id="rId75"/>
    <p:sldId id="340" r:id="rId76"/>
    <p:sldId id="341" r:id="rId77"/>
    <p:sldId id="342" r:id="rId78"/>
    <p:sldId id="343" r:id="rId79"/>
    <p:sldId id="344" r:id="rId80"/>
    <p:sldId id="350" r:id="rId81"/>
    <p:sldId id="351" r:id="rId82"/>
    <p:sldId id="352" r:id="rId83"/>
    <p:sldId id="353" r:id="rId84"/>
    <p:sldId id="345" r:id="rId85"/>
    <p:sldId id="346" r:id="rId86"/>
    <p:sldId id="347" r:id="rId87"/>
    <p:sldId id="316" r:id="rId88"/>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9817147-AC07-40A6-A028-97A5E4BD79FA}" type="datetimeFigureOut">
              <a:rPr lang="en-US" smtClean="0"/>
              <a:pPr/>
              <a:t>31-Jul-12</a:t>
            </a:fld>
            <a:endParaRPr lang="en-US"/>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D7061E51-897D-47BF-A23B-B3EA3AA5156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28726840-4217-4EE0-8F68-E1C13F8262C8}" type="datetimeFigureOut">
              <a:rPr lang="en-IN" smtClean="0"/>
              <a:pPr/>
              <a:t>31-07-2012</a:t>
            </a:fld>
            <a:endParaRPr lang="en-IN"/>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4B5219F-C700-4CE0-AD64-C8C80E1CE6B0}"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B5219F-C700-4CE0-AD64-C8C80E1CE6B0}" type="slidenum">
              <a:rPr lang="en-IN" smtClean="0"/>
              <a:pPr/>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DCC38B1-1DC4-45B0-9273-563F04519A6E}" type="datetime1">
              <a:rPr lang="en-IN" smtClean="0"/>
              <a:pPr/>
              <a:t>31-07-2012</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F42F339-4D8E-42BA-8B28-B602AB90C87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F3F5A3-D4BB-40A2-BBC9-CC4644981B81}" type="datetime1">
              <a:rPr lang="en-IN" smtClean="0"/>
              <a:pPr/>
              <a:t>31-07-2012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42F339-4D8E-42BA-8B28-B602AB90C87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2BD590-C0AD-48FD-B461-2B8F66DB4D2B}" type="datetime1">
              <a:rPr lang="en-IN" smtClean="0"/>
              <a:pPr/>
              <a:t>31-07-2012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42F339-4D8E-42BA-8B28-B602AB90C87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D804E4D-A8C2-4683-97ED-2A405BB138DC}" type="datetime1">
              <a:rPr lang="en-IN" smtClean="0"/>
              <a:pPr/>
              <a:t>31-07-2012</a:t>
            </a:fld>
            <a:endParaRPr lang="en-IN"/>
          </a:p>
        </p:txBody>
      </p:sp>
      <p:sp>
        <p:nvSpPr>
          <p:cNvPr id="9" name="Slide Number Placeholder 8"/>
          <p:cNvSpPr>
            <a:spLocks noGrp="1"/>
          </p:cNvSpPr>
          <p:nvPr>
            <p:ph type="sldNum" sz="quarter" idx="15"/>
          </p:nvPr>
        </p:nvSpPr>
        <p:spPr/>
        <p:txBody>
          <a:bodyPr rtlCol="0"/>
          <a:lstStyle/>
          <a:p>
            <a:fld id="{2F42F339-4D8E-42BA-8B28-B602AB90C877}"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AA3B4EA-9BE1-4954-93C8-88B839E2BB10}" type="datetime1">
              <a:rPr lang="en-IN" smtClean="0"/>
              <a:pPr/>
              <a:t>31-07-2012</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F42F339-4D8E-42BA-8B28-B602AB90C87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D5A62F-1725-4C25-9CA0-7ED0F2D6E5DF}" type="datetime1">
              <a:rPr lang="en-IN" smtClean="0"/>
              <a:pPr/>
              <a:t>31-07-2012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42F339-4D8E-42BA-8B28-B602AB90C877}"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74744A4-2494-49D3-9ECA-75EE43292166}" type="datetime1">
              <a:rPr lang="en-IN" smtClean="0"/>
              <a:pPr/>
              <a:t>31-07-2012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F42F339-4D8E-42BA-8B28-B602AB90C877}"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26A8424-06A2-44AE-8FB6-B6A9D9DF6848}" type="datetime1">
              <a:rPr lang="en-IN" smtClean="0"/>
              <a:pPr/>
              <a:t>31-07-2012</a:t>
            </a:fld>
            <a:endParaRPr lang="en-IN"/>
          </a:p>
        </p:txBody>
      </p:sp>
      <p:sp>
        <p:nvSpPr>
          <p:cNvPr id="7" name="Slide Number Placeholder 6"/>
          <p:cNvSpPr>
            <a:spLocks noGrp="1"/>
          </p:cNvSpPr>
          <p:nvPr>
            <p:ph type="sldNum" sz="quarter" idx="11"/>
          </p:nvPr>
        </p:nvSpPr>
        <p:spPr/>
        <p:txBody>
          <a:bodyPr rtlCol="0"/>
          <a:lstStyle/>
          <a:p>
            <a:fld id="{2F42F339-4D8E-42BA-8B28-B602AB90C877}"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2C87D-6F0C-4895-AB8A-E0019F4D3568}" type="datetime1">
              <a:rPr lang="en-IN" smtClean="0"/>
              <a:pPr/>
              <a:t>31-07-2012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F42F339-4D8E-42BA-8B28-B602AB90C87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0E81D63-C485-439C-A43F-21FC55E3FA36}" type="datetime1">
              <a:rPr lang="en-IN" smtClean="0"/>
              <a:pPr/>
              <a:t>31-07-2012</a:t>
            </a:fld>
            <a:endParaRPr lang="en-IN"/>
          </a:p>
        </p:txBody>
      </p:sp>
      <p:sp>
        <p:nvSpPr>
          <p:cNvPr id="22" name="Slide Number Placeholder 21"/>
          <p:cNvSpPr>
            <a:spLocks noGrp="1"/>
          </p:cNvSpPr>
          <p:nvPr>
            <p:ph type="sldNum" sz="quarter" idx="15"/>
          </p:nvPr>
        </p:nvSpPr>
        <p:spPr/>
        <p:txBody>
          <a:bodyPr rtlCol="0"/>
          <a:lstStyle/>
          <a:p>
            <a:fld id="{2F42F339-4D8E-42BA-8B28-B602AB90C877}"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DD6F17A-06EE-4725-9C57-1F90537109C2}" type="datetime1">
              <a:rPr lang="en-IN" smtClean="0"/>
              <a:pPr/>
              <a:t>31-07-2012</a:t>
            </a:fld>
            <a:endParaRPr lang="en-IN"/>
          </a:p>
        </p:txBody>
      </p:sp>
      <p:sp>
        <p:nvSpPr>
          <p:cNvPr id="18" name="Slide Number Placeholder 17"/>
          <p:cNvSpPr>
            <a:spLocks noGrp="1"/>
          </p:cNvSpPr>
          <p:nvPr>
            <p:ph type="sldNum" sz="quarter" idx="11"/>
          </p:nvPr>
        </p:nvSpPr>
        <p:spPr/>
        <p:txBody>
          <a:bodyPr rtlCol="0"/>
          <a:lstStyle/>
          <a:p>
            <a:fld id="{2F42F339-4D8E-42BA-8B28-B602AB90C877}"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DC28C03-3D7B-414E-919D-0F59E99E4C27}" type="datetime1">
              <a:rPr lang="en-IN" smtClean="0"/>
              <a:pPr/>
              <a:t>31-07-2012</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F42F339-4D8E-42BA-8B28-B602AB90C877}"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indiankanoon.org/doc/75330/"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214290"/>
            <a:ext cx="7582150" cy="1000132"/>
          </a:xfrm>
        </p:spPr>
        <p:txBody>
          <a:bodyPr>
            <a:noAutofit/>
          </a:bodyPr>
          <a:lstStyle/>
          <a:p>
            <a:pPr algn="ctr"/>
            <a:r>
              <a:rPr lang="en-US" sz="2800" dirty="0" smtClean="0">
                <a:solidFill>
                  <a:schemeClr val="tx1">
                    <a:lumMod val="90000"/>
                  </a:schemeClr>
                </a:solidFill>
                <a:latin typeface="Rockwell" pitchFamily="18" charset="0"/>
              </a:rPr>
              <a:t>       INTENSIVE </a:t>
            </a:r>
            <a:r>
              <a:rPr lang="en-US" sz="2800" dirty="0" smtClean="0">
                <a:solidFill>
                  <a:schemeClr val="tx1">
                    <a:lumMod val="90000"/>
                  </a:schemeClr>
                </a:solidFill>
                <a:latin typeface="Rockwell" pitchFamily="18" charset="0"/>
              </a:rPr>
              <a:t>STUDY COURSE ON </a:t>
            </a:r>
            <a:r>
              <a:rPr lang="en-US" sz="2800" dirty="0" smtClean="0">
                <a:solidFill>
                  <a:schemeClr val="tx1">
                    <a:lumMod val="90000"/>
                  </a:schemeClr>
                </a:solidFill>
                <a:latin typeface="Rockwell" pitchFamily="18" charset="0"/>
              </a:rPr>
              <a:t>SERVICE </a:t>
            </a:r>
            <a:r>
              <a:rPr lang="en-US" sz="2800" dirty="0" smtClean="0">
                <a:solidFill>
                  <a:schemeClr val="tx1">
                    <a:lumMod val="90000"/>
                  </a:schemeClr>
                </a:solidFill>
                <a:latin typeface="Rockwell" pitchFamily="18" charset="0"/>
              </a:rPr>
              <a:t>TAX ORGANISED BY ICAI, WIRC</a:t>
            </a:r>
            <a:endParaRPr lang="en-IN" sz="2800" dirty="0">
              <a:solidFill>
                <a:schemeClr val="tx1">
                  <a:lumMod val="90000"/>
                </a:schemeClr>
              </a:solidFill>
              <a:latin typeface="Rockwell" pitchFamily="18" charset="0"/>
            </a:endParaRPr>
          </a:p>
        </p:txBody>
      </p:sp>
      <p:sp>
        <p:nvSpPr>
          <p:cNvPr id="3" name="Subtitle 2"/>
          <p:cNvSpPr>
            <a:spLocks noGrp="1"/>
          </p:cNvSpPr>
          <p:nvPr>
            <p:ph type="subTitle" idx="1"/>
          </p:nvPr>
        </p:nvSpPr>
        <p:spPr>
          <a:xfrm>
            <a:off x="785786" y="3571876"/>
            <a:ext cx="7672414" cy="2803046"/>
          </a:xfrm>
        </p:spPr>
        <p:txBody>
          <a:bodyPr>
            <a:normAutofit fontScale="62500" lnSpcReduction="20000"/>
          </a:bodyPr>
          <a:lstStyle/>
          <a:p>
            <a:r>
              <a:rPr lang="en-US" sz="2800" dirty="0" smtClean="0">
                <a:solidFill>
                  <a:schemeClr val="tx1">
                    <a:lumMod val="90000"/>
                  </a:schemeClr>
                </a:solidFill>
              </a:rPr>
              <a:t>			</a:t>
            </a:r>
            <a:r>
              <a:rPr lang="en-US" sz="2800" dirty="0" smtClean="0">
                <a:solidFill>
                  <a:schemeClr val="tx1">
                    <a:lumMod val="90000"/>
                  </a:schemeClr>
                </a:solidFill>
                <a:latin typeface="Rockwell" pitchFamily="18" charset="0"/>
              </a:rPr>
              <a:t>4</a:t>
            </a:r>
            <a:r>
              <a:rPr lang="en-US" sz="2800" baseline="30000" dirty="0" smtClean="0">
                <a:solidFill>
                  <a:schemeClr val="tx1">
                    <a:lumMod val="90000"/>
                  </a:schemeClr>
                </a:solidFill>
                <a:latin typeface="Rockwell" pitchFamily="18" charset="0"/>
              </a:rPr>
              <a:t>TH</a:t>
            </a:r>
            <a:r>
              <a:rPr lang="en-US" sz="2800" dirty="0" smtClean="0">
                <a:solidFill>
                  <a:schemeClr val="tx1">
                    <a:lumMod val="90000"/>
                  </a:schemeClr>
                </a:solidFill>
                <a:latin typeface="Rockwell" pitchFamily="18" charset="0"/>
              </a:rPr>
              <a:t> AUGUST 2012 </a:t>
            </a:r>
          </a:p>
          <a:p>
            <a:endParaRPr lang="en-US" sz="2800" dirty="0" smtClean="0">
              <a:solidFill>
                <a:schemeClr val="tx1">
                  <a:lumMod val="90000"/>
                </a:schemeClr>
              </a:solidFill>
              <a:latin typeface="Rockwell" pitchFamily="18" charset="0"/>
            </a:endParaRPr>
          </a:p>
          <a:p>
            <a:pPr algn="ctr"/>
            <a:r>
              <a:rPr lang="en-US" sz="2800" dirty="0" smtClean="0">
                <a:solidFill>
                  <a:schemeClr val="tx1">
                    <a:lumMod val="90000"/>
                  </a:schemeClr>
                </a:solidFill>
                <a:latin typeface="Rockwell" pitchFamily="18" charset="0"/>
              </a:rPr>
              <a:t>               </a:t>
            </a:r>
            <a:r>
              <a:rPr lang="en-US" sz="2800" u="sng" dirty="0" smtClean="0">
                <a:solidFill>
                  <a:schemeClr val="tx1">
                    <a:lumMod val="90000"/>
                  </a:schemeClr>
                </a:solidFill>
                <a:latin typeface="Rockwell" pitchFamily="18" charset="0"/>
              </a:rPr>
              <a:t>Venue </a:t>
            </a:r>
            <a:r>
              <a:rPr lang="en-US" sz="2800" dirty="0" smtClean="0">
                <a:solidFill>
                  <a:schemeClr val="tx1">
                    <a:lumMod val="90000"/>
                  </a:schemeClr>
                </a:solidFill>
                <a:latin typeface="Rockwell" pitchFamily="18" charset="0"/>
              </a:rPr>
              <a:t>–</a:t>
            </a:r>
          </a:p>
          <a:p>
            <a:pPr algn="ctr"/>
            <a:r>
              <a:rPr lang="en-US" sz="2800" dirty="0" smtClean="0">
                <a:solidFill>
                  <a:schemeClr val="tx1">
                    <a:lumMod val="90000"/>
                  </a:schemeClr>
                </a:solidFill>
                <a:latin typeface="Rockwell" pitchFamily="18" charset="0"/>
              </a:rPr>
              <a:t>                 Seminar </a:t>
            </a:r>
            <a:r>
              <a:rPr lang="en-US" sz="2800" dirty="0" smtClean="0">
                <a:solidFill>
                  <a:schemeClr val="tx1">
                    <a:lumMod val="90000"/>
                  </a:schemeClr>
                </a:solidFill>
                <a:latin typeface="Rockwell" pitchFamily="18" charset="0"/>
              </a:rPr>
              <a:t>Hall, All India Local Self Government Bldg</a:t>
            </a:r>
            <a:r>
              <a:rPr lang="en-US" sz="2800" dirty="0" smtClean="0">
                <a:solidFill>
                  <a:schemeClr val="tx1">
                    <a:lumMod val="90000"/>
                  </a:schemeClr>
                </a:solidFill>
                <a:latin typeface="Rockwell" pitchFamily="18" charset="0"/>
              </a:rPr>
              <a:t>,</a:t>
            </a:r>
          </a:p>
          <a:p>
            <a:pPr algn="ctr"/>
            <a:r>
              <a:rPr lang="en-US" sz="2800" dirty="0" smtClean="0">
                <a:solidFill>
                  <a:schemeClr val="tx1">
                    <a:lumMod val="90000"/>
                  </a:schemeClr>
                </a:solidFill>
                <a:latin typeface="Rockwell" pitchFamily="18" charset="0"/>
              </a:rPr>
              <a:t> </a:t>
            </a:r>
            <a:r>
              <a:rPr lang="en-US" sz="2800" dirty="0" err="1" smtClean="0">
                <a:solidFill>
                  <a:schemeClr val="tx1">
                    <a:lumMod val="90000"/>
                  </a:schemeClr>
                </a:solidFill>
                <a:latin typeface="Rockwell" pitchFamily="18" charset="0"/>
              </a:rPr>
              <a:t>Juhu</a:t>
            </a:r>
            <a:r>
              <a:rPr lang="en-US" sz="2800" dirty="0" smtClean="0">
                <a:solidFill>
                  <a:schemeClr val="tx1">
                    <a:lumMod val="90000"/>
                  </a:schemeClr>
                </a:solidFill>
                <a:latin typeface="Rockwell" pitchFamily="18" charset="0"/>
              </a:rPr>
              <a:t> Lane, Andheri (W), Mumbai</a:t>
            </a:r>
            <a:endParaRPr lang="en-IN" sz="2800" dirty="0" smtClean="0">
              <a:solidFill>
                <a:schemeClr val="tx1">
                  <a:lumMod val="90000"/>
                </a:schemeClr>
              </a:solidFill>
              <a:latin typeface="Rockwell" pitchFamily="18" charset="0"/>
            </a:endParaRPr>
          </a:p>
          <a:p>
            <a:pPr algn="ctr"/>
            <a:r>
              <a:rPr lang="en-IN" sz="2800" dirty="0" smtClean="0">
                <a:solidFill>
                  <a:schemeClr val="tx1">
                    <a:lumMod val="90000"/>
                  </a:schemeClr>
                </a:solidFill>
                <a:latin typeface="Rockwell" pitchFamily="18" charset="0"/>
              </a:rPr>
              <a:t> </a:t>
            </a:r>
          </a:p>
          <a:p>
            <a:pPr algn="ctr"/>
            <a:endParaRPr lang="en-IN" sz="2800" dirty="0" smtClean="0">
              <a:solidFill>
                <a:schemeClr val="tx1">
                  <a:lumMod val="90000"/>
                </a:schemeClr>
              </a:solidFill>
              <a:latin typeface="Rockwell" pitchFamily="18" charset="0"/>
            </a:endParaRPr>
          </a:p>
          <a:p>
            <a:pPr lvl="3"/>
            <a:r>
              <a:rPr lang="en-IN" sz="2800" dirty="0" smtClean="0">
                <a:solidFill>
                  <a:schemeClr val="tx1">
                    <a:lumMod val="90000"/>
                  </a:schemeClr>
                </a:solidFill>
                <a:latin typeface="Rockwell" pitchFamily="18" charset="0"/>
              </a:rPr>
              <a:t>By SS Gupta </a:t>
            </a:r>
          </a:p>
          <a:p>
            <a:pPr lvl="3"/>
            <a:r>
              <a:rPr lang="en-IN" sz="2800" dirty="0" smtClean="0">
                <a:solidFill>
                  <a:schemeClr val="tx1">
                    <a:lumMod val="90000"/>
                  </a:schemeClr>
                </a:solidFill>
                <a:latin typeface="Rockwell" pitchFamily="18" charset="0"/>
              </a:rPr>
              <a:t>		Chartered Accountant </a:t>
            </a:r>
            <a:endParaRPr lang="en-IN" sz="2800" dirty="0">
              <a:solidFill>
                <a:schemeClr val="tx1">
                  <a:lumMod val="90000"/>
                </a:schemeClr>
              </a:solidFill>
              <a:latin typeface="Rockwell" pitchFamily="18" charset="0"/>
            </a:endParaRPr>
          </a:p>
        </p:txBody>
      </p:sp>
      <p:sp>
        <p:nvSpPr>
          <p:cNvPr id="4" name="Slide Number Placeholder 3"/>
          <p:cNvSpPr>
            <a:spLocks noGrp="1"/>
          </p:cNvSpPr>
          <p:nvPr>
            <p:ph type="sldNum" sz="quarter" idx="12"/>
          </p:nvPr>
        </p:nvSpPr>
        <p:spPr/>
        <p:txBody>
          <a:bodyPr/>
          <a:lstStyle/>
          <a:p>
            <a:fld id="{2F42F339-4D8E-42BA-8B28-B602AB90C877}" type="slidenum">
              <a:rPr lang="en-IN" smtClean="0"/>
              <a:pPr/>
              <a:t>1</a:t>
            </a:fld>
            <a:endParaRPr lang="en-IN"/>
          </a:p>
        </p:txBody>
      </p:sp>
      <p:sp>
        <p:nvSpPr>
          <p:cNvPr id="5" name="Title 1"/>
          <p:cNvSpPr txBox="1">
            <a:spLocks/>
          </p:cNvSpPr>
          <p:nvPr/>
        </p:nvSpPr>
        <p:spPr>
          <a:xfrm>
            <a:off x="1643042" y="1928802"/>
            <a:ext cx="6877294" cy="1143008"/>
          </a:xfrm>
          <a:prstGeom prst="rect">
            <a:avLst/>
          </a:prstGeom>
        </p:spPr>
        <p:txBody>
          <a:bodyPr vert="horz" anchor="b">
            <a:noAutofit/>
          </a:bodyPr>
          <a:lstStyle/>
          <a:p>
            <a:pPr marL="514350" marR="0" lvl="0" indent="-514350" algn="l" defTabSz="914400" rtl="0" eaLnBrk="1" fontAlgn="auto" latinLnBrk="0" hangingPunct="1">
              <a:lnSpc>
                <a:spcPct val="100000"/>
              </a:lnSpc>
              <a:spcBef>
                <a:spcPct val="0"/>
              </a:spcBef>
              <a:spcAft>
                <a:spcPts val="0"/>
              </a:spcAft>
              <a:buClrTx/>
              <a:buSzTx/>
              <a:buFontTx/>
              <a:buAutoNum type="alphaLcPeriod"/>
              <a:tabLst/>
              <a:defRPr/>
            </a:pPr>
            <a:endParaRPr kumimoji="0" lang="en-US" sz="2000" b="1" i="0" strike="noStrike" kern="1200" cap="small" spc="0" normalizeH="0" noProof="0" dirty="0" smtClean="0">
              <a:ln>
                <a:noFill/>
              </a:ln>
              <a:solidFill>
                <a:schemeClr val="tx1">
                  <a:lumMod val="90000"/>
                </a:schemeClr>
              </a:solidFill>
              <a:effectLst/>
              <a:uLnTx/>
              <a:uFillTx/>
              <a:latin typeface="+mj-lt"/>
              <a:ea typeface="+mj-ea"/>
              <a:cs typeface="+mj-cs"/>
            </a:endParaRPr>
          </a:p>
          <a:p>
            <a:pPr marL="514350" marR="0" lvl="0" indent="-514350" algn="l" defTabSz="914400" rtl="0" eaLnBrk="1" fontAlgn="auto" latinLnBrk="0" hangingPunct="1">
              <a:lnSpc>
                <a:spcPct val="100000"/>
              </a:lnSpc>
              <a:spcBef>
                <a:spcPct val="0"/>
              </a:spcBef>
              <a:spcAft>
                <a:spcPts val="0"/>
              </a:spcAft>
              <a:buClrTx/>
              <a:buSzTx/>
              <a:buFontTx/>
              <a:buAutoNum type="alphaLcPeriod"/>
              <a:tabLst/>
              <a:defRPr/>
            </a:pPr>
            <a:r>
              <a:rPr kumimoji="0" lang="en-US" sz="2000" b="1" i="0" strike="noStrike" kern="1200" cap="small" spc="0" normalizeH="0" noProof="0" dirty="0" smtClean="0">
                <a:ln>
                  <a:noFill/>
                </a:ln>
                <a:solidFill>
                  <a:schemeClr val="tx1">
                    <a:lumMod val="90000"/>
                  </a:schemeClr>
                </a:solidFill>
                <a:effectLst/>
                <a:uLnTx/>
                <a:uFillTx/>
                <a:latin typeface="+mj-lt"/>
                <a:ea typeface="+mj-ea"/>
                <a:cs typeface="+mj-cs"/>
              </a:rPr>
              <a:t>   </a:t>
            </a:r>
            <a:r>
              <a:rPr kumimoji="0" lang="en-US" sz="2400" b="1" i="0" u="sng" strike="noStrike" kern="1200" cap="small" spc="0" normalizeH="0" noProof="0" dirty="0" smtClean="0">
                <a:ln>
                  <a:noFill/>
                </a:ln>
                <a:solidFill>
                  <a:schemeClr val="tx1">
                    <a:lumMod val="90000"/>
                  </a:schemeClr>
                </a:solidFill>
                <a:effectLst/>
                <a:uLnTx/>
                <a:uFillTx/>
                <a:latin typeface="Rockwell" pitchFamily="18" charset="0"/>
                <a:ea typeface="+mj-ea"/>
                <a:cs typeface="+mj-cs"/>
              </a:rPr>
              <a:t>Negative List </a:t>
            </a:r>
          </a:p>
          <a:p>
            <a:pPr marL="742950" marR="0" lvl="0" indent="-742950" algn="l" defTabSz="914400" rtl="0" eaLnBrk="1" fontAlgn="auto" latinLnBrk="0" hangingPunct="1">
              <a:lnSpc>
                <a:spcPct val="100000"/>
              </a:lnSpc>
              <a:spcBef>
                <a:spcPct val="0"/>
              </a:spcBef>
              <a:spcAft>
                <a:spcPts val="0"/>
              </a:spcAft>
              <a:buClrTx/>
              <a:buSzTx/>
              <a:buFontTx/>
              <a:buAutoNum type="alphaLcPeriod"/>
              <a:tabLst/>
              <a:defRPr/>
            </a:pPr>
            <a:r>
              <a:rPr kumimoji="0" lang="en-US" sz="2400" b="1" i="0" u="sng" strike="noStrike" kern="1200" cap="small" spc="0" normalizeH="0" noProof="0" dirty="0" smtClean="0">
                <a:ln>
                  <a:noFill/>
                </a:ln>
                <a:solidFill>
                  <a:schemeClr val="tx1">
                    <a:lumMod val="90000"/>
                  </a:schemeClr>
                </a:solidFill>
                <a:effectLst/>
                <a:uLnTx/>
                <a:uFillTx/>
                <a:latin typeface="Rockwell" pitchFamily="18" charset="0"/>
                <a:ea typeface="+mj-ea"/>
                <a:cs typeface="+mj-cs"/>
              </a:rPr>
              <a:t>Exemptions </a:t>
            </a:r>
            <a:endParaRPr lang="en-US" sz="2400" b="1" u="sng" cap="small" dirty="0" smtClean="0">
              <a:solidFill>
                <a:schemeClr val="tx1">
                  <a:lumMod val="90000"/>
                </a:schemeClr>
              </a:solidFill>
              <a:latin typeface="Rockwell" pitchFamily="18" charset="0"/>
              <a:ea typeface="+mj-ea"/>
              <a:cs typeface="+mj-cs"/>
            </a:endParaRPr>
          </a:p>
          <a:p>
            <a:pPr marL="742950" marR="0" lvl="0" indent="-742950" algn="l" defTabSz="914400" rtl="0" eaLnBrk="1" fontAlgn="auto" latinLnBrk="0" hangingPunct="1">
              <a:lnSpc>
                <a:spcPct val="100000"/>
              </a:lnSpc>
              <a:spcBef>
                <a:spcPct val="0"/>
              </a:spcBef>
              <a:spcAft>
                <a:spcPts val="0"/>
              </a:spcAft>
              <a:buClrTx/>
              <a:buSzTx/>
              <a:buFontTx/>
              <a:buAutoNum type="alphaLcPeriod"/>
              <a:tabLst/>
              <a:defRPr/>
            </a:pPr>
            <a:r>
              <a:rPr kumimoji="0" lang="en-US" sz="2400" b="1" i="0" u="sng" strike="noStrike" kern="1200" cap="small" spc="0" normalizeH="0" noProof="0" dirty="0" smtClean="0">
                <a:ln>
                  <a:noFill/>
                </a:ln>
                <a:solidFill>
                  <a:schemeClr val="tx1">
                    <a:lumMod val="90000"/>
                  </a:schemeClr>
                </a:solidFill>
                <a:effectLst/>
                <a:uLnTx/>
                <a:uFillTx/>
                <a:latin typeface="Rockwell" pitchFamily="18" charset="0"/>
                <a:ea typeface="+mj-ea"/>
                <a:cs typeface="+mj-cs"/>
              </a:rPr>
              <a:t>Other exemptions </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28604"/>
            <a:ext cx="7901014" cy="6045348"/>
          </a:xfrm>
          <a:ln>
            <a:solidFill>
              <a:schemeClr val="accent1"/>
            </a:solidFill>
          </a:ln>
          <a:effectLst/>
        </p:spPr>
        <p:txBody>
          <a:bodyPr/>
          <a:lstStyle/>
          <a:p>
            <a:pPr algn="just">
              <a:buNone/>
            </a:pPr>
            <a:r>
              <a:rPr lang="en-US" dirty="0" smtClean="0"/>
              <a:t>	</a:t>
            </a:r>
          </a:p>
          <a:p>
            <a:pPr algn="just">
              <a:buNone/>
            </a:pPr>
            <a:r>
              <a:rPr lang="en-US" dirty="0" smtClean="0"/>
              <a:t>   ‘agricultural extension’ means application of scientific research and knowledge to agricultural practices through farmer education or training; </a:t>
            </a:r>
          </a:p>
          <a:p>
            <a:pPr algn="just">
              <a:buNone/>
            </a:pPr>
            <a:endParaRPr lang="en-US" dirty="0" smtClean="0"/>
          </a:p>
          <a:p>
            <a:pPr algn="just">
              <a:buNone/>
            </a:pPr>
            <a:endParaRPr lang="en-US" dirty="0" smtClean="0"/>
          </a:p>
          <a:p>
            <a:pPr marL="273050" indent="12700" algn="just">
              <a:buNone/>
            </a:pPr>
            <a:r>
              <a:rPr lang="en-US" dirty="0" smtClean="0"/>
              <a:t>‘agricultural produce’ means any produce of agriculture on which either no further processing is done or such processing is done as is usually done by a cultivator or producer which does not alter its essential characteristics but makes it marketable for primary market; </a:t>
            </a:r>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10</a:t>
            </a:fld>
            <a:endParaRPr lang="en-I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758138" cy="5809278"/>
          </a:xfrm>
        </p:spPr>
        <p:txBody>
          <a:bodyPr>
            <a:normAutofit fontScale="92500"/>
          </a:bodyPr>
          <a:lstStyle/>
          <a:p>
            <a:pPr>
              <a:buNone/>
            </a:pPr>
            <a:r>
              <a:rPr lang="en-IN" sz="2600" b="1" i="1" dirty="0" smtClean="0"/>
              <a:t>(e) Trading of goods;</a:t>
            </a:r>
            <a:endParaRPr lang="en-IN" sz="1300" b="1" i="1" dirty="0" smtClean="0"/>
          </a:p>
          <a:p>
            <a:pPr>
              <a:buNone/>
            </a:pPr>
            <a:endParaRPr lang="en-US" sz="1700" i="1" dirty="0" smtClean="0"/>
          </a:p>
          <a:p>
            <a:pPr algn="just">
              <a:buNone/>
            </a:pPr>
            <a:r>
              <a:rPr lang="en-IN" sz="2200" b="1" i="1" dirty="0" smtClean="0"/>
              <a:t>(f) </a:t>
            </a:r>
            <a:r>
              <a:rPr lang="en-IN" sz="2600" b="1" i="1" dirty="0" smtClean="0"/>
              <a:t>Any process amounting to manufacture or production of goods;</a:t>
            </a:r>
            <a:endParaRPr lang="en-IN" sz="1500" b="1" i="1" dirty="0" smtClean="0"/>
          </a:p>
          <a:p>
            <a:pPr>
              <a:buNone/>
            </a:pPr>
            <a:endParaRPr lang="en-US" u="sng" dirty="0" smtClean="0"/>
          </a:p>
          <a:p>
            <a:pPr algn="just">
              <a:buNone/>
            </a:pPr>
            <a:r>
              <a:rPr lang="en-US" dirty="0" smtClean="0"/>
              <a:t>   </a:t>
            </a:r>
            <a:r>
              <a:rPr lang="en-US" sz="2800" dirty="0" smtClean="0"/>
              <a:t>“process amounting to manufacture or production of goods’ means a process on which duties of excise are </a:t>
            </a:r>
            <a:r>
              <a:rPr lang="en-US" sz="2800" dirty="0" err="1" smtClean="0"/>
              <a:t>leviable</a:t>
            </a:r>
            <a:r>
              <a:rPr lang="en-US" sz="2800" dirty="0" smtClean="0"/>
              <a:t> under section 3 of the Central Excise Act, 1944 or any process amounting to manufacture of alcoholic liquor for human consumption, opium,  </a:t>
            </a:r>
            <a:r>
              <a:rPr lang="en-US" sz="2800" dirty="0" err="1" smtClean="0"/>
              <a:t>indian</a:t>
            </a:r>
            <a:r>
              <a:rPr lang="en-US" sz="2800" dirty="0" smtClean="0"/>
              <a:t> hemp and other narcotic drugs and narcotics on which duties of excise are </a:t>
            </a:r>
            <a:r>
              <a:rPr lang="en-US" sz="2800" dirty="0" err="1" smtClean="0"/>
              <a:t>leviable</a:t>
            </a:r>
            <a:r>
              <a:rPr lang="en-US" sz="2800" dirty="0" smtClean="0"/>
              <a:t> under any State Act for the time being in force; </a:t>
            </a:r>
            <a:endParaRPr lang="en-US" dirty="0" smtClean="0"/>
          </a:p>
          <a:p>
            <a:endParaRPr lang="en-US" dirty="0" smtClean="0"/>
          </a:p>
          <a:p>
            <a:endParaRPr lang="en-US" dirty="0" smtClean="0"/>
          </a:p>
          <a:p>
            <a:pPr>
              <a:buNone/>
            </a:pP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11</a:t>
            </a:fld>
            <a:endParaRPr lang="en-IN"/>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836712"/>
            <a:ext cx="8208912" cy="5637240"/>
          </a:xfrm>
        </p:spPr>
        <p:txBody>
          <a:bodyPr/>
          <a:lstStyle/>
          <a:p>
            <a:endParaRPr lang="en-IN" i="1" dirty="0" smtClean="0"/>
          </a:p>
          <a:p>
            <a:pPr marL="514350" indent="-514350" algn="just">
              <a:buAutoNum type="alphaLcParenBoth" startAt="7"/>
            </a:pPr>
            <a:r>
              <a:rPr lang="en-IN" sz="2800" b="1" i="1" dirty="0" smtClean="0"/>
              <a:t>    Selling of space or time slots for 	advertisements other than 	advertisements broadcast by </a:t>
            </a:r>
            <a:r>
              <a:rPr lang="en-IN" sz="2800" b="1" dirty="0" smtClean="0"/>
              <a:t>radio or 	television;</a:t>
            </a:r>
          </a:p>
          <a:p>
            <a:pPr marL="514350" indent="-514350" algn="just">
              <a:buNone/>
            </a:pPr>
            <a:endParaRPr lang="en-IN" sz="2800" b="1" dirty="0" smtClean="0"/>
          </a:p>
          <a:p>
            <a:pPr marL="914400" indent="-914400" algn="just">
              <a:buNone/>
            </a:pPr>
            <a:r>
              <a:rPr lang="en-IN" sz="2800" b="1" i="1" dirty="0" smtClean="0"/>
              <a:t>(h)   Service by way of access to a road 	or a bridge on payment of toll charges;</a:t>
            </a:r>
            <a:endParaRPr lang="en-IN" sz="2800" b="1" dirty="0" smtClean="0"/>
          </a:p>
          <a:p>
            <a:endParaRPr lang="en-IN" dirty="0" smtClean="0"/>
          </a:p>
        </p:txBody>
      </p:sp>
      <p:sp>
        <p:nvSpPr>
          <p:cNvPr id="4" name="Slide Number Placeholder 3"/>
          <p:cNvSpPr>
            <a:spLocks noGrp="1"/>
          </p:cNvSpPr>
          <p:nvPr>
            <p:ph type="sldNum" sz="quarter" idx="15"/>
          </p:nvPr>
        </p:nvSpPr>
        <p:spPr/>
        <p:txBody>
          <a:bodyPr/>
          <a:lstStyle/>
          <a:p>
            <a:fld id="{2F42F339-4D8E-42BA-8B28-B602AB90C877}" type="slidenum">
              <a:rPr lang="en-IN" smtClean="0"/>
              <a:pPr/>
              <a:t>12</a:t>
            </a:fld>
            <a:endParaRPr lang="en-IN"/>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normAutofit/>
          </a:bodyPr>
          <a:lstStyle/>
          <a:p>
            <a:pPr algn="just">
              <a:buNone/>
            </a:pPr>
            <a:endParaRPr lang="en-IN" sz="2800" b="1" dirty="0" smtClean="0"/>
          </a:p>
          <a:p>
            <a:pPr>
              <a:buNone/>
            </a:pPr>
            <a:r>
              <a:rPr lang="en-IN" sz="2800" b="1" dirty="0" smtClean="0"/>
              <a:t>(</a:t>
            </a:r>
            <a:r>
              <a:rPr lang="en-IN" sz="2800" b="1" i="1" dirty="0" err="1" smtClean="0"/>
              <a:t>i</a:t>
            </a:r>
            <a:r>
              <a:rPr lang="en-IN" sz="2800" b="1" i="1" dirty="0" smtClean="0"/>
              <a:t>)	 Betting, gambling or lottery</a:t>
            </a:r>
          </a:p>
          <a:p>
            <a:pPr>
              <a:buNone/>
            </a:pPr>
            <a:endParaRPr lang="en-IN" sz="2800" b="1" u="sng" dirty="0" smtClean="0"/>
          </a:p>
          <a:p>
            <a:pPr>
              <a:buNone/>
            </a:pPr>
            <a:r>
              <a:rPr lang="en-IN" sz="2800" b="1" u="sng" dirty="0" smtClean="0"/>
              <a:t>Section 65B(15)</a:t>
            </a:r>
          </a:p>
          <a:p>
            <a:pPr algn="just">
              <a:buNone/>
            </a:pPr>
            <a:r>
              <a:rPr lang="en-IN" sz="2800" b="1" dirty="0" smtClean="0"/>
              <a:t>	‘betting or gambling’ means putting on stake something of value, particularly money, with consciousness of risk and hope of gain on the outcome of a game or a contest, whose result may be determined by chance or accident, or on the likelihood of anything occurred or not occurring; </a:t>
            </a:r>
          </a:p>
          <a:p>
            <a:pPr>
              <a:buNone/>
            </a:pPr>
            <a:endParaRPr lang="en-IN" b="1" dirty="0" smtClean="0"/>
          </a:p>
          <a:p>
            <a:pPr>
              <a:buNone/>
            </a:pPr>
            <a:endParaRPr lang="en-IN" b="1"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13</a:t>
            </a:fld>
            <a:endParaRPr lang="en-IN"/>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620688"/>
            <a:ext cx="8031266" cy="5594394"/>
          </a:xfrm>
        </p:spPr>
        <p:txBody>
          <a:bodyPr>
            <a:normAutofit fontScale="85000" lnSpcReduction="20000"/>
          </a:bodyPr>
          <a:lstStyle/>
          <a:p>
            <a:pPr>
              <a:buNone/>
            </a:pPr>
            <a:endParaRPr lang="en-IN" sz="2800" b="1" dirty="0" smtClean="0"/>
          </a:p>
          <a:p>
            <a:pPr marL="514350" indent="-514350" algn="just">
              <a:buAutoNum type="alphaLcParenBoth" startAt="10"/>
            </a:pPr>
            <a:r>
              <a:rPr lang="en-IN" sz="2800" b="1" i="1" dirty="0" smtClean="0"/>
              <a:t>Admission to entertainment events or access to amusement facilities;</a:t>
            </a:r>
          </a:p>
          <a:p>
            <a:pPr marL="514350" indent="-514350" algn="just">
              <a:buAutoNum type="alphaLcParenBoth" startAt="10"/>
            </a:pPr>
            <a:endParaRPr lang="en-IN" sz="2800" b="1" i="1" dirty="0" smtClean="0"/>
          </a:p>
          <a:p>
            <a:pPr marL="514350" indent="-514350" algn="just">
              <a:buNone/>
            </a:pPr>
            <a:r>
              <a:rPr lang="en-US" sz="2800" dirty="0" smtClean="0"/>
              <a:t>	"entertainment event" means an event or a performance which is intended to provide recreation, pastime, fun or enjoyment, by way of exhibition of cinematographic film, circus, concerts, sporting event, pageants, award functions, dance, musical or theatrical performances including drama, ballets or any such event or </a:t>
            </a:r>
            <a:r>
              <a:rPr lang="en-US" sz="2800" dirty="0" err="1" smtClean="0"/>
              <a:t>programme</a:t>
            </a:r>
            <a:r>
              <a:rPr lang="en-US" sz="2800" dirty="0" smtClean="0"/>
              <a:t>;</a:t>
            </a:r>
          </a:p>
          <a:p>
            <a:pPr marL="514350" indent="-514350" algn="just">
              <a:buNone/>
            </a:pPr>
            <a:endParaRPr lang="en-US" sz="2800" dirty="0" smtClean="0"/>
          </a:p>
          <a:p>
            <a:pPr lvl="1" algn="just">
              <a:buNone/>
            </a:pPr>
            <a:r>
              <a:rPr lang="en-US" sz="2500" i="1" dirty="0" smtClean="0"/>
              <a:t>  "amusement facility" means a facility where fun or recreation is provided by means of </a:t>
            </a:r>
            <a:r>
              <a:rPr lang="en-US" sz="2500" dirty="0" smtClean="0"/>
              <a:t>rides, gaming devices or bowling alleys in amusement parks, amusement arcades, water parks, theme parks or such other places but does not include a place within such facility where other services are provided;</a:t>
            </a:r>
          </a:p>
          <a:p>
            <a:pPr marL="514350" indent="-514350" algn="just">
              <a:buNone/>
            </a:pPr>
            <a:endParaRPr lang="en-IN" sz="2800" b="1" i="1" dirty="0" smtClean="0"/>
          </a:p>
          <a:p>
            <a:pPr>
              <a:buNone/>
            </a:pP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14</a:t>
            </a:fld>
            <a:endParaRPr lang="en-IN"/>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2F42F339-4D8E-42BA-8B28-B602AB90C877}" type="slidenum">
              <a:rPr lang="en-IN" smtClean="0"/>
              <a:pPr/>
              <a:t>15</a:t>
            </a:fld>
            <a:endParaRPr lang="en-IN"/>
          </a:p>
        </p:txBody>
      </p:sp>
      <p:sp>
        <p:nvSpPr>
          <p:cNvPr id="6" name="Title 1"/>
          <p:cNvSpPr>
            <a:spLocks noGrp="1"/>
          </p:cNvSpPr>
          <p:nvPr>
            <p:ph sz="quarter" idx="1"/>
          </p:nvPr>
        </p:nvSpPr>
        <p:spPr>
          <a:xfrm>
            <a:off x="457200" y="357166"/>
            <a:ext cx="8075240" cy="6116659"/>
          </a:xfrm>
        </p:spPr>
        <p:txBody>
          <a:bodyPr>
            <a:normAutofit fontScale="92500" lnSpcReduction="20000"/>
          </a:bodyPr>
          <a:lstStyle/>
          <a:p>
            <a:pPr algn="just">
              <a:buNone/>
            </a:pPr>
            <a:r>
              <a:rPr lang="en-IN" sz="2800" b="1" dirty="0" smtClean="0"/>
              <a:t>(</a:t>
            </a:r>
            <a:r>
              <a:rPr lang="en-IN" sz="2800" b="1" i="1" dirty="0" smtClean="0"/>
              <a:t>k) 	Transmission or distribution of 	electricity by an electricity 	transmission or distribution utility;</a:t>
            </a:r>
          </a:p>
          <a:p>
            <a:pPr marL="0" indent="0" algn="just">
              <a:buNone/>
            </a:pPr>
            <a:endParaRPr lang="en-US" sz="2800" dirty="0" smtClean="0"/>
          </a:p>
          <a:p>
            <a:pPr marL="0" indent="0" algn="just">
              <a:buNone/>
            </a:pPr>
            <a:r>
              <a:rPr lang="en-US" sz="2800" dirty="0" smtClean="0"/>
              <a:t>The word ‘electricity transmission or distribution utility’ has been defined in section 65B(23) as follows:</a:t>
            </a:r>
          </a:p>
          <a:p>
            <a:pPr algn="just">
              <a:buNone/>
            </a:pPr>
            <a:endParaRPr lang="en-US" sz="2800" dirty="0" smtClean="0"/>
          </a:p>
          <a:p>
            <a:pPr algn="just">
              <a:buNone/>
            </a:pPr>
            <a:r>
              <a:rPr lang="en-US" sz="2800" i="1" dirty="0" smtClean="0"/>
              <a:t>(23) "electricity transmission or distribution utility" means the Central Electricity Authority; a State Electricity Board; the Central Transmission Utility or a State Transmission Utility notified under the Electricity Act, 2003; or a distribution or transmission licensee under the said Act, or any other entity entrusted with such function by the Central Government or, as the case may be, the State Government;</a:t>
            </a:r>
            <a:endParaRPr lang="en-US" sz="2800" dirty="0" smtClean="0"/>
          </a:p>
          <a:p>
            <a:endParaRPr lang="en-IN" sz="2800" b="1"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147248" cy="6141296"/>
          </a:xfrm>
        </p:spPr>
        <p:txBody>
          <a:bodyPr>
            <a:normAutofit/>
          </a:bodyPr>
          <a:lstStyle/>
          <a:p>
            <a:pPr algn="just">
              <a:buNone/>
            </a:pPr>
            <a:r>
              <a:rPr lang="en-IN" b="1" dirty="0" smtClean="0"/>
              <a:t>(</a:t>
            </a:r>
            <a:r>
              <a:rPr lang="en-IN" b="1" i="1" dirty="0" smtClean="0"/>
              <a:t>l) 	</a:t>
            </a:r>
            <a:r>
              <a:rPr lang="en-IN" sz="2800" b="1" i="1" dirty="0" smtClean="0"/>
              <a:t>Services by way of—</a:t>
            </a:r>
          </a:p>
          <a:p>
            <a:pPr algn="just">
              <a:buNone/>
            </a:pPr>
            <a:endParaRPr lang="en-IN" sz="2800" b="1" i="1" dirty="0" smtClean="0"/>
          </a:p>
          <a:p>
            <a:pPr algn="just">
              <a:buNone/>
            </a:pPr>
            <a:r>
              <a:rPr lang="en-IN" sz="2800" dirty="0" smtClean="0"/>
              <a:t>	(</a:t>
            </a:r>
            <a:r>
              <a:rPr lang="en-IN" sz="2800" i="1" dirty="0" err="1" smtClean="0"/>
              <a:t>i</a:t>
            </a:r>
            <a:r>
              <a:rPr lang="en-IN" sz="2800" i="1" dirty="0" smtClean="0"/>
              <a:t>) 	pre-school education and education up to 	higher secondary school or equivalent;</a:t>
            </a:r>
          </a:p>
          <a:p>
            <a:pPr algn="just">
              <a:buNone/>
            </a:pPr>
            <a:endParaRPr lang="en-IN" sz="2800" i="1" dirty="0" smtClean="0"/>
          </a:p>
          <a:p>
            <a:pPr algn="just">
              <a:buNone/>
            </a:pPr>
            <a:r>
              <a:rPr lang="en-IN" sz="2800" dirty="0" smtClean="0"/>
              <a:t>	(</a:t>
            </a:r>
            <a:r>
              <a:rPr lang="en-IN" sz="2800" i="1" dirty="0" smtClean="0"/>
              <a:t>ii) education as a part of a curriculum for 	obtaining 	a qualification recognised by 	any law </a:t>
            </a:r>
            <a:r>
              <a:rPr lang="en-IN" sz="2800" dirty="0" smtClean="0"/>
              <a:t>for the time being in force;</a:t>
            </a:r>
          </a:p>
          <a:p>
            <a:pPr algn="just">
              <a:buNone/>
            </a:pPr>
            <a:endParaRPr lang="en-IN" sz="2800" dirty="0" smtClean="0"/>
          </a:p>
          <a:p>
            <a:pPr algn="just">
              <a:buNone/>
            </a:pPr>
            <a:r>
              <a:rPr lang="en-IN" sz="2800" dirty="0" smtClean="0"/>
              <a:t>  (</a:t>
            </a:r>
            <a:r>
              <a:rPr lang="en-IN" sz="2800" i="1" dirty="0" smtClean="0"/>
              <a:t>iii) education as a part of an approved 	vocational education course;</a:t>
            </a:r>
            <a:endParaRPr lang="en-IN" sz="28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16</a:t>
            </a:fld>
            <a:endParaRPr lang="en-IN"/>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142852"/>
            <a:ext cx="7929618" cy="6143668"/>
          </a:xfrm>
        </p:spPr>
        <p:txBody>
          <a:bodyPr>
            <a:normAutofit fontScale="92500" lnSpcReduction="10000"/>
          </a:bodyPr>
          <a:lstStyle/>
          <a:p>
            <a:pPr>
              <a:buNone/>
            </a:pPr>
            <a:r>
              <a:rPr lang="en-IN" b="1" i="1" dirty="0" smtClean="0"/>
              <a:t>	</a:t>
            </a:r>
            <a:r>
              <a:rPr lang="en-US" dirty="0" smtClean="0"/>
              <a:t>  </a:t>
            </a:r>
          </a:p>
          <a:p>
            <a:pPr>
              <a:buNone/>
            </a:pPr>
            <a:r>
              <a:rPr lang="en-US" dirty="0" smtClean="0"/>
              <a:t>(</a:t>
            </a:r>
            <a:r>
              <a:rPr lang="en-US" i="1" dirty="0" smtClean="0"/>
              <a:t>11</a:t>
            </a:r>
            <a:r>
              <a:rPr lang="en-US" dirty="0" smtClean="0"/>
              <a:t>) "approved vocational education course" means,––</a:t>
            </a:r>
          </a:p>
          <a:p>
            <a:pPr>
              <a:buNone/>
            </a:pPr>
            <a:endParaRPr lang="en-US" dirty="0" smtClean="0"/>
          </a:p>
          <a:p>
            <a:pPr marL="514350" lvl="0" indent="-514350" algn="just">
              <a:buFont typeface="+mj-lt"/>
              <a:buAutoNum type="romanLcPeriod"/>
            </a:pPr>
            <a:r>
              <a:rPr lang="en-US" dirty="0" smtClean="0"/>
              <a:t>a course run by an industrial training institute or an industrial training centre affiliated to the National Council for Vocational Training offering courses in designated trades notified under the Apprentices Act, 1961; or </a:t>
            </a:r>
          </a:p>
          <a:p>
            <a:pPr marL="514350" lvl="0" indent="-514350" algn="just">
              <a:buFont typeface="+mj-lt"/>
              <a:buAutoNum type="romanLcPeriod"/>
            </a:pPr>
            <a:endParaRPr lang="en-US" dirty="0" smtClean="0"/>
          </a:p>
          <a:p>
            <a:pPr marL="514350" lvl="0" indent="-514350" algn="just">
              <a:buFont typeface="+mj-lt"/>
              <a:buAutoNum type="romanLcPeriod"/>
            </a:pPr>
            <a:r>
              <a:rPr lang="en-US" dirty="0" smtClean="0"/>
              <a:t>a Modular Employable Skill Course, approved by the National Council of Vocational Training, run by a person registered with the Directorate General of Employment and Training, Union Ministry of </a:t>
            </a:r>
            <a:r>
              <a:rPr lang="en-US" dirty="0" err="1" smtClean="0"/>
              <a:t>Labour</a:t>
            </a:r>
            <a:r>
              <a:rPr lang="en-US" dirty="0" smtClean="0"/>
              <a:t> and Employment; or</a:t>
            </a:r>
          </a:p>
          <a:p>
            <a:pPr marL="514350" lvl="0" indent="-514350" algn="just">
              <a:buFont typeface="+mj-lt"/>
              <a:buAutoNum type="romanLcPeriod"/>
            </a:pPr>
            <a:endParaRPr lang="en-US" dirty="0" smtClean="0"/>
          </a:p>
          <a:p>
            <a:pPr marL="514350" lvl="0" indent="-514350" algn="just">
              <a:buFont typeface="+mj-lt"/>
              <a:buAutoNum type="romanLcPeriod"/>
            </a:pPr>
            <a:r>
              <a:rPr lang="en-US" dirty="0" smtClean="0"/>
              <a:t>a course run by an institute affiliated to the National Skill Development Corporation set up by the Government of India;</a:t>
            </a:r>
          </a:p>
          <a:p>
            <a:pPr algn="just">
              <a:buNone/>
            </a:pP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17</a:t>
            </a:fld>
            <a:endParaRPr lang="en-IN"/>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357166"/>
            <a:ext cx="8103844" cy="6116786"/>
          </a:xfrm>
        </p:spPr>
        <p:txBody>
          <a:bodyPr>
            <a:normAutofit/>
          </a:bodyPr>
          <a:lstStyle/>
          <a:p>
            <a:pPr>
              <a:buNone/>
            </a:pPr>
            <a:endParaRPr lang="en-IN" sz="2800" b="1" dirty="0" smtClean="0"/>
          </a:p>
          <a:p>
            <a:pPr algn="just">
              <a:buNone/>
            </a:pPr>
            <a:r>
              <a:rPr lang="en-IN" sz="2800" b="1" dirty="0" smtClean="0"/>
              <a:t>(</a:t>
            </a:r>
            <a:r>
              <a:rPr lang="en-IN" sz="2800" b="1" i="1" dirty="0" smtClean="0"/>
              <a:t>m) 	Services by way of renting of 	residential dwelling for use as 	residence;</a:t>
            </a:r>
          </a:p>
          <a:p>
            <a:pPr algn="just">
              <a:buNone/>
            </a:pPr>
            <a:endParaRPr lang="en-IN" sz="2800" b="1" i="1" dirty="0" smtClean="0"/>
          </a:p>
          <a:p>
            <a:pPr lvl="1" algn="just">
              <a:buNone/>
            </a:pPr>
            <a:r>
              <a:rPr lang="en-US" sz="2500" dirty="0" smtClean="0"/>
              <a:t>(</a:t>
            </a:r>
            <a:r>
              <a:rPr lang="en-US" sz="2500" i="1" dirty="0" smtClean="0"/>
              <a:t>41</a:t>
            </a:r>
            <a:r>
              <a:rPr lang="en-US" sz="2500" dirty="0" smtClean="0"/>
              <a:t>) "renting" means allowing, permitting or granting access, entry, occupation, use or any such facility, wholly or partly, in an immovable property, with or without the transfer of possession or control of the said immovable property and includes letting, leasing, licensing or other similar arrangements in respect of immovable property;</a:t>
            </a:r>
          </a:p>
          <a:p>
            <a:pPr>
              <a:buNone/>
            </a:pPr>
            <a:endParaRPr lang="en-IN" sz="2800" i="1" dirty="0" smtClean="0"/>
          </a:p>
        </p:txBody>
      </p:sp>
      <p:sp>
        <p:nvSpPr>
          <p:cNvPr id="4" name="Slide Number Placeholder 3"/>
          <p:cNvSpPr>
            <a:spLocks noGrp="1"/>
          </p:cNvSpPr>
          <p:nvPr>
            <p:ph type="sldNum" sz="quarter" idx="15"/>
          </p:nvPr>
        </p:nvSpPr>
        <p:spPr/>
        <p:txBody>
          <a:bodyPr/>
          <a:lstStyle/>
          <a:p>
            <a:fld id="{2F42F339-4D8E-42BA-8B28-B602AB90C877}" type="slidenum">
              <a:rPr lang="en-IN" smtClean="0"/>
              <a:pPr/>
              <a:t>18</a:t>
            </a:fld>
            <a:endParaRPr lang="en-IN"/>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147248" cy="6069288"/>
          </a:xfrm>
        </p:spPr>
        <p:txBody>
          <a:bodyPr/>
          <a:lstStyle/>
          <a:p>
            <a:pPr>
              <a:buNone/>
            </a:pPr>
            <a:r>
              <a:rPr lang="en-IN" b="1" dirty="0" smtClean="0"/>
              <a:t>(</a:t>
            </a:r>
            <a:r>
              <a:rPr lang="en-IN" b="1" i="1" dirty="0" smtClean="0"/>
              <a:t>n) 	</a:t>
            </a:r>
            <a:r>
              <a:rPr lang="en-IN" sz="3200" b="1" i="1" dirty="0" smtClean="0"/>
              <a:t>Services by way of—</a:t>
            </a:r>
          </a:p>
          <a:p>
            <a:pPr>
              <a:buNone/>
            </a:pPr>
            <a:endParaRPr lang="en-IN" sz="3200" i="1" dirty="0" smtClean="0"/>
          </a:p>
          <a:p>
            <a:pPr algn="just">
              <a:buNone/>
            </a:pPr>
            <a:r>
              <a:rPr lang="en-IN" sz="3200" dirty="0" smtClean="0"/>
              <a:t>	(</a:t>
            </a:r>
            <a:r>
              <a:rPr lang="en-IN" sz="3200" i="1" dirty="0" err="1" smtClean="0"/>
              <a:t>i</a:t>
            </a:r>
            <a:r>
              <a:rPr lang="en-IN" sz="3200" i="1" dirty="0" smtClean="0"/>
              <a:t>) 	extending deposits, loans or advances in so far as the consideration is represented by </a:t>
            </a:r>
            <a:r>
              <a:rPr lang="en-IN" sz="3200" dirty="0" smtClean="0"/>
              <a:t>way of 	interest or discount;</a:t>
            </a:r>
          </a:p>
          <a:p>
            <a:pPr algn="just">
              <a:buNone/>
            </a:pPr>
            <a:endParaRPr lang="en-IN" sz="3200" dirty="0" smtClean="0"/>
          </a:p>
          <a:p>
            <a:pPr algn="just">
              <a:buNone/>
            </a:pPr>
            <a:r>
              <a:rPr lang="en-IN" sz="3200" dirty="0" smtClean="0"/>
              <a:t>	(</a:t>
            </a:r>
            <a:r>
              <a:rPr lang="en-IN" sz="3200" i="1" dirty="0" smtClean="0"/>
              <a:t>ii)	inter se sale or purchase of foreign currency amongst banks or authorised dealers of </a:t>
            </a:r>
            <a:r>
              <a:rPr lang="en-IN" sz="3200" dirty="0" smtClean="0"/>
              <a:t>foreign exchange or amongst banks and such dealers;</a:t>
            </a:r>
            <a:endParaRPr lang="en-IN" sz="3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19</a:t>
            </a:fld>
            <a:endParaRPr lang="en-IN"/>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ctr">
              <a:buNone/>
            </a:pPr>
            <a:r>
              <a:rPr lang="en-US" sz="6000" b="1" dirty="0" smtClean="0">
                <a:solidFill>
                  <a:srgbClr val="92D050"/>
                </a:solidFill>
                <a:latin typeface="Rockwell" pitchFamily="18" charset="0"/>
              </a:rPr>
              <a:t>NEGATIVE LIST</a:t>
            </a:r>
            <a:endParaRPr lang="en-US" sz="6000" dirty="0">
              <a:solidFill>
                <a:srgbClr val="92D050"/>
              </a:solidFill>
              <a:latin typeface="Rockwell" pitchFamily="18" charset="0"/>
            </a:endParaRPr>
          </a:p>
        </p:txBody>
      </p:sp>
      <p:sp>
        <p:nvSpPr>
          <p:cNvPr id="4" name="Slide Number Placeholder 3"/>
          <p:cNvSpPr>
            <a:spLocks noGrp="1"/>
          </p:cNvSpPr>
          <p:nvPr>
            <p:ph type="sldNum" sz="quarter" idx="15"/>
          </p:nvPr>
        </p:nvSpPr>
        <p:spPr/>
        <p:txBody>
          <a:bodyPr/>
          <a:lstStyle/>
          <a:p>
            <a:fld id="{2F42F339-4D8E-42BA-8B28-B602AB90C877}" type="slidenum">
              <a:rPr lang="en-IN" smtClean="0"/>
              <a:pPr/>
              <a:t>2</a:t>
            </a:fld>
            <a:endParaRPr lang="en-IN"/>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147248" cy="6069288"/>
          </a:xfrm>
        </p:spPr>
        <p:txBody>
          <a:bodyPr>
            <a:normAutofit/>
          </a:bodyPr>
          <a:lstStyle/>
          <a:p>
            <a:pPr marL="58738" indent="-58738" algn="just">
              <a:buNone/>
            </a:pPr>
            <a:r>
              <a:rPr lang="en-US" sz="3200" dirty="0" smtClean="0"/>
              <a:t>The word ‘interest’ has been defined in section 65B(30) as follows:</a:t>
            </a:r>
          </a:p>
          <a:p>
            <a:pPr algn="just">
              <a:buNone/>
            </a:pPr>
            <a:endParaRPr lang="en-IN" b="1" dirty="0" smtClean="0"/>
          </a:p>
          <a:p>
            <a:pPr algn="just">
              <a:buNone/>
            </a:pPr>
            <a:r>
              <a:rPr lang="en-IN" b="1" dirty="0" smtClean="0"/>
              <a:t>   </a:t>
            </a:r>
            <a:r>
              <a:rPr lang="en-IN" sz="3200" b="1" dirty="0" smtClean="0"/>
              <a:t>(</a:t>
            </a:r>
            <a:r>
              <a:rPr lang="en-IN" sz="3200" b="1" i="1" dirty="0" smtClean="0"/>
              <a:t>n) </a:t>
            </a:r>
            <a:r>
              <a:rPr lang="en-US" sz="3200" i="1" dirty="0" smtClean="0"/>
              <a:t>“interest” means interest payable in any manner in respect of any moneys borrowed or debt incurred (including a deposit, claim or other similar right or obligation) but does not includes any service fee or other charge in respect of the moneys borrowed or debt incurred or in respect of any credit facility which has not been utilized.</a:t>
            </a:r>
            <a:endParaRPr lang="en-US" sz="3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20</a:t>
            </a:fld>
            <a:endParaRPr lang="en-IN"/>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476672"/>
            <a:ext cx="8250140" cy="5952724"/>
          </a:xfrm>
        </p:spPr>
        <p:txBody>
          <a:bodyPr>
            <a:normAutofit fontScale="92500" lnSpcReduction="20000"/>
          </a:bodyPr>
          <a:lstStyle/>
          <a:p>
            <a:pPr>
              <a:buNone/>
            </a:pPr>
            <a:r>
              <a:rPr lang="en-IN" b="1" dirty="0" smtClean="0"/>
              <a:t>(</a:t>
            </a:r>
            <a:r>
              <a:rPr lang="en-IN" b="1" i="1" dirty="0" smtClean="0"/>
              <a:t>o) 	Service of transportation of passengers, with or 	without accompanied belongings, by—</a:t>
            </a:r>
          </a:p>
          <a:p>
            <a:pPr>
              <a:buNone/>
            </a:pPr>
            <a:endParaRPr lang="en-IN" i="1" dirty="0" smtClean="0"/>
          </a:p>
          <a:p>
            <a:pPr>
              <a:buNone/>
            </a:pPr>
            <a:r>
              <a:rPr lang="en-IN" dirty="0" smtClean="0"/>
              <a:t>	</a:t>
            </a:r>
            <a:r>
              <a:rPr lang="en-IN" b="1" dirty="0" smtClean="0"/>
              <a:t>(</a:t>
            </a:r>
            <a:r>
              <a:rPr lang="en-IN" b="1" i="1" dirty="0" err="1" smtClean="0"/>
              <a:t>i</a:t>
            </a:r>
            <a:r>
              <a:rPr lang="en-IN" b="1" i="1" dirty="0" smtClean="0"/>
              <a:t>) 	</a:t>
            </a:r>
            <a:r>
              <a:rPr lang="en-IN" i="1" dirty="0" smtClean="0"/>
              <a:t>a stage carriage;</a:t>
            </a:r>
          </a:p>
          <a:p>
            <a:pPr>
              <a:buNone/>
            </a:pPr>
            <a:r>
              <a:rPr lang="en-IN" dirty="0" smtClean="0"/>
              <a:t>	</a:t>
            </a:r>
            <a:r>
              <a:rPr lang="en-IN" b="1" dirty="0" smtClean="0"/>
              <a:t>(</a:t>
            </a:r>
            <a:r>
              <a:rPr lang="en-IN" b="1" i="1" dirty="0" smtClean="0"/>
              <a:t>ii) 	</a:t>
            </a:r>
            <a:r>
              <a:rPr lang="en-IN" i="1" dirty="0" smtClean="0"/>
              <a:t>railways in a class other than—</a:t>
            </a:r>
          </a:p>
          <a:p>
            <a:pPr>
              <a:buNone/>
            </a:pPr>
            <a:r>
              <a:rPr lang="en-IN" dirty="0" smtClean="0"/>
              <a:t>		(</a:t>
            </a:r>
            <a:r>
              <a:rPr lang="en-IN" i="1" dirty="0" smtClean="0"/>
              <a:t>A) first class; or</a:t>
            </a:r>
          </a:p>
          <a:p>
            <a:pPr>
              <a:buNone/>
            </a:pPr>
            <a:r>
              <a:rPr lang="en-IN" dirty="0" smtClean="0"/>
              <a:t>		(</a:t>
            </a:r>
            <a:r>
              <a:rPr lang="en-IN" i="1" dirty="0" smtClean="0"/>
              <a:t>B) an air conditioned coach;</a:t>
            </a:r>
          </a:p>
          <a:p>
            <a:pPr>
              <a:buNone/>
            </a:pPr>
            <a:r>
              <a:rPr lang="en-IN" dirty="0" smtClean="0"/>
              <a:t>	</a:t>
            </a:r>
            <a:r>
              <a:rPr lang="en-IN" b="1" dirty="0" smtClean="0"/>
              <a:t>(</a:t>
            </a:r>
            <a:r>
              <a:rPr lang="en-IN" b="1" i="1" dirty="0" smtClean="0"/>
              <a:t>iii) 	</a:t>
            </a:r>
            <a:r>
              <a:rPr lang="en-IN" i="1" dirty="0" smtClean="0"/>
              <a:t>metro, monorail or tramway;</a:t>
            </a:r>
          </a:p>
          <a:p>
            <a:pPr>
              <a:buNone/>
            </a:pPr>
            <a:r>
              <a:rPr lang="en-IN" dirty="0" smtClean="0"/>
              <a:t>	</a:t>
            </a:r>
            <a:r>
              <a:rPr lang="en-IN" b="1" dirty="0" smtClean="0"/>
              <a:t>(</a:t>
            </a:r>
            <a:r>
              <a:rPr lang="en-IN" b="1" i="1" dirty="0" smtClean="0"/>
              <a:t>iv) 	</a:t>
            </a:r>
            <a:r>
              <a:rPr lang="en-IN" i="1" dirty="0" smtClean="0"/>
              <a:t>inland waterways;</a:t>
            </a:r>
          </a:p>
          <a:p>
            <a:pPr>
              <a:buNone/>
            </a:pPr>
            <a:r>
              <a:rPr lang="en-IN" dirty="0" smtClean="0"/>
              <a:t>	</a:t>
            </a:r>
            <a:r>
              <a:rPr lang="en-IN" b="1" dirty="0" smtClean="0"/>
              <a:t>(</a:t>
            </a:r>
            <a:r>
              <a:rPr lang="en-IN" b="1" i="1" dirty="0" smtClean="0"/>
              <a:t>v) 	</a:t>
            </a:r>
            <a:r>
              <a:rPr lang="en-IN" i="1" dirty="0" smtClean="0"/>
              <a:t>public transport, other than predominantly for tourism 	purpose in a vessel between places located in India; and</a:t>
            </a:r>
            <a:endParaRPr lang="en-IN" dirty="0" smtClean="0"/>
          </a:p>
          <a:p>
            <a:pPr>
              <a:buNone/>
            </a:pPr>
            <a:r>
              <a:rPr lang="en-IN" dirty="0" smtClean="0"/>
              <a:t>	</a:t>
            </a:r>
            <a:r>
              <a:rPr lang="en-IN" b="1" dirty="0" smtClean="0"/>
              <a:t>(</a:t>
            </a:r>
            <a:r>
              <a:rPr lang="en-IN" b="1" i="1" dirty="0" smtClean="0"/>
              <a:t>vi) 	</a:t>
            </a:r>
            <a:r>
              <a:rPr lang="en-IN" i="1" dirty="0" smtClean="0"/>
              <a:t>metered cabs, radio taxis or auto rickshaws;</a:t>
            </a:r>
          </a:p>
          <a:p>
            <a:pPr>
              <a:buNone/>
            </a:pPr>
            <a:endParaRPr lang="en-IN" i="1" dirty="0" smtClean="0"/>
          </a:p>
          <a:p>
            <a:pPr algn="just">
              <a:buNone/>
            </a:pPr>
            <a:r>
              <a:rPr lang="en-IN" dirty="0" smtClean="0"/>
              <a:t>	The transport of passengers by vehicle having contract carriage permit will be liable for tax. In the case of transport of passengers by railway, the journey of first class or air condition coach whether chair car or sleeper would be liable </a:t>
            </a:r>
            <a:r>
              <a:rPr lang="en-IN" dirty="0" err="1" smtClean="0"/>
              <a:t>tobe</a:t>
            </a:r>
            <a:r>
              <a:rPr lang="en-IN" dirty="0" smtClean="0"/>
              <a:t> taxed. </a:t>
            </a:r>
          </a:p>
          <a:p>
            <a:pPr>
              <a:buNone/>
            </a:pPr>
            <a:endParaRPr lang="en-IN" i="1" dirty="0" smtClean="0"/>
          </a:p>
          <a:p>
            <a:pPr>
              <a:buNone/>
            </a:pPr>
            <a:endParaRPr lang="en-IN" i="1" dirty="0" smtClean="0"/>
          </a:p>
          <a:p>
            <a:pPr>
              <a:buNone/>
            </a:pPr>
            <a:endParaRPr lang="en-IN" i="1" dirty="0" smtClean="0"/>
          </a:p>
          <a:p>
            <a:pPr>
              <a:buNone/>
            </a:pP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21</a:t>
            </a:fld>
            <a:endParaRPr lang="en-IN"/>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500042"/>
            <a:ext cx="7567642" cy="5973910"/>
          </a:xfrm>
        </p:spPr>
        <p:txBody>
          <a:bodyPr/>
          <a:lstStyle/>
          <a:p>
            <a:pPr algn="just">
              <a:buNone/>
            </a:pPr>
            <a:r>
              <a:rPr lang="en-US" sz="2800" dirty="0" smtClean="0"/>
              <a:t>   The word ‘metered cab’ is defined in section 65(32) as follows :- </a:t>
            </a:r>
          </a:p>
          <a:p>
            <a:pPr>
              <a:buNone/>
            </a:pPr>
            <a:endParaRPr lang="en-US" sz="2800" dirty="0" smtClean="0"/>
          </a:p>
          <a:p>
            <a:pPr algn="just">
              <a:buNone/>
            </a:pPr>
            <a:r>
              <a:rPr lang="en-US" sz="2800" dirty="0" smtClean="0"/>
              <a:t>  (</a:t>
            </a:r>
            <a:r>
              <a:rPr lang="en-US" sz="2800" i="1" dirty="0" smtClean="0"/>
              <a:t>32</a:t>
            </a:r>
            <a:r>
              <a:rPr lang="en-US" sz="2800" dirty="0" smtClean="0"/>
              <a:t>) "metered cab" means any contract carriage on which an automatic device, of the type and make approved under the relevant rules by the State Transport Authority, is fitted which indicates reading of the fare chargeable at any moment and that is charged accordingly under the conditions of its permit issued under the Motor Vehicles Act, 1988 and the rules made </a:t>
            </a:r>
            <a:r>
              <a:rPr lang="en-US" sz="2800" dirty="0" err="1" smtClean="0"/>
              <a:t>thereunder</a:t>
            </a:r>
            <a:r>
              <a:rPr lang="en-US" sz="2800" dirty="0" smtClean="0"/>
              <a:t>;</a:t>
            </a:r>
          </a:p>
          <a:p>
            <a:pPr>
              <a:buNone/>
            </a:pPr>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22</a:t>
            </a:fld>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normAutofit lnSpcReduction="10000"/>
          </a:bodyPr>
          <a:lstStyle/>
          <a:p>
            <a:pPr>
              <a:buNone/>
            </a:pPr>
            <a:r>
              <a:rPr lang="en-IN" b="1" dirty="0" smtClean="0"/>
              <a:t>(</a:t>
            </a:r>
            <a:r>
              <a:rPr lang="en-IN" b="1" i="1" dirty="0" smtClean="0"/>
              <a:t>p) 	Services by way of transportation of 	goods—</a:t>
            </a:r>
          </a:p>
          <a:p>
            <a:endParaRPr lang="en-IN" i="1" dirty="0" smtClean="0"/>
          </a:p>
          <a:p>
            <a:pPr>
              <a:buNone/>
            </a:pPr>
            <a:r>
              <a:rPr lang="en-IN" b="1" dirty="0" smtClean="0"/>
              <a:t>(</a:t>
            </a:r>
            <a:r>
              <a:rPr lang="en-IN" b="1" i="1" dirty="0" err="1" smtClean="0"/>
              <a:t>i</a:t>
            </a:r>
            <a:r>
              <a:rPr lang="en-IN" b="1" i="1" dirty="0" smtClean="0"/>
              <a:t>) </a:t>
            </a:r>
            <a:r>
              <a:rPr lang="en-IN" i="1" dirty="0" smtClean="0"/>
              <a:t>	by road except the services of—</a:t>
            </a:r>
          </a:p>
          <a:p>
            <a:pPr algn="just">
              <a:buNone/>
            </a:pPr>
            <a:r>
              <a:rPr lang="en-IN" dirty="0" smtClean="0"/>
              <a:t>		(</a:t>
            </a:r>
            <a:r>
              <a:rPr lang="en-IN" i="1" dirty="0" smtClean="0"/>
              <a:t>A) a goods transportation agency; or</a:t>
            </a:r>
          </a:p>
          <a:p>
            <a:pPr>
              <a:buNone/>
            </a:pPr>
            <a:r>
              <a:rPr lang="en-IN" dirty="0" smtClean="0"/>
              <a:t>		(</a:t>
            </a:r>
            <a:r>
              <a:rPr lang="en-IN" i="1" dirty="0" smtClean="0"/>
              <a:t>B) a courier agency;</a:t>
            </a:r>
          </a:p>
          <a:p>
            <a:pPr algn="just">
              <a:buNone/>
            </a:pPr>
            <a:r>
              <a:rPr lang="en-IN" b="1" dirty="0" smtClean="0"/>
              <a:t>(</a:t>
            </a:r>
            <a:r>
              <a:rPr lang="en-IN" b="1" i="1" dirty="0" smtClean="0"/>
              <a:t>ii) </a:t>
            </a:r>
            <a:r>
              <a:rPr lang="en-IN" i="1" dirty="0" smtClean="0"/>
              <a:t>	by an aircraft or a vessel from a place outside 	India up to the customs station of </a:t>
            </a:r>
            <a:r>
              <a:rPr lang="en-IN" dirty="0" smtClean="0"/>
              <a:t> 	</a:t>
            </a:r>
            <a:r>
              <a:rPr lang="en-IN" i="1" dirty="0" smtClean="0"/>
              <a:t>clearance in India</a:t>
            </a:r>
            <a:r>
              <a:rPr lang="en-IN" dirty="0" smtClean="0"/>
              <a:t>; or</a:t>
            </a:r>
          </a:p>
          <a:p>
            <a:pPr>
              <a:buNone/>
            </a:pPr>
            <a:r>
              <a:rPr lang="en-IN" b="1" dirty="0" smtClean="0"/>
              <a:t>(</a:t>
            </a:r>
            <a:r>
              <a:rPr lang="en-IN" b="1" i="1" dirty="0" smtClean="0"/>
              <a:t>iii) 	</a:t>
            </a:r>
            <a:r>
              <a:rPr lang="en-IN" i="1" dirty="0" smtClean="0"/>
              <a:t>by inland waterways;</a:t>
            </a:r>
          </a:p>
          <a:p>
            <a:pPr>
              <a:buNone/>
            </a:pPr>
            <a:endParaRPr lang="en-IN" dirty="0" smtClean="0"/>
          </a:p>
          <a:p>
            <a:pPr marL="0" indent="0" algn="just">
              <a:buNone/>
            </a:pPr>
            <a:r>
              <a:rPr lang="en-IN" dirty="0" smtClean="0"/>
              <a:t>The word first custom station of landing in India can cause certain confusion as aircraft may travel say landing Mumbai-Delhi. It lands in Mumbai and thereafter land in Delhi. The tax may be payable for transportation cost between Mumbai and Delhi. </a:t>
            </a:r>
          </a:p>
          <a:p>
            <a:pPr>
              <a:buNone/>
            </a:pPr>
            <a:endParaRPr lang="en-IN" i="1" dirty="0" smtClean="0"/>
          </a:p>
        </p:txBody>
      </p:sp>
      <p:sp>
        <p:nvSpPr>
          <p:cNvPr id="4" name="Slide Number Placeholder 3"/>
          <p:cNvSpPr>
            <a:spLocks noGrp="1"/>
          </p:cNvSpPr>
          <p:nvPr>
            <p:ph type="sldNum" sz="quarter" idx="15"/>
          </p:nvPr>
        </p:nvSpPr>
        <p:spPr/>
        <p:txBody>
          <a:bodyPr/>
          <a:lstStyle/>
          <a:p>
            <a:fld id="{2F42F339-4D8E-42BA-8B28-B602AB90C877}" type="slidenum">
              <a:rPr lang="en-IN" smtClean="0"/>
              <a:pPr/>
              <a:t>23</a:t>
            </a:fld>
            <a:endParaRPr lang="en-IN"/>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52736"/>
            <a:ext cx="8043890" cy="5233784"/>
          </a:xfrm>
        </p:spPr>
        <p:txBody>
          <a:bodyPr/>
          <a:lstStyle/>
          <a:p>
            <a:pPr algn="just">
              <a:buNone/>
            </a:pPr>
            <a:r>
              <a:rPr lang="en-IN" sz="3600" b="1" i="1" dirty="0" smtClean="0"/>
              <a:t>(q)</a:t>
            </a:r>
            <a:r>
              <a:rPr lang="en-IN" sz="3600" i="1" dirty="0" smtClean="0"/>
              <a:t>Funeral, burial, crematorium or mortuary services including transportation of the deceased.</a:t>
            </a:r>
            <a:endParaRPr lang="en-IN" sz="3600" dirty="0" smtClean="0"/>
          </a:p>
          <a:p>
            <a:pPr>
              <a:buNone/>
            </a:pP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24</a:t>
            </a:fld>
            <a:endParaRPr lang="en-IN"/>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467600" cy="1614486"/>
          </a:xfrm>
        </p:spPr>
        <p:txBody>
          <a:bodyPr>
            <a:normAutofit/>
          </a:bodyPr>
          <a:lstStyle/>
          <a:p>
            <a:pPr algn="ctr">
              <a:buNone/>
            </a:pPr>
            <a:r>
              <a:rPr lang="en-US" sz="8000" b="1" dirty="0" smtClean="0">
                <a:solidFill>
                  <a:srgbClr val="92D050"/>
                </a:solidFill>
              </a:rPr>
              <a:t>EXEMPTION</a:t>
            </a:r>
            <a:endParaRPr lang="en-US" sz="8000" b="1" dirty="0">
              <a:solidFill>
                <a:srgbClr val="92D050"/>
              </a:solidFill>
            </a:endParaRPr>
          </a:p>
        </p:txBody>
      </p:sp>
      <p:sp>
        <p:nvSpPr>
          <p:cNvPr id="4" name="Slide Number Placeholder 3"/>
          <p:cNvSpPr>
            <a:spLocks noGrp="1"/>
          </p:cNvSpPr>
          <p:nvPr>
            <p:ph type="sldNum" sz="quarter" idx="15"/>
          </p:nvPr>
        </p:nvSpPr>
        <p:spPr/>
        <p:txBody>
          <a:bodyPr/>
          <a:lstStyle/>
          <a:p>
            <a:fld id="{2F42F339-4D8E-42BA-8B28-B602AB90C877}" type="slidenum">
              <a:rPr lang="en-IN" smtClean="0"/>
              <a:pPr/>
              <a:t>25</a:t>
            </a:fld>
            <a:endParaRPr lang="en-IN"/>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1556792"/>
            <a:ext cx="8208912" cy="4917160"/>
          </a:xfrm>
        </p:spPr>
        <p:txBody>
          <a:bodyPr>
            <a:normAutofit/>
          </a:bodyPr>
          <a:lstStyle/>
          <a:p>
            <a:pPr algn="just">
              <a:buNone/>
            </a:pPr>
            <a:r>
              <a:rPr lang="en-IN" sz="3200" dirty="0" smtClean="0"/>
              <a:t>1. 	Services provided to the United 	Nations or a specified international 	organization.</a:t>
            </a:r>
          </a:p>
          <a:p>
            <a:pPr>
              <a:buNone/>
            </a:pPr>
            <a:endParaRPr lang="en-US" sz="3200" dirty="0" smtClean="0"/>
          </a:p>
          <a:p>
            <a:pPr>
              <a:buNone/>
            </a:pPr>
            <a:endParaRPr lang="en-US" sz="3200" dirty="0" smtClean="0"/>
          </a:p>
          <a:p>
            <a:pPr>
              <a:buNone/>
            </a:pPr>
            <a:endParaRPr lang="en-US" sz="3200" dirty="0" smtClean="0"/>
          </a:p>
          <a:p>
            <a:pPr>
              <a:buNone/>
            </a:pPr>
            <a:endParaRPr lang="en-IN" sz="3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26</a:t>
            </a:fld>
            <a:endParaRPr lang="en-IN"/>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642918"/>
            <a:ext cx="8034686" cy="5643602"/>
          </a:xfrm>
        </p:spPr>
        <p:txBody>
          <a:bodyPr>
            <a:normAutofit fontScale="85000" lnSpcReduction="20000"/>
          </a:bodyPr>
          <a:lstStyle/>
          <a:p>
            <a:pPr marL="514350" indent="-514350" algn="just">
              <a:buAutoNum type="arabicPeriod" startAt="2"/>
            </a:pPr>
            <a:r>
              <a:rPr lang="en-IN" sz="3200" dirty="0" smtClean="0"/>
              <a:t>Health care services by a clinical establishment, an authorised medical 	practitioner or </a:t>
            </a:r>
            <a:r>
              <a:rPr lang="en-IN" sz="3200" dirty="0" err="1" smtClean="0"/>
              <a:t>para</a:t>
            </a:r>
            <a:r>
              <a:rPr lang="en-IN" sz="3200" dirty="0" smtClean="0"/>
              <a:t>-medics</a:t>
            </a:r>
          </a:p>
          <a:p>
            <a:pPr marL="514350" indent="-514350" algn="just">
              <a:buAutoNum type="arabicPeriod" startAt="2"/>
            </a:pPr>
            <a:endParaRPr lang="en-IN" sz="3200" dirty="0" smtClean="0"/>
          </a:p>
          <a:p>
            <a:pPr marL="514350" indent="-514350" algn="just">
              <a:buNone/>
            </a:pPr>
            <a:r>
              <a:rPr lang="en-US" sz="3200" dirty="0" smtClean="0"/>
              <a:t>	"clinical establishment" </a:t>
            </a:r>
            <a:r>
              <a:rPr lang="en-IN" sz="3200" dirty="0" smtClean="0"/>
              <a:t>means a hospital, nursing home</a:t>
            </a:r>
            <a:r>
              <a:rPr lang="en-US" sz="3200" dirty="0" smtClean="0"/>
              <a:t>,</a:t>
            </a:r>
            <a:r>
              <a:rPr lang="en-IN" sz="3200" dirty="0" smtClean="0"/>
              <a:t> clinic, sanatorium or any other institution by</a:t>
            </a:r>
            <a:r>
              <a:rPr lang="en-US" sz="3200" dirty="0" smtClean="0"/>
              <a:t>,</a:t>
            </a:r>
            <a:r>
              <a:rPr lang="en-IN" sz="3200" dirty="0" smtClean="0"/>
              <a:t> whatever name called</a:t>
            </a:r>
            <a:r>
              <a:rPr lang="en-US" sz="3200" dirty="0" smtClean="0"/>
              <a:t>,</a:t>
            </a:r>
            <a:r>
              <a:rPr lang="en-IN" sz="3200" dirty="0" smtClean="0"/>
              <a:t> that offers services or facilities requiring diagnosis or treatment or care for illness, injury, deformity, abnormality or pregnancy in any recognised system of medicine in India or a  place established as an independent entity or </a:t>
            </a:r>
            <a:r>
              <a:rPr lang="en-US" sz="3200" dirty="0" smtClean="0"/>
              <a:t>a </a:t>
            </a:r>
            <a:r>
              <a:rPr lang="en-IN" sz="3200" dirty="0" smtClean="0"/>
              <a:t>part of an establishment </a:t>
            </a:r>
            <a:r>
              <a:rPr lang="en-US" sz="3200" dirty="0" smtClean="0"/>
              <a:t>to carry out diagnostic or investigative services of diseases,</a:t>
            </a:r>
          </a:p>
          <a:p>
            <a:pPr marL="514350" indent="-514350" algn="just">
              <a:buNone/>
            </a:pPr>
            <a:endParaRPr lang="en-IN" sz="3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27</a:t>
            </a:fld>
            <a:endParaRPr lang="en-IN"/>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42918"/>
            <a:ext cx="7467600" cy="5831034"/>
          </a:xfrm>
        </p:spPr>
        <p:txBody>
          <a:bodyPr>
            <a:normAutofit/>
          </a:bodyPr>
          <a:lstStyle/>
          <a:p>
            <a:pPr algn="just">
              <a:buNone/>
            </a:pPr>
            <a:r>
              <a:rPr lang="en-US" dirty="0" smtClean="0"/>
              <a:t>The following systems of medicines are </a:t>
            </a:r>
            <a:r>
              <a:rPr lang="en-US" dirty="0" err="1" smtClean="0"/>
              <a:t>recognised</a:t>
            </a:r>
            <a:r>
              <a:rPr lang="en-US" dirty="0" smtClean="0"/>
              <a:t> systems of medicines  as per clause (h) of section 2 of Clinical Establishments Act, 2010</a:t>
            </a:r>
          </a:p>
          <a:p>
            <a:pPr algn="just">
              <a:buNone/>
            </a:pPr>
            <a:endParaRPr lang="en-US" dirty="0" smtClean="0"/>
          </a:p>
          <a:p>
            <a:pPr algn="just"/>
            <a:r>
              <a:rPr lang="en-US" dirty="0" err="1" smtClean="0"/>
              <a:t>Allopathy</a:t>
            </a:r>
            <a:r>
              <a:rPr lang="en-US" dirty="0" smtClean="0"/>
              <a:t> </a:t>
            </a:r>
          </a:p>
          <a:p>
            <a:pPr algn="just"/>
            <a:r>
              <a:rPr lang="en-US" dirty="0" smtClean="0"/>
              <a:t>Yoga</a:t>
            </a:r>
          </a:p>
          <a:p>
            <a:pPr algn="just"/>
            <a:r>
              <a:rPr lang="en-US" dirty="0" smtClean="0"/>
              <a:t>Naturopathy </a:t>
            </a:r>
          </a:p>
          <a:p>
            <a:pPr algn="just"/>
            <a:r>
              <a:rPr lang="en-US" dirty="0" err="1" smtClean="0"/>
              <a:t>Ayurveda</a:t>
            </a:r>
            <a:endParaRPr lang="en-US" dirty="0" smtClean="0"/>
          </a:p>
          <a:p>
            <a:pPr algn="just"/>
            <a:r>
              <a:rPr lang="en-US" dirty="0" smtClean="0"/>
              <a:t>Homeopathy </a:t>
            </a:r>
          </a:p>
          <a:p>
            <a:pPr algn="just"/>
            <a:r>
              <a:rPr lang="en-US" dirty="0" err="1" smtClean="0"/>
              <a:t>Siddha</a:t>
            </a:r>
            <a:r>
              <a:rPr lang="en-US" dirty="0" smtClean="0"/>
              <a:t> </a:t>
            </a:r>
          </a:p>
          <a:p>
            <a:pPr algn="just"/>
            <a:r>
              <a:rPr lang="en-US" dirty="0" err="1" smtClean="0"/>
              <a:t>Unani</a:t>
            </a:r>
            <a:r>
              <a:rPr lang="en-US" dirty="0" smtClean="0"/>
              <a:t> </a:t>
            </a:r>
          </a:p>
          <a:p>
            <a:pPr algn="just"/>
            <a:r>
              <a:rPr lang="en-US" dirty="0" smtClean="0"/>
              <a:t>Any other system of medicine that may be </a:t>
            </a:r>
            <a:r>
              <a:rPr lang="en-US" dirty="0" err="1" smtClean="0"/>
              <a:t>recognised</a:t>
            </a:r>
            <a:r>
              <a:rPr lang="en-US" dirty="0" smtClean="0"/>
              <a:t> by Central Government. </a:t>
            </a:r>
          </a:p>
        </p:txBody>
      </p:sp>
      <p:sp>
        <p:nvSpPr>
          <p:cNvPr id="4" name="Slide Number Placeholder 3"/>
          <p:cNvSpPr>
            <a:spLocks noGrp="1"/>
          </p:cNvSpPr>
          <p:nvPr>
            <p:ph type="sldNum" sz="quarter" idx="15"/>
          </p:nvPr>
        </p:nvSpPr>
        <p:spPr/>
        <p:txBody>
          <a:bodyPr/>
          <a:lstStyle/>
          <a:p>
            <a:fld id="{2F42F339-4D8E-42BA-8B28-B602AB90C877}" type="slidenum">
              <a:rPr lang="en-IN" smtClean="0"/>
              <a:pPr/>
              <a:t>28</a:t>
            </a:fld>
            <a:endParaRPr lang="en-I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84784"/>
            <a:ext cx="8219256" cy="4989168"/>
          </a:xfrm>
        </p:spPr>
        <p:txBody>
          <a:bodyPr>
            <a:normAutofit/>
          </a:bodyPr>
          <a:lstStyle/>
          <a:p>
            <a:pPr algn="just">
              <a:buNone/>
            </a:pPr>
            <a:r>
              <a:rPr lang="en-IN" sz="3200" dirty="0" smtClean="0"/>
              <a:t>3.	Services by a veterinary clinic in 	relation to health care of animals or 	birds</a:t>
            </a:r>
            <a:endParaRPr lang="en-IN" sz="3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29</a:t>
            </a:fld>
            <a:endParaRPr lang="en-IN"/>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428604"/>
            <a:ext cx="7929618" cy="5643602"/>
          </a:xfrm>
        </p:spPr>
        <p:txBody>
          <a:bodyPr>
            <a:normAutofit fontScale="70000" lnSpcReduction="20000"/>
          </a:bodyPr>
          <a:lstStyle/>
          <a:p>
            <a:pPr marL="457200" indent="-457200" algn="just">
              <a:buNone/>
            </a:pPr>
            <a:r>
              <a:rPr lang="en-IN" sz="3100" b="1" i="1" dirty="0" smtClean="0"/>
              <a:t>a)	Services by Government or a local authority excluding the following services to the extent </a:t>
            </a:r>
            <a:r>
              <a:rPr lang="en-IN" sz="3100" b="1" dirty="0" smtClean="0"/>
              <a:t>they are not covered elsewhere—</a:t>
            </a:r>
          </a:p>
          <a:p>
            <a:pPr marL="457200" indent="-457200" algn="just">
              <a:buAutoNum type="alphaLcParenBoth"/>
            </a:pPr>
            <a:endParaRPr lang="en-IN" dirty="0" smtClean="0"/>
          </a:p>
          <a:p>
            <a:pPr algn="just">
              <a:buNone/>
            </a:pPr>
            <a:r>
              <a:rPr lang="en-IN" dirty="0" smtClean="0"/>
              <a:t>	(</a:t>
            </a:r>
            <a:r>
              <a:rPr lang="en-IN" i="1" dirty="0" err="1" smtClean="0"/>
              <a:t>i</a:t>
            </a:r>
            <a:r>
              <a:rPr lang="en-IN" i="1" dirty="0" smtClean="0"/>
              <a:t>) 	services by the Department of Posts by way of speed post, express parcel post, life </a:t>
            </a:r>
            <a:r>
              <a:rPr lang="en-IN" dirty="0" smtClean="0"/>
              <a:t>insurance and agency services provided to a person other than Government;</a:t>
            </a:r>
          </a:p>
          <a:p>
            <a:pPr algn="just">
              <a:buNone/>
            </a:pPr>
            <a:endParaRPr lang="en-IN" dirty="0" smtClean="0"/>
          </a:p>
          <a:p>
            <a:pPr algn="just">
              <a:buNone/>
            </a:pPr>
            <a:r>
              <a:rPr lang="en-IN" dirty="0" smtClean="0"/>
              <a:t>	(</a:t>
            </a:r>
            <a:r>
              <a:rPr lang="en-IN" i="1" dirty="0" smtClean="0"/>
              <a:t>ii) 	services in relation to an aircraft or a vessel, inside or outside the 	precincts of a port or a</a:t>
            </a:r>
            <a:r>
              <a:rPr lang="en-IN" dirty="0" smtClean="0"/>
              <a:t>n airport;</a:t>
            </a:r>
          </a:p>
          <a:p>
            <a:pPr algn="just">
              <a:buNone/>
            </a:pPr>
            <a:endParaRPr lang="en-IN" dirty="0" smtClean="0"/>
          </a:p>
          <a:p>
            <a:pPr algn="just">
              <a:buNone/>
            </a:pPr>
            <a:r>
              <a:rPr lang="en-IN" dirty="0" smtClean="0"/>
              <a:t>	(</a:t>
            </a:r>
            <a:r>
              <a:rPr lang="en-IN" i="1" dirty="0" smtClean="0"/>
              <a:t>iii) 	transport of goods or passengers; or</a:t>
            </a:r>
          </a:p>
          <a:p>
            <a:pPr algn="just">
              <a:buNone/>
            </a:pPr>
            <a:endParaRPr lang="en-IN" i="1" dirty="0" smtClean="0"/>
          </a:p>
          <a:p>
            <a:pPr algn="just">
              <a:buNone/>
            </a:pPr>
            <a:r>
              <a:rPr lang="en-IN" dirty="0" smtClean="0"/>
              <a:t>	(</a:t>
            </a:r>
            <a:r>
              <a:rPr lang="en-IN" i="1" dirty="0" smtClean="0"/>
              <a:t>iv) 	support services, other than services covered under clauses (</a:t>
            </a:r>
            <a:r>
              <a:rPr lang="en-IN" i="1" dirty="0" err="1" smtClean="0"/>
              <a:t>i</a:t>
            </a:r>
            <a:r>
              <a:rPr lang="en-IN" i="1" dirty="0" smtClean="0"/>
              <a:t>) to (iii) above, provided </a:t>
            </a:r>
            <a:r>
              <a:rPr lang="en-IN" dirty="0" smtClean="0"/>
              <a:t>to business entities;</a:t>
            </a:r>
          </a:p>
          <a:p>
            <a:pPr lvl="0">
              <a:buNone/>
            </a:pPr>
            <a:endParaRPr lang="en-IN" dirty="0" smtClean="0"/>
          </a:p>
          <a:p>
            <a:pPr marL="0" lvl="0" indent="0" algn="just">
              <a:buNone/>
            </a:pPr>
            <a:r>
              <a:rPr lang="en-US" dirty="0" smtClean="0"/>
              <a:t>The  government also provides certain services which are provided by the private entrepreneurs. These four services which are specified in above clauses are also provided by private entrepreneurs and therefore only these four services provided by government or local authorities are taxable in order to have fair competition. </a:t>
            </a:r>
          </a:p>
          <a:p>
            <a:pPr>
              <a:buNone/>
            </a:pPr>
            <a:endParaRPr lang="en-US" dirty="0" smtClean="0"/>
          </a:p>
          <a:p>
            <a:pPr algn="just">
              <a:buNone/>
            </a:pP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a:t>
            </a:fld>
            <a:endParaRPr lang="en-IN"/>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357166"/>
            <a:ext cx="8318728" cy="6116786"/>
          </a:xfrm>
        </p:spPr>
        <p:txBody>
          <a:bodyPr>
            <a:normAutofit fontScale="77500" lnSpcReduction="20000"/>
          </a:bodyPr>
          <a:lstStyle/>
          <a:p>
            <a:pPr marL="514350" indent="-514350" algn="just">
              <a:buAutoNum type="arabicPeriod" startAt="4"/>
            </a:pPr>
            <a:r>
              <a:rPr lang="en-IN" sz="3200" dirty="0" smtClean="0"/>
              <a:t>Services by an entity registered under section 12AA of the Income tax Act, 1961 (43 of 1961) by way of charitable activities</a:t>
            </a:r>
          </a:p>
          <a:p>
            <a:pPr marL="514350" indent="-514350" algn="just">
              <a:buNone/>
            </a:pPr>
            <a:endParaRPr lang="en-IN" sz="3200" dirty="0" smtClean="0"/>
          </a:p>
          <a:p>
            <a:pPr>
              <a:buNone/>
            </a:pPr>
            <a:r>
              <a:rPr lang="en-US" sz="3200" dirty="0" smtClean="0"/>
              <a:t>9. “charitable activities” means activities relating to -</a:t>
            </a:r>
          </a:p>
          <a:p>
            <a:pPr>
              <a:buNone/>
            </a:pPr>
            <a:endParaRPr lang="en-US" sz="3200" dirty="0" smtClean="0"/>
          </a:p>
          <a:p>
            <a:pPr>
              <a:buNone/>
            </a:pPr>
            <a:r>
              <a:rPr lang="en-US" sz="3200" dirty="0" smtClean="0"/>
              <a:t>(a)   public health by way of –</a:t>
            </a:r>
          </a:p>
          <a:p>
            <a:pPr>
              <a:buNone/>
            </a:pPr>
            <a:endParaRPr lang="en-US" sz="3200" dirty="0" smtClean="0"/>
          </a:p>
          <a:p>
            <a:pPr algn="just">
              <a:buNone/>
            </a:pPr>
            <a:r>
              <a:rPr lang="en-US" sz="3200" dirty="0" smtClean="0"/>
              <a:t>(I) care or counseling of (</a:t>
            </a:r>
            <a:r>
              <a:rPr lang="en-US" sz="3200" dirty="0" err="1" smtClean="0"/>
              <a:t>i</a:t>
            </a:r>
            <a:r>
              <a:rPr lang="en-US" sz="3200" dirty="0" smtClean="0"/>
              <a:t>) terminally ill persons or persons with  severe physical or mental disability, (ii) persons afflicted with HIV or AIDS, or (iii) persons addicted to a dependence-forming substance such as narcotics drugs or alcohol; or</a:t>
            </a:r>
          </a:p>
          <a:p>
            <a:pPr algn="just">
              <a:buNone/>
            </a:pPr>
            <a:r>
              <a:rPr lang="en-US" sz="3200" dirty="0" smtClean="0"/>
              <a:t>(II) public awareness of preventive health, family planning or  prevention of HIV infection;</a:t>
            </a:r>
          </a:p>
          <a:p>
            <a:pPr>
              <a:buNone/>
            </a:pPr>
            <a:endParaRPr lang="en-US" sz="3200" dirty="0" smtClean="0"/>
          </a:p>
          <a:p>
            <a:pPr>
              <a:buNone/>
            </a:pPr>
            <a:r>
              <a:rPr lang="en-US" sz="3200" dirty="0" smtClean="0"/>
              <a:t>(b)   advancement of religion; </a:t>
            </a:r>
          </a:p>
          <a:p>
            <a:pPr marL="514350" indent="-514350" algn="just">
              <a:buNone/>
            </a:pPr>
            <a:endParaRPr lang="en-IN" sz="3200" dirty="0" smtClean="0"/>
          </a:p>
          <a:p>
            <a:pPr marL="514350" indent="-514350" algn="just">
              <a:buAutoNum type="arabicPeriod" startAt="4"/>
            </a:pPr>
            <a:endParaRPr lang="en-IN" sz="3200" dirty="0" smtClean="0"/>
          </a:p>
          <a:p>
            <a:pPr algn="just">
              <a:buNone/>
            </a:pPr>
            <a:endParaRPr lang="en-IN" sz="3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30</a:t>
            </a:fld>
            <a:endParaRPr lang="en-IN"/>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428604"/>
            <a:ext cx="8181980" cy="6045348"/>
          </a:xfrm>
        </p:spPr>
        <p:txBody>
          <a:bodyPr>
            <a:normAutofit/>
          </a:bodyPr>
          <a:lstStyle/>
          <a:p>
            <a:pPr>
              <a:buNone/>
            </a:pPr>
            <a:r>
              <a:rPr lang="en-US" dirty="0" smtClean="0"/>
              <a:t>(c) advancement of educational </a:t>
            </a:r>
            <a:r>
              <a:rPr lang="en-US" dirty="0" err="1" smtClean="0"/>
              <a:t>programmes</a:t>
            </a:r>
            <a:r>
              <a:rPr lang="en-US" dirty="0" smtClean="0"/>
              <a:t> or skill development relating to,-</a:t>
            </a:r>
          </a:p>
          <a:p>
            <a:pPr>
              <a:buNone/>
            </a:pPr>
            <a:endParaRPr lang="en-US" dirty="0" smtClean="0"/>
          </a:p>
          <a:p>
            <a:pPr>
              <a:buNone/>
            </a:pPr>
            <a:r>
              <a:rPr lang="en-US" dirty="0" smtClean="0"/>
              <a:t>(I)    abandoned, orphaned or homeless children; </a:t>
            </a:r>
          </a:p>
          <a:p>
            <a:pPr algn="just">
              <a:buNone/>
            </a:pPr>
            <a:r>
              <a:rPr lang="en-US" dirty="0" smtClean="0"/>
              <a:t>(II) physically or mentally abused and traumatized persons; </a:t>
            </a:r>
          </a:p>
          <a:p>
            <a:pPr algn="just">
              <a:buNone/>
            </a:pPr>
            <a:r>
              <a:rPr lang="en-US" dirty="0" smtClean="0"/>
              <a:t>(III)   prisoners; or</a:t>
            </a:r>
          </a:p>
          <a:p>
            <a:pPr algn="just">
              <a:buNone/>
            </a:pPr>
            <a:r>
              <a:rPr lang="en-US" dirty="0" smtClean="0"/>
              <a:t>(IV)  persons over the age of 65 years residing in a rural area;  </a:t>
            </a:r>
          </a:p>
          <a:p>
            <a:pPr algn="just">
              <a:buNone/>
            </a:pPr>
            <a:endParaRPr lang="en-US" dirty="0" smtClean="0"/>
          </a:p>
          <a:p>
            <a:pPr algn="just">
              <a:buNone/>
            </a:pPr>
            <a:r>
              <a:rPr lang="en-US" dirty="0" smtClean="0"/>
              <a:t>(d)preservation of environment including watershed, forests and wildlife; or</a:t>
            </a:r>
          </a:p>
          <a:p>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31</a:t>
            </a:fld>
            <a:endParaRPr lang="en-IN"/>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1480"/>
            <a:ext cx="7467600" cy="5902472"/>
          </a:xfrm>
        </p:spPr>
        <p:txBody>
          <a:bodyPr/>
          <a:lstStyle/>
          <a:p>
            <a:pPr algn="just">
              <a:buNone/>
            </a:pPr>
            <a:r>
              <a:rPr lang="en-US" dirty="0" smtClean="0"/>
              <a:t>(e)advancement of any other object of general public utility up to a  value of twenty five </a:t>
            </a:r>
            <a:r>
              <a:rPr lang="en-US" dirty="0" err="1" smtClean="0"/>
              <a:t>lakh</a:t>
            </a:r>
            <a:r>
              <a:rPr lang="en-US" dirty="0" smtClean="0"/>
              <a:t> rupees in a financial year subject to the condition that total value of such activities had not exceeded twenty five </a:t>
            </a:r>
            <a:r>
              <a:rPr lang="en-US" dirty="0" err="1" smtClean="0"/>
              <a:t>lakhs</a:t>
            </a:r>
            <a:r>
              <a:rPr lang="en-US" dirty="0" smtClean="0"/>
              <a:t> rupees during the preceding financial year.</a:t>
            </a:r>
          </a:p>
          <a:p>
            <a:pPr algn="just">
              <a:buNone/>
            </a:pPr>
            <a:r>
              <a:rPr lang="en-US" i="1" dirty="0" smtClean="0"/>
              <a:t>    </a:t>
            </a:r>
          </a:p>
          <a:p>
            <a:pPr algn="just">
              <a:buNone/>
            </a:pPr>
            <a:r>
              <a:rPr lang="en-US" i="1" dirty="0" smtClean="0"/>
              <a:t>   Explanation: </a:t>
            </a:r>
            <a:r>
              <a:rPr lang="en-US" dirty="0" smtClean="0"/>
              <a:t>- For the purpose of this clause, ‘general public’ means the body of people at large sufficiently defined by some common quality of public or impersonal nature. </a:t>
            </a:r>
          </a:p>
          <a:p>
            <a:pPr algn="just">
              <a:buNone/>
            </a:pPr>
            <a:endParaRPr lang="en-US" dirty="0" smtClean="0"/>
          </a:p>
          <a:p>
            <a:pPr algn="just">
              <a:buNone/>
            </a:pPr>
            <a:r>
              <a:rPr lang="en-US" dirty="0" smtClean="0"/>
              <a:t>   “religious place” means a place which is primarily meant for conduct of prayers or worship pertaining to a religion,</a:t>
            </a:r>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32</a:t>
            </a:fld>
            <a:endParaRPr lang="en-IN"/>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829576" cy="5952724"/>
          </a:xfrm>
        </p:spPr>
        <p:txBody>
          <a:bodyPr>
            <a:normAutofit/>
          </a:bodyPr>
          <a:lstStyle/>
          <a:p>
            <a:pPr marL="457200" indent="-457200">
              <a:buNone/>
            </a:pPr>
            <a:r>
              <a:rPr lang="en-IN" sz="3200" b="1" dirty="0" smtClean="0"/>
              <a:t>5.		Services by a person by way of-</a:t>
            </a:r>
          </a:p>
          <a:p>
            <a:pPr marL="457200" indent="-457200">
              <a:buAutoNum type="arabicPeriod" startAt="6"/>
            </a:pPr>
            <a:endParaRPr lang="en-IN" sz="3200" dirty="0" smtClean="0"/>
          </a:p>
          <a:p>
            <a:pPr>
              <a:buNone/>
            </a:pPr>
            <a:r>
              <a:rPr lang="en-IN" sz="3200" dirty="0" smtClean="0"/>
              <a:t>	(a)  renting of precincts of a religious 	place meant 	for general public; or</a:t>
            </a:r>
          </a:p>
          <a:p>
            <a:pPr>
              <a:buNone/>
            </a:pPr>
            <a:endParaRPr lang="en-IN" sz="3200" dirty="0" smtClean="0"/>
          </a:p>
          <a:p>
            <a:pPr>
              <a:buNone/>
            </a:pPr>
            <a:r>
              <a:rPr lang="en-IN" sz="3200" dirty="0" smtClean="0"/>
              <a:t>	(b)  conduct of  any religious ceremony</a:t>
            </a:r>
          </a:p>
          <a:p>
            <a:pPr marL="457200" indent="-457200">
              <a:buNone/>
            </a:pPr>
            <a:endParaRPr lang="en-IN" sz="3200" b="1" dirty="0" smtClean="0"/>
          </a:p>
          <a:p>
            <a:pPr marL="457200" indent="-457200" algn="just">
              <a:buNone/>
            </a:pPr>
            <a:r>
              <a:rPr lang="en-IN" sz="3200" b="1" dirty="0" smtClean="0"/>
              <a:t>   “general public” means the body of people at large sufficiently defined by some common quality of public or impersonal nature; </a:t>
            </a:r>
            <a:endParaRPr lang="en-IN" sz="3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33</a:t>
            </a:fld>
            <a:endParaRPr lang="en-IN"/>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2852"/>
            <a:ext cx="7758138" cy="6000792"/>
          </a:xfrm>
        </p:spPr>
        <p:txBody>
          <a:bodyPr>
            <a:normAutofit fontScale="70000" lnSpcReduction="20000"/>
          </a:bodyPr>
          <a:lstStyle/>
          <a:p>
            <a:pPr marL="514350" indent="-514350" algn="just">
              <a:buAutoNum type="arabicPeriod" startAt="6"/>
            </a:pPr>
            <a:r>
              <a:rPr lang="en-IN" sz="3200" b="1" u="sng" dirty="0" smtClean="0"/>
              <a:t>Services provided by </a:t>
            </a:r>
            <a:r>
              <a:rPr lang="en-IN" sz="3200" b="1" dirty="0" smtClean="0"/>
              <a:t>– </a:t>
            </a:r>
          </a:p>
          <a:p>
            <a:pPr marL="514350" indent="-514350" algn="just">
              <a:buAutoNum type="alphaLcParenBoth"/>
            </a:pPr>
            <a:r>
              <a:rPr lang="en-IN" sz="3200" dirty="0" smtClean="0"/>
              <a:t>An arbitral tribunal to – </a:t>
            </a:r>
          </a:p>
          <a:p>
            <a:pPr marL="514350" indent="-514350" algn="just">
              <a:buNone/>
            </a:pPr>
            <a:endParaRPr lang="en-IN" sz="3200" dirty="0" smtClean="0"/>
          </a:p>
          <a:p>
            <a:pPr marL="571500" indent="-571500" algn="just">
              <a:buAutoNum type="romanLcParenBoth"/>
            </a:pPr>
            <a:r>
              <a:rPr lang="en-IN" sz="3200" dirty="0" smtClean="0"/>
              <a:t>Any person other than a business entity; or </a:t>
            </a:r>
          </a:p>
          <a:p>
            <a:pPr marL="571500" indent="-571500" algn="just">
              <a:buAutoNum type="romanLcParenBoth"/>
            </a:pPr>
            <a:r>
              <a:rPr lang="en-IN" sz="3200" dirty="0" smtClean="0"/>
              <a:t>A business entity with a turnover up to rupees ten </a:t>
            </a:r>
            <a:r>
              <a:rPr lang="en-IN" sz="3200" dirty="0" err="1" smtClean="0"/>
              <a:t>lakh</a:t>
            </a:r>
            <a:r>
              <a:rPr lang="en-IN" sz="3200" dirty="0" smtClean="0"/>
              <a:t> in the preceding financial year; </a:t>
            </a:r>
          </a:p>
          <a:p>
            <a:pPr marL="571500" indent="-571500" algn="just">
              <a:buNone/>
            </a:pPr>
            <a:endParaRPr lang="en-IN" sz="3200" dirty="0" smtClean="0"/>
          </a:p>
          <a:p>
            <a:pPr marL="571500" indent="-571500" algn="just">
              <a:buNone/>
            </a:pPr>
            <a:r>
              <a:rPr lang="en-IN" sz="3200" dirty="0" smtClean="0"/>
              <a:t>(b) An individual as an advocate or partnership firm of advocates by way of local services to , - </a:t>
            </a:r>
          </a:p>
          <a:p>
            <a:pPr marL="571500" indent="-571500" algn="just">
              <a:buAutoNum type="romanLcParenBoth"/>
            </a:pPr>
            <a:r>
              <a:rPr lang="en-IN" sz="3200" dirty="0" smtClean="0"/>
              <a:t>An advocate or partnership firm of advocates providing legal services </a:t>
            </a:r>
          </a:p>
          <a:p>
            <a:pPr marL="571500" indent="-571500" algn="just">
              <a:buAutoNum type="romanLcParenBoth"/>
            </a:pPr>
            <a:r>
              <a:rPr lang="en-IN" sz="3200" dirty="0" smtClean="0"/>
              <a:t>Any person other than a business entity; or </a:t>
            </a:r>
          </a:p>
          <a:p>
            <a:pPr marL="571500" indent="-571500" algn="just">
              <a:buAutoNum type="romanLcParenBoth"/>
            </a:pPr>
            <a:r>
              <a:rPr lang="en-IN" sz="3200" dirty="0" smtClean="0"/>
              <a:t>A business entity with a turnover up to rupees ten </a:t>
            </a:r>
            <a:r>
              <a:rPr lang="en-IN" sz="3200" dirty="0" err="1" smtClean="0"/>
              <a:t>lakh</a:t>
            </a:r>
            <a:r>
              <a:rPr lang="en-IN" sz="3200" dirty="0" smtClean="0"/>
              <a:t> in the preceding financial y ear; or </a:t>
            </a:r>
          </a:p>
          <a:p>
            <a:pPr marL="571500" indent="-571500" algn="just">
              <a:buAutoNum type="romanLcParenBoth"/>
            </a:pPr>
            <a:endParaRPr lang="en-IN" sz="3200" dirty="0" smtClean="0"/>
          </a:p>
          <a:p>
            <a:pPr marL="571500" indent="-571500" algn="just">
              <a:buNone/>
            </a:pPr>
            <a:r>
              <a:rPr lang="en-IN" sz="3200" dirty="0" smtClean="0"/>
              <a:t>(c) A person represented on an arbitral tribunal to arbitral tribunal. </a:t>
            </a:r>
            <a:endParaRPr lang="en-IN" sz="3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34</a:t>
            </a:fld>
            <a:endParaRPr lang="en-IN"/>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219256" cy="6069288"/>
          </a:xfrm>
        </p:spPr>
        <p:txBody>
          <a:bodyPr>
            <a:normAutofit/>
          </a:bodyPr>
          <a:lstStyle/>
          <a:p>
            <a:pPr algn="just">
              <a:buNone/>
            </a:pPr>
            <a:r>
              <a:rPr lang="en-IN" sz="2800" dirty="0" smtClean="0"/>
              <a:t>7.	Services by way of technical testing or 	analysis of newly developed drugs, 	including vaccines and herbal remedies, 	on human participants by a clinical 	research organisation approved to conduct 	clinical trials by the Drug Controller 	General of India</a:t>
            </a:r>
            <a:endParaRPr lang="en-IN" sz="28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35</a:t>
            </a:fld>
            <a:endParaRPr lang="en-IN"/>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68760"/>
            <a:ext cx="8147248" cy="5205192"/>
          </a:xfrm>
        </p:spPr>
        <p:txBody>
          <a:bodyPr>
            <a:normAutofit/>
          </a:bodyPr>
          <a:lstStyle/>
          <a:p>
            <a:pPr marL="514350" indent="-514350" algn="just">
              <a:buAutoNum type="arabicPeriod" startAt="8"/>
            </a:pPr>
            <a:r>
              <a:rPr lang="en-IN" sz="3200" dirty="0" smtClean="0"/>
              <a:t>Services by way of training or coaching in recreational activities relating to arts, culture or sports</a:t>
            </a:r>
          </a:p>
          <a:p>
            <a:pPr marL="514350" indent="-514350" algn="just">
              <a:buAutoNum type="arabicPeriod" startAt="8"/>
            </a:pPr>
            <a:endParaRPr lang="en-IN" sz="3200" dirty="0" smtClean="0"/>
          </a:p>
          <a:p>
            <a:pPr marL="514350" indent="-514350" algn="just">
              <a:buNone/>
            </a:pPr>
            <a:r>
              <a:rPr lang="en-IN" sz="3200" dirty="0" smtClean="0"/>
              <a:t>	The training or coaching provided for recreational enterprises is only exempt. However, training or coaching provided to make art, culture or sports  as a profession will not be exempt. </a:t>
            </a:r>
            <a:endParaRPr lang="en-IN" sz="3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36</a:t>
            </a:fld>
            <a:endParaRPr lang="en-IN"/>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285728"/>
            <a:ext cx="8429684" cy="6429420"/>
          </a:xfrm>
        </p:spPr>
        <p:txBody>
          <a:bodyPr>
            <a:noAutofit/>
          </a:bodyPr>
          <a:lstStyle/>
          <a:p>
            <a:pPr marL="457200" indent="-457200" algn="just">
              <a:buAutoNum type="arabicPeriod" startAt="9"/>
            </a:pPr>
            <a:r>
              <a:rPr lang="en-IN" sz="2300" b="1" dirty="0" smtClean="0"/>
              <a:t>Services provided t</a:t>
            </a:r>
            <a:r>
              <a:rPr lang="en-IN" sz="2300" dirty="0" smtClean="0"/>
              <a:t>o or by an educational institution in respect of education exempted from service tax, by way of – </a:t>
            </a:r>
          </a:p>
          <a:p>
            <a:pPr marL="457200" indent="-457200" algn="just">
              <a:buAutoNum type="alphaLcParenBoth"/>
            </a:pPr>
            <a:r>
              <a:rPr lang="en-IN" sz="2300" dirty="0" smtClean="0"/>
              <a:t>Auxiliary education services; or </a:t>
            </a:r>
          </a:p>
          <a:p>
            <a:pPr marL="457200" indent="-457200" algn="just">
              <a:buAutoNum type="alphaLcParenBoth"/>
            </a:pPr>
            <a:r>
              <a:rPr lang="en-IN" sz="2300" dirty="0" smtClean="0"/>
              <a:t>Renting of immovable property</a:t>
            </a:r>
          </a:p>
          <a:p>
            <a:pPr marL="58738" indent="-58738" algn="just">
              <a:buNone/>
            </a:pPr>
            <a:r>
              <a:rPr lang="en-IN" sz="2300" i="1" dirty="0" smtClean="0"/>
              <a:t>“</a:t>
            </a:r>
            <a:r>
              <a:rPr lang="en-IN" sz="2300" i="1" dirty="0" smtClean="0"/>
              <a:t>Auxiliary educational service” means any service relating to imparting any skill, knowledge, education or development of course content or any other knowledge – enhancement activity, whether for the students or the faculty, or any other services which educational institutions ordinarily carry out themselves but may obtain as outsourced services from any other person including services relating to admission to such institution, conduct of examination, catering for the students under any mid–day meals scheme sponsored by government, or transportation of students, faculty or staff of such institution; </a:t>
            </a:r>
          </a:p>
          <a:p>
            <a:pPr marL="457200" indent="-457200" algn="just">
              <a:buNone/>
            </a:pPr>
            <a:endParaRPr lang="en-IN" sz="2300" i="1"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37</a:t>
            </a:fld>
            <a:endParaRPr lang="en-IN"/>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260648"/>
            <a:ext cx="8390736" cy="6383062"/>
          </a:xfrm>
        </p:spPr>
        <p:txBody>
          <a:bodyPr>
            <a:normAutofit fontScale="92500" lnSpcReduction="10000"/>
          </a:bodyPr>
          <a:lstStyle/>
          <a:p>
            <a:pPr marL="457200" indent="-457200">
              <a:buNone/>
            </a:pPr>
            <a:r>
              <a:rPr lang="en-IN" b="1" dirty="0" smtClean="0"/>
              <a:t>10.	Services provided to a recognised sports body by-</a:t>
            </a:r>
          </a:p>
          <a:p>
            <a:pPr marL="457200" indent="-457200">
              <a:buAutoNum type="arabicPeriod" startAt="10"/>
            </a:pPr>
            <a:endParaRPr lang="en-IN" dirty="0" smtClean="0"/>
          </a:p>
          <a:p>
            <a:pPr marL="914400" indent="-914400" algn="just">
              <a:buNone/>
            </a:pPr>
            <a:r>
              <a:rPr lang="en-IN" dirty="0" smtClean="0"/>
              <a:t>(a)   	an individual as a player, referee, umpire, coach 	or manager for participation in a tournament or championship organized by a recognized sports body;</a:t>
            </a:r>
          </a:p>
          <a:p>
            <a:pPr>
              <a:buNone/>
            </a:pPr>
            <a:endParaRPr lang="en-IN" dirty="0" smtClean="0"/>
          </a:p>
          <a:p>
            <a:pPr>
              <a:buNone/>
            </a:pPr>
            <a:r>
              <a:rPr lang="en-IN" dirty="0" smtClean="0"/>
              <a:t>(b)   	another recognised sports body</a:t>
            </a:r>
          </a:p>
          <a:p>
            <a:pPr algn="just">
              <a:buNone/>
            </a:pPr>
            <a:r>
              <a:rPr lang="en-US" dirty="0" smtClean="0"/>
              <a:t>	“recognized sports body” means (</a:t>
            </a:r>
            <a:r>
              <a:rPr lang="en-US" dirty="0" err="1" smtClean="0"/>
              <a:t>i</a:t>
            </a:r>
            <a:r>
              <a:rPr lang="en-US" dirty="0" smtClean="0"/>
              <a:t>) the Indian Olympic Association, (ii) Sports Authority of India, (iii) a national sports federation </a:t>
            </a:r>
            <a:r>
              <a:rPr lang="en-US" dirty="0" err="1" smtClean="0"/>
              <a:t>recognised</a:t>
            </a:r>
            <a:r>
              <a:rPr lang="en-US" dirty="0" smtClean="0"/>
              <a:t> by the Ministry of Sports and Youth Affairs of the Central Government, and its affiliate federations, (iv) national sports promotion </a:t>
            </a:r>
            <a:r>
              <a:rPr lang="en-US" dirty="0" err="1" smtClean="0"/>
              <a:t>organisations</a:t>
            </a:r>
            <a:r>
              <a:rPr lang="en-US" dirty="0" smtClean="0"/>
              <a:t> </a:t>
            </a:r>
            <a:r>
              <a:rPr lang="en-US" dirty="0" err="1" smtClean="0"/>
              <a:t>recognised</a:t>
            </a:r>
            <a:r>
              <a:rPr lang="en-US" dirty="0" smtClean="0"/>
              <a:t> by the Ministry of Sports and Youth Affairs of the Central Government, (v) the International Olympic Association or a federation  </a:t>
            </a:r>
            <a:r>
              <a:rPr lang="en-US" dirty="0" err="1" smtClean="0"/>
              <a:t>recognised</a:t>
            </a:r>
            <a:r>
              <a:rPr lang="en-US" dirty="0" smtClean="0"/>
              <a:t> by the International Olympic Association or (vi) a federation or a body which regulates a sport at international level and its affiliated federations or bodies regulating sports in India; </a:t>
            </a:r>
            <a:endParaRPr lang="en-IN" dirty="0" smtClean="0"/>
          </a:p>
          <a:p>
            <a:pPr>
              <a:buNone/>
            </a:pP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38</a:t>
            </a:fld>
            <a:endParaRPr lang="en-IN"/>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147248" cy="6069288"/>
          </a:xfrm>
        </p:spPr>
        <p:txBody>
          <a:bodyPr>
            <a:normAutofit/>
          </a:bodyPr>
          <a:lstStyle/>
          <a:p>
            <a:pPr marL="457200" indent="-457200">
              <a:buNone/>
            </a:pPr>
            <a:r>
              <a:rPr lang="en-IN" b="1" dirty="0" smtClean="0"/>
              <a:t>11.		Services by way of sponsorship of tournaments 	or championships organised,-</a:t>
            </a:r>
          </a:p>
          <a:p>
            <a:pPr marL="457200" indent="-457200">
              <a:buAutoNum type="arabicPeriod" startAt="11"/>
            </a:pPr>
            <a:endParaRPr lang="en-IN" dirty="0" smtClean="0"/>
          </a:p>
          <a:p>
            <a:pPr algn="just">
              <a:buNone/>
            </a:pPr>
            <a:r>
              <a:rPr lang="en-IN" dirty="0" smtClean="0"/>
              <a:t>	(a)   	by a national sports federation, or its affiliated 	federations, where the participating teams or 	individuals represent any district, state or zone;</a:t>
            </a:r>
          </a:p>
          <a:p>
            <a:pPr algn="just">
              <a:buNone/>
            </a:pPr>
            <a:endParaRPr lang="en-IN" dirty="0" smtClean="0"/>
          </a:p>
          <a:p>
            <a:pPr algn="just">
              <a:buNone/>
            </a:pPr>
            <a:r>
              <a:rPr lang="en-IN" dirty="0" smtClean="0"/>
              <a:t>	(b)   	by Association of Indian Universities, Inter-	University Sports Board, School Games 	Federation of India, All India Sports Council for 	the 	Deaf, </a:t>
            </a:r>
            <a:r>
              <a:rPr lang="en-IN" dirty="0" err="1" smtClean="0"/>
              <a:t>Paralympic</a:t>
            </a:r>
            <a:r>
              <a:rPr lang="en-IN" dirty="0" smtClean="0"/>
              <a:t> Committee of India, 	Special Olympics Bharat;</a:t>
            </a:r>
          </a:p>
          <a:p>
            <a:pPr>
              <a:buNone/>
            </a:pPr>
            <a:r>
              <a:rPr lang="en-IN" dirty="0" smtClean="0"/>
              <a:t>	</a:t>
            </a: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39</a:t>
            </a:fld>
            <a:endParaRPr lang="en-IN"/>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428604"/>
            <a:ext cx="8390166" cy="6000792"/>
          </a:xfrm>
        </p:spPr>
        <p:txBody>
          <a:bodyPr>
            <a:normAutofit/>
          </a:bodyPr>
          <a:lstStyle/>
          <a:p>
            <a:r>
              <a:rPr lang="en-US" sz="2800" dirty="0" smtClean="0"/>
              <a:t>The meaning of word support service is defined in section 65B(49) as follows:</a:t>
            </a:r>
          </a:p>
          <a:p>
            <a:pPr>
              <a:buNone/>
            </a:pPr>
            <a:endParaRPr lang="en-US" sz="2800" dirty="0" smtClean="0"/>
          </a:p>
          <a:p>
            <a:pPr algn="just">
              <a:buNone/>
            </a:pPr>
            <a:r>
              <a:rPr lang="en-US" sz="2800" dirty="0" smtClean="0"/>
              <a:t>(</a:t>
            </a:r>
            <a:r>
              <a:rPr lang="en-US" sz="2800" i="1" dirty="0" smtClean="0"/>
              <a:t>49</a:t>
            </a:r>
            <a:r>
              <a:rPr lang="en-US" sz="2800" dirty="0" smtClean="0"/>
              <a:t>) "support services" means infrastructural, operational, administrative, logistic, marketing or any other support of any kind comprising functions that entities carry out in ordinary course of operations themselves but may obtain as services by outsourcing from others for any reason whatsoever and shall include advertisement and promotion, construction or works contract, renting of immovable property, security, testing and analysis;</a:t>
            </a:r>
          </a:p>
          <a:p>
            <a:endParaRPr lang="en-US" sz="28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4</a:t>
            </a:fld>
            <a:endParaRPr lang="en-IN"/>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normAutofit/>
          </a:bodyPr>
          <a:lstStyle/>
          <a:p>
            <a:pPr algn="just">
              <a:buNone/>
            </a:pPr>
            <a:r>
              <a:rPr lang="en-IN" dirty="0" smtClean="0"/>
              <a:t>(c)by Central Civil Services Cultural and Sports Board;</a:t>
            </a:r>
          </a:p>
          <a:p>
            <a:pPr algn="just">
              <a:buNone/>
            </a:pPr>
            <a:endParaRPr lang="en-IN" dirty="0" smtClean="0"/>
          </a:p>
          <a:p>
            <a:pPr algn="just">
              <a:buNone/>
            </a:pPr>
            <a:r>
              <a:rPr lang="en-IN" dirty="0" smtClean="0"/>
              <a:t>(d) as part of national games, by Indian Olympic Association; 	or</a:t>
            </a:r>
          </a:p>
          <a:p>
            <a:pPr algn="just">
              <a:buNone/>
            </a:pPr>
            <a:endParaRPr lang="en-IN" dirty="0" smtClean="0"/>
          </a:p>
          <a:p>
            <a:pPr algn="just">
              <a:buNone/>
            </a:pPr>
            <a:r>
              <a:rPr lang="en-IN" dirty="0" smtClean="0"/>
              <a:t>(e) under </a:t>
            </a:r>
            <a:r>
              <a:rPr lang="en-IN" dirty="0" err="1" smtClean="0"/>
              <a:t>Panchayat</a:t>
            </a:r>
            <a:r>
              <a:rPr lang="en-IN" dirty="0" smtClean="0"/>
              <a:t> </a:t>
            </a:r>
            <a:r>
              <a:rPr lang="en-IN" dirty="0" err="1" smtClean="0"/>
              <a:t>Yuva</a:t>
            </a:r>
            <a:r>
              <a:rPr lang="en-IN" dirty="0" smtClean="0"/>
              <a:t> </a:t>
            </a:r>
            <a:r>
              <a:rPr lang="en-IN" dirty="0" err="1" smtClean="0"/>
              <a:t>Kreeda</a:t>
            </a:r>
            <a:r>
              <a:rPr lang="en-IN" dirty="0" smtClean="0"/>
              <a:t> </a:t>
            </a:r>
            <a:r>
              <a:rPr lang="en-IN" dirty="0" err="1" smtClean="0"/>
              <a:t>Aur</a:t>
            </a:r>
            <a:r>
              <a:rPr lang="en-IN" dirty="0" smtClean="0"/>
              <a:t> </a:t>
            </a:r>
            <a:r>
              <a:rPr lang="en-IN" dirty="0" err="1" smtClean="0"/>
              <a:t>Khel</a:t>
            </a:r>
            <a:r>
              <a:rPr lang="en-IN" dirty="0" smtClean="0"/>
              <a:t> 	</a:t>
            </a:r>
            <a:r>
              <a:rPr lang="en-IN" dirty="0" err="1" smtClean="0"/>
              <a:t>Abhiyaan</a:t>
            </a:r>
            <a:r>
              <a:rPr lang="en-IN" dirty="0" smtClean="0"/>
              <a:t> (PYKKA) Scheme</a:t>
            </a:r>
          </a:p>
          <a:p>
            <a:pPr algn="just"/>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40</a:t>
            </a:fld>
            <a:endParaRPr lang="en-IN"/>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467600" cy="5997280"/>
          </a:xfrm>
        </p:spPr>
        <p:txBody>
          <a:bodyPr>
            <a:normAutofit/>
          </a:bodyPr>
          <a:lstStyle/>
          <a:p>
            <a:pPr algn="just">
              <a:buNone/>
            </a:pPr>
            <a:r>
              <a:rPr lang="en-IN" sz="2200" b="1" dirty="0" smtClean="0"/>
              <a:t>12.Services provided to the Government, a local authority or a government authority by way of construction, erection, commissioning, installation, completion, fitting out, repair, maintenance, renovation or alteration of -</a:t>
            </a:r>
          </a:p>
          <a:p>
            <a:pPr algn="just">
              <a:buNone/>
            </a:pPr>
            <a:endParaRPr lang="en-IN" sz="2200" b="1" dirty="0" smtClean="0"/>
          </a:p>
          <a:p>
            <a:pPr algn="just">
              <a:buNone/>
            </a:pPr>
            <a:r>
              <a:rPr lang="en-IN" sz="2200" dirty="0" smtClean="0"/>
              <a:t>(a)   	a civil structure or  any other original works 	meant predominantly for a non-industrial or 	non-commercial use;</a:t>
            </a:r>
          </a:p>
          <a:p>
            <a:pPr algn="just">
              <a:buNone/>
            </a:pPr>
            <a:endParaRPr lang="en-IN" sz="2200" dirty="0" smtClean="0"/>
          </a:p>
          <a:p>
            <a:pPr algn="just">
              <a:buNone/>
            </a:pPr>
            <a:r>
              <a:rPr lang="en-IN" sz="2200" dirty="0" smtClean="0"/>
              <a:t>(b)   	a historical monument, archaeological site or 	remains of national importance, 	archaeological excavation, or antiquity 	specified under Ancient Monuments and 	Archaeological Sites and Remains Act, 1958 	(24 of 	1958);</a:t>
            </a:r>
          </a:p>
          <a:p>
            <a:pPr>
              <a:buNone/>
            </a:pPr>
            <a:endParaRPr lang="en-IN" sz="2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41</a:t>
            </a:fld>
            <a:endParaRPr lang="en-IN"/>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a:bodyPr>
          <a:lstStyle/>
          <a:p>
            <a:pPr algn="just">
              <a:buNone/>
            </a:pPr>
            <a:r>
              <a:rPr lang="en-IN" sz="2200" dirty="0" smtClean="0"/>
              <a:t>(c)    	a structure meant predominantly for use  as 	(</a:t>
            </a:r>
            <a:r>
              <a:rPr lang="en-IN" sz="2200" dirty="0" err="1" smtClean="0"/>
              <a:t>i</a:t>
            </a:r>
            <a:r>
              <a:rPr lang="en-IN" sz="2200" dirty="0" smtClean="0"/>
              <a:t>) an educational, (ii) a clinical, or  (iii) an 	art or cultural establishment; </a:t>
            </a:r>
          </a:p>
          <a:p>
            <a:pPr algn="just">
              <a:buNone/>
            </a:pPr>
            <a:endParaRPr lang="en-IN" sz="2200" dirty="0" smtClean="0"/>
          </a:p>
          <a:p>
            <a:pPr algn="just">
              <a:buNone/>
            </a:pPr>
            <a:r>
              <a:rPr lang="en-IN" sz="2200" dirty="0" smtClean="0"/>
              <a:t>(d)   	canal, dam or other irrigation works;</a:t>
            </a:r>
          </a:p>
          <a:p>
            <a:pPr algn="just">
              <a:buNone/>
            </a:pPr>
            <a:endParaRPr lang="en-IN" sz="2200" dirty="0" smtClean="0"/>
          </a:p>
          <a:p>
            <a:pPr algn="just">
              <a:buNone/>
            </a:pPr>
            <a:r>
              <a:rPr lang="en-IN" sz="2200" dirty="0" smtClean="0"/>
              <a:t>(e)   	pipeline, conduit or plant for (</a:t>
            </a:r>
            <a:r>
              <a:rPr lang="en-IN" sz="2200" dirty="0" err="1" smtClean="0"/>
              <a:t>i</a:t>
            </a:r>
            <a:r>
              <a:rPr lang="en-IN" sz="2200" dirty="0" smtClean="0"/>
              <a:t>) drinking water 	supply (ii) water treatment	(iii)sewerage 	treatment or disposal; or</a:t>
            </a:r>
          </a:p>
          <a:p>
            <a:pPr algn="just">
              <a:buNone/>
            </a:pPr>
            <a:endParaRPr lang="en-IN" sz="2200" dirty="0" smtClean="0"/>
          </a:p>
          <a:p>
            <a:pPr algn="just">
              <a:buNone/>
            </a:pPr>
            <a:r>
              <a:rPr lang="en-IN" sz="2200" dirty="0" smtClean="0"/>
              <a:t>(f)    	a residential complex predominantly meant 	for self-use or the use of their employees or 	other persons specified in the </a:t>
            </a:r>
            <a:r>
              <a:rPr lang="en-IN" sz="2200" i="1" dirty="0" smtClean="0"/>
              <a:t>Explanation</a:t>
            </a:r>
            <a:r>
              <a:rPr lang="en-IN" sz="2200" dirty="0" smtClean="0"/>
              <a:t> 1 	to clause 44 of section 65 B of the said Act</a:t>
            </a:r>
          </a:p>
        </p:txBody>
      </p:sp>
      <p:sp>
        <p:nvSpPr>
          <p:cNvPr id="4" name="Slide Number Placeholder 3"/>
          <p:cNvSpPr>
            <a:spLocks noGrp="1"/>
          </p:cNvSpPr>
          <p:nvPr>
            <p:ph type="sldNum" sz="quarter" idx="15"/>
          </p:nvPr>
        </p:nvSpPr>
        <p:spPr/>
        <p:txBody>
          <a:bodyPr/>
          <a:lstStyle/>
          <a:p>
            <a:fld id="{2F42F339-4D8E-42BA-8B28-B602AB90C877}" type="slidenum">
              <a:rPr lang="en-IN" smtClean="0"/>
              <a:pPr/>
              <a:t>42</a:t>
            </a:fld>
            <a:endParaRPr lang="en-IN"/>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829576" cy="6141296"/>
          </a:xfrm>
        </p:spPr>
        <p:txBody>
          <a:bodyPr>
            <a:normAutofit/>
          </a:bodyPr>
          <a:lstStyle/>
          <a:p>
            <a:pPr algn="just">
              <a:buNone/>
            </a:pPr>
            <a:r>
              <a:rPr lang="en-IN" sz="2200" dirty="0" smtClean="0"/>
              <a:t>   </a:t>
            </a:r>
            <a:r>
              <a:rPr lang="en-IN" dirty="0" smtClean="0"/>
              <a:t>“original works” means has the meaning assigned to it in Rule 2A of the Service Tax (Determination of Value) Rules 2006. </a:t>
            </a:r>
          </a:p>
          <a:p>
            <a:pPr algn="just">
              <a:buNone/>
            </a:pPr>
            <a:endParaRPr lang="en-IN" dirty="0" smtClean="0"/>
          </a:p>
          <a:p>
            <a:pPr algn="just">
              <a:buNone/>
            </a:pPr>
            <a:endParaRPr lang="en-IN" dirty="0" smtClean="0"/>
          </a:p>
          <a:p>
            <a:pPr algn="just">
              <a:buNone/>
            </a:pPr>
            <a:r>
              <a:rPr lang="en-US" dirty="0" smtClean="0"/>
              <a:t>“original works” means -</a:t>
            </a:r>
          </a:p>
          <a:p>
            <a:pPr algn="just">
              <a:buNone/>
            </a:pPr>
            <a:r>
              <a:rPr lang="en-US" dirty="0" smtClean="0"/>
              <a:t>(</a:t>
            </a:r>
            <a:r>
              <a:rPr lang="en-US" dirty="0" err="1" smtClean="0"/>
              <a:t>i</a:t>
            </a:r>
            <a:r>
              <a:rPr lang="en-US" dirty="0" smtClean="0"/>
              <a:t>) all new constructions; or</a:t>
            </a:r>
          </a:p>
          <a:p>
            <a:pPr algn="just">
              <a:buNone/>
            </a:pPr>
            <a:r>
              <a:rPr lang="en-US" dirty="0" smtClean="0"/>
              <a:t>(ii)all types of additions and alterations to abandoned or damaged structures on land that are required to make them workable, </a:t>
            </a:r>
          </a:p>
          <a:p>
            <a:pPr algn="just">
              <a:buNone/>
            </a:pPr>
            <a:r>
              <a:rPr lang="en-US" dirty="0" smtClean="0"/>
              <a:t>(iii)erection, commissioning or installation of plant, machinery or equipment or structures, whether pre-fabricated or otherwise; </a:t>
            </a:r>
          </a:p>
          <a:p>
            <a:pPr algn="just">
              <a:buNone/>
            </a:pPr>
            <a:endParaRPr lang="en-IN" dirty="0" smtClean="0"/>
          </a:p>
        </p:txBody>
      </p:sp>
      <p:sp>
        <p:nvSpPr>
          <p:cNvPr id="4" name="Slide Number Placeholder 3"/>
          <p:cNvSpPr>
            <a:spLocks noGrp="1"/>
          </p:cNvSpPr>
          <p:nvPr>
            <p:ph type="sldNum" sz="quarter" idx="15"/>
          </p:nvPr>
        </p:nvSpPr>
        <p:spPr/>
        <p:txBody>
          <a:bodyPr/>
          <a:lstStyle/>
          <a:p>
            <a:fld id="{2F42F339-4D8E-42BA-8B28-B602AB90C877}" type="slidenum">
              <a:rPr lang="en-IN" smtClean="0"/>
              <a:pPr/>
              <a:t>43</a:t>
            </a:fld>
            <a:endParaRPr lang="en-IN"/>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4290"/>
            <a:ext cx="7901014" cy="6259662"/>
          </a:xfrm>
        </p:spPr>
        <p:txBody>
          <a:bodyPr>
            <a:normAutofit lnSpcReduction="10000"/>
          </a:bodyPr>
          <a:lstStyle/>
          <a:p>
            <a:pPr algn="just">
              <a:buNone/>
            </a:pPr>
            <a:r>
              <a:rPr lang="en-IN" sz="2200" b="1" dirty="0" smtClean="0"/>
              <a:t>13.Services provided by way of  construction, erection, commissioning, installation, completion, fitting out, repair, maintenance, renovation or alteration of,-</a:t>
            </a:r>
          </a:p>
          <a:p>
            <a:pPr algn="just">
              <a:buNone/>
            </a:pPr>
            <a:r>
              <a:rPr lang="en-IN" sz="2200" dirty="0" smtClean="0"/>
              <a:t>(a)   	road, bridge, tunnel, or terminal for road 	transportation for use by general public;</a:t>
            </a:r>
          </a:p>
          <a:p>
            <a:pPr algn="just">
              <a:buNone/>
            </a:pPr>
            <a:r>
              <a:rPr lang="en-IN" sz="2200" dirty="0" smtClean="0"/>
              <a:t>(b)   	a civil structure or any other original works 	pertaining to a scheme  under Jawaharlal Nehru 	National Urban Renewal Mission or Rajiv </a:t>
            </a:r>
            <a:r>
              <a:rPr lang="en-IN" sz="2200" dirty="0" err="1" smtClean="0"/>
              <a:t>Awaas</a:t>
            </a:r>
            <a:r>
              <a:rPr lang="en-IN" sz="2200" dirty="0" smtClean="0"/>
              <a:t> 	</a:t>
            </a:r>
            <a:r>
              <a:rPr lang="en-IN" sz="2200" dirty="0" err="1" smtClean="0"/>
              <a:t>Yojana</a:t>
            </a:r>
            <a:r>
              <a:rPr lang="en-IN" sz="2200" dirty="0" smtClean="0"/>
              <a:t>; </a:t>
            </a:r>
          </a:p>
          <a:p>
            <a:pPr algn="just">
              <a:buNone/>
            </a:pPr>
            <a:r>
              <a:rPr lang="en-IN" sz="2200" dirty="0" smtClean="0"/>
              <a:t>(c)	building owned by an entity registered under 	section 12 AA of the Income tax Act, 1961(43 of 	1961)</a:t>
            </a:r>
            <a:r>
              <a:rPr lang="en-IN" sz="2200" b="1" dirty="0" smtClean="0"/>
              <a:t> </a:t>
            </a:r>
            <a:r>
              <a:rPr lang="en-IN" sz="2200" dirty="0" smtClean="0"/>
              <a:t>and meant predominantly for religious use 	by 	general public;</a:t>
            </a:r>
          </a:p>
          <a:p>
            <a:pPr algn="just">
              <a:buNone/>
            </a:pPr>
            <a:r>
              <a:rPr lang="en-IN" sz="2200" dirty="0" smtClean="0"/>
              <a:t>(d)	a pollution control or effluent treatment plant, 	except located as a part of a factory; </a:t>
            </a:r>
          </a:p>
          <a:p>
            <a:pPr algn="just">
              <a:buNone/>
            </a:pPr>
            <a:r>
              <a:rPr lang="en-IN" sz="2200" dirty="0" smtClean="0"/>
              <a:t>		or a structure meant for funeral, burial or 	cremation 	of deceased. </a:t>
            </a:r>
            <a:endParaRPr lang="en-IN" sz="2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44</a:t>
            </a:fld>
            <a:endParaRPr lang="en-IN"/>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a:bodyPr>
          <a:lstStyle/>
          <a:p>
            <a:pPr marL="457200" indent="-457200">
              <a:buNone/>
            </a:pPr>
            <a:r>
              <a:rPr lang="en-IN" sz="2200" b="1" dirty="0" smtClean="0"/>
              <a:t>14.		Services by way of erection or construction 	of original works pertaining to,-</a:t>
            </a:r>
          </a:p>
          <a:p>
            <a:pPr marL="457200" indent="-457200">
              <a:buNone/>
            </a:pPr>
            <a:endParaRPr lang="en-IN" sz="2200" dirty="0" smtClean="0"/>
          </a:p>
          <a:p>
            <a:pPr>
              <a:buNone/>
            </a:pPr>
            <a:r>
              <a:rPr lang="en-IN" sz="2200" dirty="0" smtClean="0"/>
              <a:t>(a)   	airport, port or railways including monorail or 	metro; </a:t>
            </a:r>
          </a:p>
          <a:p>
            <a:pPr>
              <a:buNone/>
            </a:pPr>
            <a:r>
              <a:rPr lang="en-IN" sz="2200" dirty="0" smtClean="0"/>
              <a:t>(b)   	a single residential unit otherwise as a part of a 	residential complex;</a:t>
            </a:r>
          </a:p>
          <a:p>
            <a:pPr algn="just">
              <a:buNone/>
            </a:pPr>
            <a:r>
              <a:rPr lang="en-IN" sz="2200" dirty="0" smtClean="0"/>
              <a:t>(c)   	low- cost houses up to a carpet area of 60 	square metres per house in a housing project 	approved by competent authority empowered 	under the ‘Scheme of Affordable Housing in 	Partnership’ framed by the Ministry of Housing 	and Urban Poverty Alleviation, Government of 	India;</a:t>
            </a:r>
          </a:p>
          <a:p>
            <a:endParaRPr lang="en-IN" sz="2200" b="1"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45</a:t>
            </a:fld>
            <a:endParaRPr lang="en-IN"/>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2F42F339-4D8E-42BA-8B28-B602AB90C877}" type="slidenum">
              <a:rPr lang="en-IN" smtClean="0"/>
              <a:pPr/>
              <a:t>46</a:t>
            </a:fld>
            <a:endParaRPr lang="en-IN"/>
          </a:p>
        </p:txBody>
      </p:sp>
      <p:sp>
        <p:nvSpPr>
          <p:cNvPr id="5" name="Title 1"/>
          <p:cNvSpPr>
            <a:spLocks noGrp="1"/>
          </p:cNvSpPr>
          <p:nvPr>
            <p:ph sz="quarter" idx="1"/>
          </p:nvPr>
        </p:nvSpPr>
        <p:spPr>
          <a:xfrm>
            <a:off x="457200" y="404813"/>
            <a:ext cx="8186766" cy="6069012"/>
          </a:xfrm>
        </p:spPr>
        <p:txBody>
          <a:bodyPr>
            <a:normAutofit/>
          </a:bodyPr>
          <a:lstStyle/>
          <a:p>
            <a:pPr algn="just">
              <a:buNone/>
            </a:pPr>
            <a:r>
              <a:rPr lang="en-IN" sz="2200" dirty="0" smtClean="0"/>
              <a:t>(d)post- harvest storage infrastructure for agricultural produce including a cold storages for such purposes; or</a:t>
            </a:r>
          </a:p>
          <a:p>
            <a:pPr>
              <a:buNone/>
            </a:pPr>
            <a:endParaRPr lang="en-IN" sz="2200" dirty="0" smtClean="0"/>
          </a:p>
          <a:p>
            <a:pPr algn="just">
              <a:buNone/>
            </a:pPr>
            <a:r>
              <a:rPr lang="en-IN" sz="2200" dirty="0" smtClean="0"/>
              <a:t>(e) mechanised food grain handling system, machinery or equipment for units  processing  agricultural produce as food 	stuff excluding alcoholic beverages</a:t>
            </a:r>
          </a:p>
          <a:p>
            <a:pPr>
              <a:buNone/>
            </a:pPr>
            <a:endParaRPr lang="en-IN" sz="2200" dirty="0" smtClean="0"/>
          </a:p>
          <a:p>
            <a:pPr algn="just">
              <a:buNone/>
            </a:pPr>
            <a:r>
              <a:rPr lang="en-US" sz="2200" dirty="0" smtClean="0"/>
              <a:t>“original works” means –</a:t>
            </a:r>
          </a:p>
          <a:p>
            <a:pPr algn="just">
              <a:buNone/>
            </a:pPr>
            <a:r>
              <a:rPr lang="en-US" sz="2200" dirty="0" smtClean="0"/>
              <a:t>(</a:t>
            </a:r>
            <a:r>
              <a:rPr lang="en-US" sz="2200" dirty="0" err="1" smtClean="0"/>
              <a:t>i</a:t>
            </a:r>
            <a:r>
              <a:rPr lang="en-US" sz="2200" dirty="0" smtClean="0"/>
              <a:t>) all new constructions; or</a:t>
            </a:r>
          </a:p>
          <a:p>
            <a:pPr algn="just">
              <a:buNone/>
            </a:pPr>
            <a:r>
              <a:rPr lang="en-US" sz="2200" dirty="0" smtClean="0"/>
              <a:t>(ii)all types of additions and alterations to abandoned or damaged structures on land that are required to make them workable, </a:t>
            </a:r>
          </a:p>
          <a:p>
            <a:pPr algn="just">
              <a:buNone/>
            </a:pPr>
            <a:r>
              <a:rPr lang="en-US" sz="2200" dirty="0" smtClean="0"/>
              <a:t>(iii)erection, commissioning or installation of plant, machinery or equipment or structures, whether pre-fabricated or otherwise; </a:t>
            </a:r>
          </a:p>
          <a:p>
            <a:pPr>
              <a:buNone/>
            </a:pPr>
            <a:endParaRPr lang="en-IN" sz="2200" dirty="0" smtClean="0"/>
          </a:p>
          <a:p>
            <a:endParaRPr lang="en-IN" sz="22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258204" cy="6141296"/>
          </a:xfrm>
        </p:spPr>
        <p:txBody>
          <a:bodyPr>
            <a:normAutofit/>
          </a:bodyPr>
          <a:lstStyle/>
          <a:p>
            <a:pPr marL="457200" indent="-457200">
              <a:buNone/>
            </a:pPr>
            <a:r>
              <a:rPr lang="en-IN" sz="2200" b="1" dirty="0" smtClean="0"/>
              <a:t>Meaning of port, airport or railway </a:t>
            </a:r>
          </a:p>
          <a:p>
            <a:pPr marL="457200" indent="-457200">
              <a:buNone/>
            </a:pPr>
            <a:endParaRPr lang="en-IN" sz="2200" b="1" dirty="0" smtClean="0"/>
          </a:p>
          <a:p>
            <a:pPr marL="457200" indent="-457200">
              <a:buNone/>
            </a:pPr>
            <a:r>
              <a:rPr lang="en-IN" sz="2200" b="1" dirty="0" smtClean="0"/>
              <a:t>Meaning of ‘port’ </a:t>
            </a:r>
          </a:p>
          <a:p>
            <a:pPr marL="457200" indent="-457200">
              <a:buNone/>
            </a:pPr>
            <a:endParaRPr lang="en-IN" sz="2200" dirty="0" smtClean="0"/>
          </a:p>
          <a:p>
            <a:pPr marL="0" indent="0" algn="just">
              <a:buNone/>
            </a:pPr>
            <a:r>
              <a:rPr lang="en-IN" sz="2200" dirty="0" smtClean="0"/>
              <a:t>‘port’ has the meaning assigned to it in clause (q) of section 2 of the Major Port Trust Act, 1963 or in clause (4) of section 3 of the Indian Ports Act, 1908. </a:t>
            </a:r>
          </a:p>
          <a:p>
            <a:pPr marL="457200" indent="-457200">
              <a:buNone/>
            </a:pPr>
            <a:endParaRPr lang="en-IN" sz="2200" b="1" dirty="0" smtClean="0"/>
          </a:p>
          <a:p>
            <a:pPr marL="0" indent="0" algn="just">
              <a:buNone/>
            </a:pPr>
            <a:r>
              <a:rPr lang="en-US" sz="2000" i="1" dirty="0" smtClean="0"/>
              <a:t>Clause (q) of section 2 of the Major Port Trusts Act, 1963, is as follows :</a:t>
            </a:r>
          </a:p>
          <a:p>
            <a:pPr algn="just">
              <a:buNone/>
            </a:pPr>
            <a:r>
              <a:rPr lang="en-US" sz="2000" i="1" dirty="0" smtClean="0"/>
              <a:t>  </a:t>
            </a:r>
            <a:r>
              <a:rPr lang="en-US" sz="2000" i="1" dirty="0" smtClean="0"/>
              <a:t> </a:t>
            </a:r>
            <a:r>
              <a:rPr lang="en-US" sz="2000" i="1" dirty="0" smtClean="0"/>
              <a:t>“‘port’ means any major port to which this Act applies within such limits as may, from time to time, be defined by the Central Government for the purposes of this Act by notification in the Official Gazette, and, until a notification is so issued, within such limits as may have been defined by the Central Government under the provisions of the Indian Ports Act;”</a:t>
            </a:r>
          </a:p>
          <a:p>
            <a:pPr marL="457200" indent="-457200">
              <a:buNone/>
            </a:pPr>
            <a:endParaRPr lang="en-IN" sz="2200" b="1" dirty="0" smtClean="0"/>
          </a:p>
          <a:p>
            <a:pPr marL="457200" indent="-457200">
              <a:buNone/>
            </a:pPr>
            <a:endParaRPr lang="en-IN" sz="2200" b="1" dirty="0" smtClean="0"/>
          </a:p>
        </p:txBody>
      </p:sp>
      <p:sp>
        <p:nvSpPr>
          <p:cNvPr id="4" name="Slide Number Placeholder 3"/>
          <p:cNvSpPr>
            <a:spLocks noGrp="1"/>
          </p:cNvSpPr>
          <p:nvPr>
            <p:ph type="sldNum" sz="quarter" idx="15"/>
          </p:nvPr>
        </p:nvSpPr>
        <p:spPr/>
        <p:txBody>
          <a:bodyPr/>
          <a:lstStyle/>
          <a:p>
            <a:fld id="{2F42F339-4D8E-42BA-8B28-B602AB90C877}" type="slidenum">
              <a:rPr lang="en-IN" smtClean="0"/>
              <a:pPr/>
              <a:t>47</a:t>
            </a:fld>
            <a:endParaRPr lang="en-IN"/>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a:bodyPr>
          <a:lstStyle/>
          <a:p>
            <a:pPr marL="457200" indent="-457200" algn="just">
              <a:buNone/>
            </a:pPr>
            <a:endParaRPr lang="en-IN" sz="2200" b="1" dirty="0" smtClean="0"/>
          </a:p>
          <a:p>
            <a:pPr marL="0" indent="0" algn="just">
              <a:buNone/>
            </a:pPr>
            <a:r>
              <a:rPr lang="en-US" sz="2000" dirty="0" smtClean="0"/>
              <a:t>Clause (4) of Section3 of Indian Ports Act, 1908 reads as follows:- </a:t>
            </a:r>
          </a:p>
          <a:p>
            <a:pPr algn="just">
              <a:buNone/>
            </a:pPr>
            <a:r>
              <a:rPr lang="en-US" sz="2000" dirty="0" smtClean="0"/>
              <a:t> </a:t>
            </a:r>
          </a:p>
          <a:p>
            <a:pPr algn="just">
              <a:buNone/>
            </a:pPr>
            <a:r>
              <a:rPr lang="en-US" dirty="0" smtClean="0">
                <a:hlinkClick r:id="rId2"/>
              </a:rPr>
              <a:t>(</a:t>
            </a:r>
            <a:r>
              <a:rPr lang="en-US" i="1" dirty="0" smtClean="0">
                <a:hlinkClick r:id="rId2"/>
              </a:rPr>
              <a:t>4)</a:t>
            </a:r>
            <a:r>
              <a:rPr lang="en-US" i="1" dirty="0" smtClean="0"/>
              <a:t> " port" includes also any part of a river or channel in which this Act is for the time being in force:</a:t>
            </a:r>
            <a:endParaRPr lang="en-IN" b="1" i="1" dirty="0" smtClean="0"/>
          </a:p>
        </p:txBody>
      </p:sp>
      <p:sp>
        <p:nvSpPr>
          <p:cNvPr id="4" name="Slide Number Placeholder 3"/>
          <p:cNvSpPr>
            <a:spLocks noGrp="1"/>
          </p:cNvSpPr>
          <p:nvPr>
            <p:ph type="sldNum" sz="quarter" idx="15"/>
          </p:nvPr>
        </p:nvSpPr>
        <p:spPr/>
        <p:txBody>
          <a:bodyPr/>
          <a:lstStyle/>
          <a:p>
            <a:fld id="{2F42F339-4D8E-42BA-8B28-B602AB90C877}" type="slidenum">
              <a:rPr lang="en-IN" smtClean="0"/>
              <a:pPr/>
              <a:t>48</a:t>
            </a:fld>
            <a:endParaRPr lang="en-IN"/>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a:bodyPr>
          <a:lstStyle/>
          <a:p>
            <a:pPr marL="457200" indent="-457200">
              <a:buNone/>
            </a:pPr>
            <a:r>
              <a:rPr lang="en-IN" b="1" dirty="0" smtClean="0"/>
              <a:t>Meaning of ‘airport’ </a:t>
            </a:r>
          </a:p>
          <a:p>
            <a:pPr marL="457200" indent="-457200">
              <a:buNone/>
            </a:pPr>
            <a:endParaRPr lang="en-IN" dirty="0" smtClean="0"/>
          </a:p>
          <a:p>
            <a:pPr marL="0" indent="0" algn="just">
              <a:buNone/>
            </a:pPr>
            <a:r>
              <a:rPr lang="en-IN" dirty="0" smtClean="0"/>
              <a:t>‘airport’ has the meaning assigned to it in clause (b) of section 2 of the Airports Authority of India Act, 1994 </a:t>
            </a:r>
          </a:p>
          <a:p>
            <a:pPr>
              <a:buNone/>
            </a:pPr>
            <a:endParaRPr lang="en-IN" dirty="0" smtClean="0"/>
          </a:p>
          <a:p>
            <a:pPr marL="0" indent="0" algn="just">
              <a:buNone/>
            </a:pPr>
            <a:r>
              <a:rPr lang="en-US" dirty="0" smtClean="0"/>
              <a:t>As per the Airports Authority of India Act, 1994, ‘airport’ is defined under section 2(</a:t>
            </a:r>
            <a:r>
              <a:rPr lang="en-US" i="1" dirty="0" smtClean="0"/>
              <a:t>b</a:t>
            </a:r>
            <a:r>
              <a:rPr lang="en-US" dirty="0" smtClean="0"/>
              <a:t>) as follows:-</a:t>
            </a:r>
          </a:p>
          <a:p>
            <a:pPr>
              <a:buNone/>
            </a:pPr>
            <a:endParaRPr lang="en-US" dirty="0" smtClean="0"/>
          </a:p>
          <a:p>
            <a:pPr algn="just">
              <a:buNone/>
            </a:pPr>
            <a:r>
              <a:rPr lang="en-US" dirty="0" smtClean="0"/>
              <a:t>    “‘airport’ means a landing and taking off area for aircrafts, usually with runways and aircraft maintenance and passenger facilities and includes aerodrome as defined in clause (</a:t>
            </a:r>
            <a:r>
              <a:rPr lang="en-US" i="1" dirty="0" smtClean="0"/>
              <a:t>2</a:t>
            </a:r>
            <a:r>
              <a:rPr lang="en-US" dirty="0" smtClean="0"/>
              <a:t>) of section 2 of the Aircraft Act, 1934”.</a:t>
            </a:r>
          </a:p>
          <a:p>
            <a:pPr>
              <a:buNone/>
            </a:pPr>
            <a:r>
              <a:rPr lang="en-US" dirty="0" smtClean="0"/>
              <a:t> </a:t>
            </a:r>
          </a:p>
          <a:p>
            <a:pPr marL="0" indent="0" algn="just">
              <a:buNone/>
            </a:pPr>
            <a:endParaRPr lang="en-IN" dirty="0" smtClean="0"/>
          </a:p>
        </p:txBody>
      </p:sp>
      <p:sp>
        <p:nvSpPr>
          <p:cNvPr id="4" name="Slide Number Placeholder 3"/>
          <p:cNvSpPr>
            <a:spLocks noGrp="1"/>
          </p:cNvSpPr>
          <p:nvPr>
            <p:ph type="sldNum" sz="quarter" idx="15"/>
          </p:nvPr>
        </p:nvSpPr>
        <p:spPr/>
        <p:txBody>
          <a:bodyPr/>
          <a:lstStyle/>
          <a:p>
            <a:fld id="{2F42F339-4D8E-42BA-8B28-B602AB90C877}" type="slidenum">
              <a:rPr lang="en-IN" smtClean="0"/>
              <a:pPr/>
              <a:t>49</a:t>
            </a:fld>
            <a:endParaRPr lang="en-IN"/>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2844" y="285728"/>
            <a:ext cx="8461604" cy="6357982"/>
          </a:xfrm>
        </p:spPr>
        <p:txBody>
          <a:bodyPr>
            <a:normAutofit/>
          </a:bodyPr>
          <a:lstStyle/>
          <a:p>
            <a:pPr>
              <a:buNone/>
            </a:pPr>
            <a:r>
              <a:rPr lang="en-US" dirty="0" smtClean="0"/>
              <a:t>The word ‘local authorities’ have been defined in section 65B(31) as follows:</a:t>
            </a:r>
          </a:p>
          <a:p>
            <a:pPr>
              <a:buNone/>
            </a:pPr>
            <a:endParaRPr lang="en-US" dirty="0" smtClean="0"/>
          </a:p>
          <a:p>
            <a:pPr>
              <a:buNone/>
            </a:pPr>
            <a:r>
              <a:rPr lang="en-US" i="1" dirty="0" smtClean="0"/>
              <a:t>(31)	 "local authority" means-</a:t>
            </a:r>
          </a:p>
          <a:p>
            <a:pPr>
              <a:buNone/>
            </a:pPr>
            <a:endParaRPr lang="en-US" dirty="0" smtClean="0"/>
          </a:p>
          <a:p>
            <a:pPr marL="457200" indent="-457200">
              <a:buNone/>
            </a:pPr>
            <a:r>
              <a:rPr lang="en-US" i="1" dirty="0" smtClean="0"/>
              <a:t>(a) a </a:t>
            </a:r>
            <a:r>
              <a:rPr lang="en-US" i="1" dirty="0" err="1" smtClean="0"/>
              <a:t>Panchayat</a:t>
            </a:r>
            <a:r>
              <a:rPr lang="en-US" i="1" dirty="0" smtClean="0"/>
              <a:t> as referred to in clause (d) of article 243 of the Constitution;</a:t>
            </a:r>
          </a:p>
          <a:p>
            <a:pPr marL="457200" indent="-457200">
              <a:buNone/>
            </a:pPr>
            <a:endParaRPr lang="en-US" i="1" dirty="0" smtClean="0"/>
          </a:p>
          <a:p>
            <a:pPr marL="457200" indent="-457200" algn="just">
              <a:buNone/>
            </a:pPr>
            <a:r>
              <a:rPr lang="en-US" i="1" dirty="0" smtClean="0"/>
              <a:t>(b) a Municipality as referred to in clause (e) of article 243P of the Constitution;</a:t>
            </a:r>
          </a:p>
          <a:p>
            <a:pPr marL="457200" indent="-457200">
              <a:buNone/>
            </a:pPr>
            <a:endParaRPr lang="en-US" i="1" dirty="0" smtClean="0"/>
          </a:p>
          <a:p>
            <a:pPr marL="457200" indent="-457200" algn="just">
              <a:buNone/>
            </a:pPr>
            <a:r>
              <a:rPr lang="en-US" i="1" dirty="0" smtClean="0"/>
              <a:t>(c) a Municipal Committee and a District Board, legally entitled to, or entrusted by the Government with, the control or management of a municipal or local fund;</a:t>
            </a:r>
            <a:endParaRPr lang="en-US" dirty="0" smtClean="0"/>
          </a:p>
        </p:txBody>
      </p:sp>
      <p:sp>
        <p:nvSpPr>
          <p:cNvPr id="4" name="Slide Number Placeholder 3"/>
          <p:cNvSpPr>
            <a:spLocks noGrp="1"/>
          </p:cNvSpPr>
          <p:nvPr>
            <p:ph type="sldNum" sz="quarter" idx="15"/>
          </p:nvPr>
        </p:nvSpPr>
        <p:spPr/>
        <p:txBody>
          <a:bodyPr/>
          <a:lstStyle/>
          <a:p>
            <a:fld id="{2F42F339-4D8E-42BA-8B28-B602AB90C877}" type="slidenum">
              <a:rPr lang="en-IN" smtClean="0"/>
              <a:pPr/>
              <a:t>5</a:t>
            </a:fld>
            <a:endParaRPr lang="en-IN"/>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332656"/>
            <a:ext cx="8001056" cy="6311054"/>
          </a:xfrm>
        </p:spPr>
        <p:txBody>
          <a:bodyPr>
            <a:normAutofit fontScale="92500" lnSpcReduction="10000"/>
          </a:bodyPr>
          <a:lstStyle/>
          <a:p>
            <a:pPr marL="457200" indent="-457200">
              <a:buNone/>
            </a:pPr>
            <a:r>
              <a:rPr lang="en-IN" sz="2200" b="1" u="sng" dirty="0" smtClean="0"/>
              <a:t>Meaning of railway </a:t>
            </a:r>
          </a:p>
          <a:p>
            <a:pPr marL="457200" indent="-457200">
              <a:buNone/>
            </a:pPr>
            <a:endParaRPr lang="en-IN" sz="2200" b="1" dirty="0" smtClean="0"/>
          </a:p>
          <a:p>
            <a:pPr marL="0" indent="0">
              <a:buNone/>
            </a:pPr>
            <a:r>
              <a:rPr lang="en-IN" sz="2200" b="1" dirty="0" smtClean="0"/>
              <a:t>Meaning of ‘railway’ would be as defined as per the Railways Act, 1989 </a:t>
            </a:r>
          </a:p>
          <a:p>
            <a:pPr algn="just">
              <a:buNone/>
            </a:pPr>
            <a:endParaRPr lang="en-IN" sz="2200" b="1" dirty="0" smtClean="0"/>
          </a:p>
          <a:p>
            <a:pPr marL="0" indent="0" algn="just">
              <a:buNone/>
            </a:pPr>
            <a:r>
              <a:rPr lang="en-IN" sz="2200" b="1" dirty="0" smtClean="0"/>
              <a:t>Under section 2(31) of the Railways Act 1989, ‘railway’ means </a:t>
            </a:r>
            <a:r>
              <a:rPr lang="en-US" sz="2000" dirty="0" smtClean="0"/>
              <a:t>a railway, or any portion or a railway, for the public carriage of passengers or goods, and includes—</a:t>
            </a:r>
          </a:p>
          <a:p>
            <a:pPr algn="just">
              <a:buNone/>
            </a:pPr>
            <a:r>
              <a:rPr lang="en-US" sz="2000" dirty="0" smtClean="0"/>
              <a:t>	</a:t>
            </a:r>
          </a:p>
          <a:p>
            <a:pPr algn="just">
              <a:buNone/>
            </a:pPr>
            <a:r>
              <a:rPr lang="en-US" sz="2000" dirty="0" smtClean="0"/>
              <a:t>(</a:t>
            </a:r>
            <a:r>
              <a:rPr lang="en-US" sz="2000" i="1" dirty="0" smtClean="0"/>
              <a:t>a</a:t>
            </a:r>
            <a:r>
              <a:rPr lang="en-US" sz="2000" dirty="0" smtClean="0"/>
              <a:t>)all lands within the fences or other boundary marks indicating the limits of the land appurtenant to a railway;</a:t>
            </a:r>
          </a:p>
          <a:p>
            <a:pPr algn="just">
              <a:buNone/>
            </a:pPr>
            <a:r>
              <a:rPr lang="en-US" sz="2000" dirty="0" smtClean="0"/>
              <a:t>	</a:t>
            </a:r>
          </a:p>
          <a:p>
            <a:pPr algn="just">
              <a:buNone/>
            </a:pPr>
            <a:r>
              <a:rPr lang="en-US" sz="2000" dirty="0" smtClean="0"/>
              <a:t>(</a:t>
            </a:r>
            <a:r>
              <a:rPr lang="en-US" sz="2000" i="1" dirty="0" smtClean="0"/>
              <a:t>b</a:t>
            </a:r>
            <a:r>
              <a:rPr lang="en-US" sz="2000" dirty="0" smtClean="0"/>
              <a:t>)all lines of rails, sidings, or yards, or branches used for the purposes of, or in connection with, a railway;</a:t>
            </a:r>
          </a:p>
          <a:p>
            <a:pPr algn="just">
              <a:buNone/>
            </a:pPr>
            <a:endParaRPr lang="en-US" sz="2000" dirty="0" smtClean="0"/>
          </a:p>
          <a:p>
            <a:pPr algn="just">
              <a:buNone/>
            </a:pPr>
            <a:r>
              <a:rPr lang="en-US" sz="2000" dirty="0" smtClean="0"/>
              <a:t>(</a:t>
            </a:r>
            <a:r>
              <a:rPr lang="en-US" sz="2000" i="1" dirty="0" smtClean="0"/>
              <a:t>c</a:t>
            </a:r>
            <a:r>
              <a:rPr lang="en-US" sz="2000" dirty="0" smtClean="0"/>
              <a:t>)	all electric traction equipments, power supply and distribution installations used for the purposes of, or in con­nection with, a railway;</a:t>
            </a:r>
          </a:p>
          <a:p>
            <a:pPr>
              <a:buNone/>
            </a:pPr>
            <a:r>
              <a:rPr lang="en-US" sz="2000" dirty="0" smtClean="0"/>
              <a:t>	</a:t>
            </a:r>
            <a:endParaRPr lang="en-IN" sz="2200" b="1"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50</a:t>
            </a:fld>
            <a:endParaRPr lang="en-IN"/>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357166"/>
            <a:ext cx="8501122" cy="6116786"/>
          </a:xfrm>
        </p:spPr>
        <p:txBody>
          <a:bodyPr>
            <a:normAutofit lnSpcReduction="10000"/>
          </a:bodyPr>
          <a:lstStyle/>
          <a:p>
            <a:pPr algn="just">
              <a:buNone/>
            </a:pPr>
            <a:r>
              <a:rPr lang="en-US" sz="2000" dirty="0" smtClean="0"/>
              <a:t>(</a:t>
            </a:r>
            <a:r>
              <a:rPr lang="en-US" sz="2000" i="1" dirty="0" smtClean="0"/>
              <a:t>d</a:t>
            </a:r>
            <a:r>
              <a:rPr lang="en-US" sz="2000" dirty="0" smtClean="0"/>
              <a:t>)all rolling stock, stations, officers warehoused, wharves, workshops, manufactories, fixed plant and machinery, road and streets, running rooms, rest houses, institutes, hospi­tals, water works and water supply installations, staff dwellings and any other works constructed for the purpose of, or in connec­tion with, railway;</a:t>
            </a:r>
          </a:p>
          <a:p>
            <a:pPr algn="just">
              <a:buNone/>
            </a:pPr>
            <a:r>
              <a:rPr lang="en-US" sz="2000" dirty="0" smtClean="0"/>
              <a:t>	</a:t>
            </a:r>
          </a:p>
          <a:p>
            <a:pPr algn="just">
              <a:buNone/>
            </a:pPr>
            <a:r>
              <a:rPr lang="en-US" sz="2000" dirty="0" smtClean="0"/>
              <a:t>(</a:t>
            </a:r>
            <a:r>
              <a:rPr lang="en-US" sz="2000" i="1" dirty="0" smtClean="0"/>
              <a:t>e</a:t>
            </a:r>
            <a:r>
              <a:rPr lang="en-US" sz="2000" dirty="0" smtClean="0"/>
              <a:t>)all vehicles which are used on any road for the pur­poses of traffic of a railway and owned, hired or worked by a railway; and</a:t>
            </a:r>
          </a:p>
          <a:p>
            <a:pPr algn="just">
              <a:buNone/>
            </a:pPr>
            <a:r>
              <a:rPr lang="en-US" sz="2000" dirty="0" smtClean="0"/>
              <a:t>  </a:t>
            </a:r>
          </a:p>
          <a:p>
            <a:pPr algn="just">
              <a:buNone/>
            </a:pPr>
            <a:r>
              <a:rPr lang="en-US" sz="2000" dirty="0" smtClean="0"/>
              <a:t> (</a:t>
            </a:r>
            <a:r>
              <a:rPr lang="en-US" sz="2000" i="1" dirty="0" smtClean="0"/>
              <a:t>f</a:t>
            </a:r>
            <a:r>
              <a:rPr lang="en-US" sz="2000" dirty="0" smtClean="0"/>
              <a:t>)all ferries, ships, boats and rafts which are used on any canal, river, lake or other navigable inland waters for the purposes of the traffic of a railway and owned, hired or worked by a railway administration,</a:t>
            </a:r>
          </a:p>
          <a:p>
            <a:pPr algn="just">
              <a:buNone/>
            </a:pPr>
            <a:endParaRPr lang="en-US" sz="2000" dirty="0" smtClean="0"/>
          </a:p>
          <a:p>
            <a:pPr algn="just">
              <a:buNone/>
            </a:pPr>
            <a:r>
              <a:rPr lang="en-US" sz="2000" dirty="0" smtClean="0"/>
              <a:t>but does not include—</a:t>
            </a:r>
          </a:p>
          <a:p>
            <a:pPr>
              <a:buNone/>
            </a:pPr>
            <a:r>
              <a:rPr lang="en-US" sz="2000" dirty="0" smtClean="0"/>
              <a:t>	(</a:t>
            </a:r>
            <a:r>
              <a:rPr lang="en-US" sz="2000" i="1" dirty="0" err="1" smtClean="0"/>
              <a:t>i</a:t>
            </a:r>
            <a:r>
              <a:rPr lang="en-US" sz="2000" dirty="0" smtClean="0"/>
              <a:t>)	a tramway wholly within a municipal area; and</a:t>
            </a:r>
          </a:p>
          <a:p>
            <a:pPr>
              <a:buNone/>
            </a:pPr>
            <a:r>
              <a:rPr lang="en-US" sz="2000" dirty="0" smtClean="0"/>
              <a:t>	(</a:t>
            </a:r>
            <a:r>
              <a:rPr lang="en-US" sz="2000" i="1" dirty="0" smtClean="0"/>
              <a:t>ii</a:t>
            </a:r>
            <a:r>
              <a:rPr lang="en-US" sz="2000" dirty="0" smtClean="0"/>
              <a:t>)	lines of rails built in any exhibition ground, fair, park or any other place solely for the purpose of recreation.</a:t>
            </a:r>
          </a:p>
        </p:txBody>
      </p:sp>
      <p:sp>
        <p:nvSpPr>
          <p:cNvPr id="4" name="Slide Number Placeholder 3"/>
          <p:cNvSpPr>
            <a:spLocks noGrp="1"/>
          </p:cNvSpPr>
          <p:nvPr>
            <p:ph type="sldNum" sz="quarter" idx="15"/>
          </p:nvPr>
        </p:nvSpPr>
        <p:spPr/>
        <p:txBody>
          <a:bodyPr/>
          <a:lstStyle/>
          <a:p>
            <a:fld id="{2F42F339-4D8E-42BA-8B28-B602AB90C877}" type="slidenum">
              <a:rPr lang="en-IN" smtClean="0"/>
              <a:pPr/>
              <a:t>51</a:t>
            </a:fld>
            <a:endParaRPr lang="en-IN"/>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467600" cy="5997280"/>
          </a:xfrm>
        </p:spPr>
        <p:txBody>
          <a:bodyPr>
            <a:normAutofit fontScale="92500" lnSpcReduction="20000"/>
          </a:bodyPr>
          <a:lstStyle/>
          <a:p>
            <a:pPr marL="457200" indent="-457200" algn="just">
              <a:buAutoNum type="arabicPeriod" startAt="15"/>
            </a:pPr>
            <a:r>
              <a:rPr lang="en-IN" dirty="0" smtClean="0"/>
              <a:t>Temporary transfer or permitting the use or enjoyment of a copyright covered under clause (a) or (b) of sub-section (1) of section 	13 of the Indian Copyright Act, 1957 (14 	of 1957), relating to original literary, 	dramatic, musical, artistic works or cinematograph films</a:t>
            </a:r>
          </a:p>
          <a:p>
            <a:pPr marL="457200" indent="-457200" algn="just">
              <a:buAutoNum type="arabicPeriod" startAt="15"/>
            </a:pPr>
            <a:endParaRPr lang="en-IN" dirty="0" smtClean="0"/>
          </a:p>
          <a:p>
            <a:pPr algn="just">
              <a:buNone/>
            </a:pPr>
            <a:r>
              <a:rPr lang="en-US" dirty="0" smtClean="0"/>
              <a:t>    </a:t>
            </a:r>
            <a:r>
              <a:rPr lang="en-US" i="1" dirty="0" smtClean="0"/>
              <a:t>Section 13(1) of the Copyright Act, 1957 describes the works in which the copyright subsists. The same is reproduced hereunder:</a:t>
            </a:r>
          </a:p>
          <a:p>
            <a:pPr algn="just">
              <a:buNone/>
            </a:pPr>
            <a:endParaRPr lang="en-US" i="1" dirty="0" smtClean="0"/>
          </a:p>
          <a:p>
            <a:pPr algn="just">
              <a:buNone/>
            </a:pPr>
            <a:r>
              <a:rPr lang="en-US" i="1" dirty="0" smtClean="0"/>
              <a:t>	“(1) Subject to the provisions of this section and the other provisions of this Act, copyright shall subsist throughout India in the following classes of works, that is to say—</a:t>
            </a:r>
          </a:p>
          <a:p>
            <a:pPr algn="just">
              <a:buNone/>
            </a:pPr>
            <a:endParaRPr lang="en-US" i="1" dirty="0" smtClean="0"/>
          </a:p>
          <a:p>
            <a:pPr>
              <a:buNone/>
            </a:pPr>
            <a:r>
              <a:rPr lang="en-US" i="1" dirty="0" smtClean="0"/>
              <a:t>	(a)	Original literary, dramatic, musical and artistic works;</a:t>
            </a:r>
          </a:p>
          <a:p>
            <a:pPr>
              <a:buNone/>
            </a:pPr>
            <a:r>
              <a:rPr lang="en-US" i="1" dirty="0" smtClean="0"/>
              <a:t>	(b)	Cinematograph films; and</a:t>
            </a:r>
          </a:p>
          <a:p>
            <a:pPr marL="457200" indent="-457200" algn="just">
              <a:buNone/>
            </a:pPr>
            <a:endParaRPr lang="en-IN" i="1"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52</a:t>
            </a:fld>
            <a:endParaRPr lang="en-IN"/>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52736"/>
            <a:ext cx="7467600" cy="5421216"/>
          </a:xfrm>
        </p:spPr>
        <p:txBody>
          <a:bodyPr>
            <a:normAutofit/>
          </a:bodyPr>
          <a:lstStyle/>
          <a:p>
            <a:pPr algn="just">
              <a:buNone/>
            </a:pPr>
            <a:r>
              <a:rPr lang="en-IN" dirty="0" smtClean="0"/>
              <a:t>16. 	Services by a performing artist in folk or 	classical art forms of (</a:t>
            </a:r>
            <a:r>
              <a:rPr lang="en-IN" dirty="0" err="1" smtClean="0"/>
              <a:t>i</a:t>
            </a:r>
            <a:r>
              <a:rPr lang="en-IN" dirty="0" smtClean="0"/>
              <a:t>) music, or (ii) dance, 	or (iii) theatre, excluding services 	provided by such artist as a brand 	ambassador</a:t>
            </a: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53</a:t>
            </a:fld>
            <a:endParaRPr lang="en-IN"/>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68760"/>
            <a:ext cx="7467600" cy="5205192"/>
          </a:xfrm>
        </p:spPr>
        <p:txBody>
          <a:bodyPr/>
          <a:lstStyle/>
          <a:p>
            <a:pPr>
              <a:buNone/>
            </a:pPr>
            <a:r>
              <a:rPr lang="en-IN" dirty="0" smtClean="0"/>
              <a:t>17.  	Services by way of collecting or providing 	news by an independent journalist, Press 	Trust of India or United News of India</a:t>
            </a: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54</a:t>
            </a:fld>
            <a:endParaRPr lang="en-IN"/>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68760"/>
            <a:ext cx="7467600" cy="5205192"/>
          </a:xfrm>
        </p:spPr>
        <p:txBody>
          <a:bodyPr/>
          <a:lstStyle/>
          <a:p>
            <a:pPr algn="just">
              <a:buNone/>
            </a:pPr>
            <a:r>
              <a:rPr lang="en-IN" dirty="0" smtClean="0"/>
              <a:t>18. 	Services by way of renting of a hotel, inn, 	guest house, club, campsite or other 	commercial places meant for residential or 	lodging purposes, having declared tariff of a 	room below rupees one thousand per day or 	equivalent</a:t>
            </a: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55</a:t>
            </a:fld>
            <a:endParaRPr lang="en-IN"/>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24744"/>
            <a:ext cx="7467600" cy="5349208"/>
          </a:xfrm>
        </p:spPr>
        <p:txBody>
          <a:bodyPr/>
          <a:lstStyle/>
          <a:p>
            <a:pPr algn="just">
              <a:buNone/>
            </a:pPr>
            <a:r>
              <a:rPr lang="en-IN" dirty="0" smtClean="0"/>
              <a:t>19. 	Services provided in relation to serving of 	food or beverages by a restaurant, eating 	joint or a  mess, other than those having the 	facility of air-conditioning or central air-	heating in any part of the establishment, at 	any time during the year, and which has a 	licence to serve alcoholic beverages</a:t>
            </a: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56</a:t>
            </a:fld>
            <a:endParaRPr lang="en-IN"/>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467600" cy="5997280"/>
          </a:xfrm>
        </p:spPr>
        <p:txBody>
          <a:bodyPr>
            <a:normAutofit/>
          </a:bodyPr>
          <a:lstStyle/>
          <a:p>
            <a:pPr>
              <a:buNone/>
            </a:pPr>
            <a:r>
              <a:rPr lang="en-IN" sz="2000" b="1" dirty="0" smtClean="0"/>
              <a:t>20. 	Services by way of transportation by rail or a 	vessel from one port in India to another  of the 	following goods -</a:t>
            </a:r>
          </a:p>
          <a:p>
            <a:pPr algn="just">
              <a:buNone/>
            </a:pPr>
            <a:r>
              <a:rPr lang="en-IN" sz="2000" dirty="0" smtClean="0"/>
              <a:t>(a)   	petroleum and petroleum products falling under 	Chapter heading 2710 and  2711 of the First Schedule 	to the Central Excise Tariff Act, 1985 (5 of 1986);</a:t>
            </a:r>
          </a:p>
          <a:p>
            <a:pPr algn="just">
              <a:buNone/>
            </a:pPr>
            <a:endParaRPr lang="en-IN" sz="2000" dirty="0" smtClean="0"/>
          </a:p>
          <a:p>
            <a:pPr algn="just">
              <a:buNone/>
            </a:pPr>
            <a:r>
              <a:rPr lang="en-IN" sz="2000" dirty="0" smtClean="0"/>
              <a:t>(b)   	relief materials meant for victims of natural or man-	made disasters, calamities, accidents or mishap;</a:t>
            </a:r>
          </a:p>
          <a:p>
            <a:pPr>
              <a:buNone/>
            </a:pPr>
            <a:endParaRPr lang="en-IN" sz="2000" dirty="0" smtClean="0"/>
          </a:p>
          <a:p>
            <a:pPr>
              <a:buNone/>
            </a:pPr>
            <a:r>
              <a:rPr lang="en-IN" sz="2000" dirty="0" smtClean="0"/>
              <a:t>(c)   	defence  or military equipments;</a:t>
            </a:r>
          </a:p>
          <a:p>
            <a:pPr>
              <a:buNone/>
            </a:pPr>
            <a:endParaRPr lang="en-IN" sz="2000" dirty="0" smtClean="0"/>
          </a:p>
          <a:p>
            <a:pPr>
              <a:buNone/>
            </a:pPr>
            <a:r>
              <a:rPr lang="en-IN" sz="2000" dirty="0" smtClean="0"/>
              <a:t>(d)   	postal mail, mail bags or household effects;</a:t>
            </a:r>
          </a:p>
          <a:p>
            <a:endParaRPr lang="en-IN" sz="20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57</a:t>
            </a:fld>
            <a:endParaRPr lang="en-IN"/>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a:bodyPr>
          <a:lstStyle/>
          <a:p>
            <a:pPr>
              <a:buNone/>
            </a:pPr>
            <a:r>
              <a:rPr lang="en-IN" sz="2200" dirty="0" smtClean="0"/>
              <a:t>(e)   	newspaper or magazines registered with 	Registrar of Newspapers;</a:t>
            </a:r>
          </a:p>
          <a:p>
            <a:pPr>
              <a:buNone/>
            </a:pPr>
            <a:endParaRPr lang="en-IN" sz="2200" dirty="0" smtClean="0"/>
          </a:p>
          <a:p>
            <a:pPr>
              <a:buNone/>
            </a:pPr>
            <a:r>
              <a:rPr lang="en-IN" sz="2200" dirty="0" smtClean="0"/>
              <a:t>(f)   	 railway equipments or materials;</a:t>
            </a:r>
          </a:p>
          <a:p>
            <a:pPr>
              <a:buNone/>
            </a:pPr>
            <a:endParaRPr lang="en-IN" sz="2200" dirty="0" smtClean="0"/>
          </a:p>
          <a:p>
            <a:pPr>
              <a:buNone/>
            </a:pPr>
            <a:r>
              <a:rPr lang="en-IN" sz="2200" dirty="0" smtClean="0"/>
              <a:t>(g)   	agricultural produce;</a:t>
            </a:r>
          </a:p>
          <a:p>
            <a:pPr>
              <a:buNone/>
            </a:pPr>
            <a:endParaRPr lang="en-IN" sz="2200" dirty="0" smtClean="0"/>
          </a:p>
          <a:p>
            <a:pPr>
              <a:buNone/>
            </a:pPr>
            <a:r>
              <a:rPr lang="en-IN" sz="2200" dirty="0" smtClean="0"/>
              <a:t>(h)   	foodstuff including flours, tea, coffee, </a:t>
            </a:r>
            <a:r>
              <a:rPr lang="en-IN" sz="2200" dirty="0" err="1" smtClean="0"/>
              <a:t>jaggery</a:t>
            </a:r>
            <a:r>
              <a:rPr lang="en-IN" sz="2200" dirty="0" smtClean="0"/>
              <a:t>, 	sugar, milk products, salt and edible oil, 	excluding alcoholic beverages; or</a:t>
            </a:r>
          </a:p>
          <a:p>
            <a:pPr>
              <a:buNone/>
            </a:pPr>
            <a:endParaRPr lang="en-IN" sz="2200" dirty="0" smtClean="0"/>
          </a:p>
          <a:p>
            <a:pPr>
              <a:buNone/>
            </a:pPr>
            <a:r>
              <a:rPr lang="en-IN" sz="2200" dirty="0" smtClean="0"/>
              <a:t>(</a:t>
            </a:r>
            <a:r>
              <a:rPr lang="en-IN" sz="2200" dirty="0" err="1" smtClean="0"/>
              <a:t>i</a:t>
            </a:r>
            <a:r>
              <a:rPr lang="en-IN" sz="2200" dirty="0" smtClean="0"/>
              <a:t>)     	chemical fertilizer and oilcakes</a:t>
            </a:r>
          </a:p>
          <a:p>
            <a:endParaRPr lang="en-IN" sz="2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58</a:t>
            </a:fld>
            <a:endParaRPr lang="en-IN"/>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normAutofit/>
          </a:bodyPr>
          <a:lstStyle/>
          <a:p>
            <a:pPr>
              <a:buNone/>
            </a:pPr>
            <a:r>
              <a:rPr lang="en-IN" sz="2200" b="1" dirty="0" smtClean="0"/>
              <a:t>21.	Services provided by a goods transport 	agency by way of transportation of -</a:t>
            </a:r>
          </a:p>
          <a:p>
            <a:pPr algn="just">
              <a:buNone/>
            </a:pPr>
            <a:r>
              <a:rPr lang="en-IN" sz="2200" dirty="0" smtClean="0"/>
              <a:t>(a)  	fruits, vegetables, eggs, milk, food grains or 	pulses in a goods carriage;</a:t>
            </a:r>
          </a:p>
          <a:p>
            <a:pPr algn="just">
              <a:buNone/>
            </a:pPr>
            <a:r>
              <a:rPr lang="en-IN" sz="2200" dirty="0" smtClean="0"/>
              <a:t>(b)   	goods where gross amount charged on a 	consignment transported in a single goods 	carriage does not exceed one thousand five 	hundred rupees; or</a:t>
            </a:r>
          </a:p>
          <a:p>
            <a:pPr algn="just">
              <a:buNone/>
            </a:pPr>
            <a:r>
              <a:rPr lang="en-IN" sz="2200" dirty="0" smtClean="0"/>
              <a:t>(c)   	goods, where gross amount charged for 	transportation of all such goods for a single 	consignee in the goods carriage does not exceed 	rupees seven hundred fifty</a:t>
            </a:r>
            <a:endParaRPr lang="en-IN" sz="2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59</a:t>
            </a:fld>
            <a:endParaRPr lang="en-IN"/>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357166"/>
            <a:ext cx="8501122" cy="6116786"/>
          </a:xfrm>
        </p:spPr>
        <p:txBody>
          <a:bodyPr>
            <a:normAutofit/>
          </a:bodyPr>
          <a:lstStyle/>
          <a:p>
            <a:pPr marL="457200" indent="-457200">
              <a:buNone/>
            </a:pPr>
            <a:r>
              <a:rPr lang="en-US" sz="2800" i="1" dirty="0" smtClean="0"/>
              <a:t>(d) a Cantonment Board as defined in section 3 of the Cantonments Act, 2006;</a:t>
            </a:r>
          </a:p>
          <a:p>
            <a:pPr marL="457200" indent="-457200">
              <a:buNone/>
            </a:pPr>
            <a:endParaRPr lang="en-US" sz="2800" i="1" dirty="0" smtClean="0"/>
          </a:p>
          <a:p>
            <a:pPr marL="457200" indent="-457200" algn="just">
              <a:buNone/>
            </a:pPr>
            <a:r>
              <a:rPr lang="en-US" sz="2800" i="1" dirty="0" smtClean="0"/>
              <a:t>(e) a regional council or a district council constituted under the Sixth Schedule to the Constitution;</a:t>
            </a:r>
          </a:p>
          <a:p>
            <a:pPr marL="457200" indent="-457200">
              <a:buNone/>
            </a:pPr>
            <a:endParaRPr lang="en-US" sz="2800" i="1" dirty="0" smtClean="0"/>
          </a:p>
          <a:p>
            <a:pPr marL="457200" indent="-457200" algn="just">
              <a:buNone/>
            </a:pPr>
            <a:r>
              <a:rPr lang="en-US" sz="2800" i="1" dirty="0" smtClean="0"/>
              <a:t>(f) a development board constituted under article 371 of the Constitution; or</a:t>
            </a:r>
          </a:p>
          <a:p>
            <a:pPr marL="457200" indent="-457200">
              <a:buNone/>
            </a:pPr>
            <a:endParaRPr lang="en-US" sz="2800" i="1" dirty="0" smtClean="0"/>
          </a:p>
          <a:p>
            <a:pPr marL="457200" indent="-457200">
              <a:buNone/>
            </a:pPr>
            <a:r>
              <a:rPr lang="en-US" sz="2800" i="1" dirty="0" smtClean="0"/>
              <a:t>(g) a regional council constituted under article 371A of the Constitution;</a:t>
            </a:r>
            <a:endParaRPr lang="en-US" sz="2800" dirty="0" smtClean="0"/>
          </a:p>
          <a:p>
            <a:endParaRPr lang="en-US" sz="28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6</a:t>
            </a:fld>
            <a:endParaRPr lang="en-IN"/>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lstStyle/>
          <a:p>
            <a:pPr>
              <a:buNone/>
            </a:pPr>
            <a:r>
              <a:rPr lang="en-IN" b="1" dirty="0" smtClean="0"/>
              <a:t>22. 	Services by way of giving on hire –</a:t>
            </a:r>
          </a:p>
          <a:p>
            <a:pPr>
              <a:buNone/>
            </a:pPr>
            <a:endParaRPr lang="en-IN" b="1" dirty="0" smtClean="0"/>
          </a:p>
          <a:p>
            <a:pPr algn="just">
              <a:buNone/>
            </a:pPr>
            <a:r>
              <a:rPr lang="en-IN" dirty="0" smtClean="0"/>
              <a:t>(a)   	to a state transport undertaking, a motor 	vehicle meant to carry more than twelve 	passengers; or</a:t>
            </a:r>
          </a:p>
          <a:p>
            <a:pPr algn="just">
              <a:buNone/>
            </a:pPr>
            <a:endParaRPr lang="en-IN" dirty="0" smtClean="0"/>
          </a:p>
          <a:p>
            <a:pPr algn="just">
              <a:buNone/>
            </a:pPr>
            <a:r>
              <a:rPr lang="en-IN" dirty="0" smtClean="0"/>
              <a:t>(b)   	to a goods transport agency, a means of 	transportation of goods.</a:t>
            </a: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60</a:t>
            </a:fld>
            <a:endParaRPr lang="en-IN"/>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lstStyle/>
          <a:p>
            <a:pPr>
              <a:buNone/>
            </a:pPr>
            <a:r>
              <a:rPr lang="en-IN" b="1" dirty="0" smtClean="0"/>
              <a:t>23. 	Transport of passengers, with or 	without accompanied belongings, by –</a:t>
            </a:r>
          </a:p>
          <a:p>
            <a:pPr>
              <a:buNone/>
            </a:pPr>
            <a:endParaRPr lang="en-IN" b="1" dirty="0" smtClean="0"/>
          </a:p>
          <a:p>
            <a:pPr algn="just">
              <a:buNone/>
            </a:pPr>
            <a:r>
              <a:rPr lang="en-IN" dirty="0" smtClean="0"/>
              <a:t>(a)  	 air, embarking or terminating in an airport 	located in the state of Arunachal Pradesh, 	Assam, Manipur, Meghalaya, Mizoram, 	Nagaland, Sikkim, or Tripura or 	at </a:t>
            </a:r>
            <a:r>
              <a:rPr lang="en-IN" dirty="0" err="1" smtClean="0"/>
              <a:t>Baghdogra</a:t>
            </a:r>
            <a:r>
              <a:rPr lang="en-IN" dirty="0" smtClean="0"/>
              <a:t> located in West Bengal; or</a:t>
            </a:r>
          </a:p>
          <a:p>
            <a:pPr algn="just">
              <a:buNone/>
            </a:pPr>
            <a:endParaRPr lang="en-IN" dirty="0" smtClean="0"/>
          </a:p>
          <a:p>
            <a:pPr algn="just">
              <a:buNone/>
            </a:pPr>
            <a:r>
              <a:rPr lang="en-IN" dirty="0" smtClean="0"/>
              <a:t>(b)   	a  contract carriage for the transportation of 	passengers, excluding tourism, conducted 	tour, charter or hire</a:t>
            </a:r>
          </a:p>
          <a:p>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61</a:t>
            </a:fld>
            <a:endParaRPr lang="en-IN"/>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2F42F339-4D8E-42BA-8B28-B602AB90C877}" type="slidenum">
              <a:rPr lang="en-IN" smtClean="0"/>
              <a:pPr/>
              <a:t>62</a:t>
            </a:fld>
            <a:endParaRPr lang="en-IN"/>
          </a:p>
        </p:txBody>
      </p:sp>
      <p:sp>
        <p:nvSpPr>
          <p:cNvPr id="5" name="Title 1"/>
          <p:cNvSpPr>
            <a:spLocks noGrp="1"/>
          </p:cNvSpPr>
          <p:nvPr>
            <p:ph sz="quarter" idx="1"/>
          </p:nvPr>
        </p:nvSpPr>
        <p:spPr>
          <a:xfrm>
            <a:off x="457200" y="1124743"/>
            <a:ext cx="7467600" cy="5349081"/>
          </a:xfrm>
        </p:spPr>
        <p:txBody>
          <a:bodyPr>
            <a:normAutofit/>
          </a:bodyPr>
          <a:lstStyle/>
          <a:p>
            <a:pPr algn="just">
              <a:buNone/>
            </a:pPr>
            <a:r>
              <a:rPr lang="en-IN" sz="2800" dirty="0" smtClean="0"/>
              <a:t>24. 	Services by way of motor vehicle 	parking to general public excluding 	leasing of space to an entity for 	providing such parking facility.</a:t>
            </a:r>
            <a:endParaRPr lang="en-IN" sz="2800" dirty="0"/>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normAutofit/>
          </a:bodyPr>
          <a:lstStyle/>
          <a:p>
            <a:pPr algn="just">
              <a:buNone/>
            </a:pPr>
            <a:r>
              <a:rPr lang="en-IN" b="1" dirty="0" smtClean="0"/>
              <a:t>25. Services provided to Government,  local authority  or a governmental authority by way of –</a:t>
            </a:r>
          </a:p>
          <a:p>
            <a:pPr algn="just">
              <a:buNone/>
            </a:pPr>
            <a:endParaRPr lang="en-IN" b="1" dirty="0" smtClean="0"/>
          </a:p>
          <a:p>
            <a:pPr algn="just">
              <a:buNone/>
            </a:pPr>
            <a:r>
              <a:rPr lang="en-IN" dirty="0" smtClean="0"/>
              <a:t>(a) carrying out any activity in relation to any function ordinarily entrusted to a municipality in relation to water supply, public health, sanitation conservancy, solid waster management or slum improvement or </a:t>
            </a:r>
            <a:r>
              <a:rPr lang="en-IN" dirty="0" err="1" smtClean="0"/>
              <a:t>upgradation</a:t>
            </a:r>
            <a:r>
              <a:rPr lang="en-IN" dirty="0" smtClean="0"/>
              <a:t>; or </a:t>
            </a:r>
          </a:p>
          <a:p>
            <a:pPr algn="just">
              <a:buNone/>
            </a:pPr>
            <a:endParaRPr lang="en-IN" dirty="0" smtClean="0"/>
          </a:p>
          <a:p>
            <a:pPr algn="just">
              <a:buNone/>
            </a:pPr>
            <a:r>
              <a:rPr lang="en-IN" dirty="0" smtClean="0"/>
              <a:t>(b) Repair or maintenance of a vessel or an aircraft; </a:t>
            </a:r>
          </a:p>
          <a:p>
            <a:pPr algn="just">
              <a:buNone/>
            </a:pPr>
            <a:endParaRPr lang="en-IN" dirty="0" smtClean="0"/>
          </a:p>
          <a:p>
            <a:pPr>
              <a:buNone/>
            </a:pPr>
            <a:endParaRPr lang="en-IN" dirty="0" smtClean="0"/>
          </a:p>
          <a:p>
            <a:pPr>
              <a:buNone/>
            </a:pPr>
            <a:endParaRPr lang="en-IN" dirty="0" smtClean="0"/>
          </a:p>
          <a:p>
            <a:pPr>
              <a:buNone/>
            </a:pP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63</a:t>
            </a:fld>
            <a:endParaRPr lang="en-IN"/>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a:bodyPr>
          <a:lstStyle/>
          <a:p>
            <a:pPr algn="just">
              <a:buNone/>
            </a:pPr>
            <a:r>
              <a:rPr lang="en-IN" b="1" dirty="0" smtClean="0"/>
              <a:t>26. 	Services of general insurance business 	provided under following schemes -</a:t>
            </a:r>
          </a:p>
          <a:p>
            <a:pPr algn="just">
              <a:buNone/>
            </a:pPr>
            <a:endParaRPr lang="en-IN" b="1" dirty="0" smtClean="0"/>
          </a:p>
          <a:p>
            <a:pPr marL="457200" indent="-457200" algn="just">
              <a:buNone/>
            </a:pPr>
            <a:r>
              <a:rPr lang="en-IN" dirty="0" smtClean="0"/>
              <a:t>(a) Hut Insurance Scheme;</a:t>
            </a:r>
          </a:p>
          <a:p>
            <a:pPr algn="just">
              <a:buNone/>
            </a:pPr>
            <a:endParaRPr lang="en-IN" dirty="0" smtClean="0"/>
          </a:p>
          <a:p>
            <a:pPr marL="457200" indent="-457200" algn="just">
              <a:buNone/>
            </a:pPr>
            <a:r>
              <a:rPr lang="en-IN" dirty="0" smtClean="0"/>
              <a:t>(b)Cattle insurance under </a:t>
            </a:r>
            <a:r>
              <a:rPr lang="en-IN" dirty="0" err="1" smtClean="0"/>
              <a:t>swarnajavnti</a:t>
            </a:r>
            <a:r>
              <a:rPr lang="en-IN" dirty="0" smtClean="0"/>
              <a:t> gram </a:t>
            </a:r>
            <a:r>
              <a:rPr lang="en-IN" dirty="0" err="1" smtClean="0"/>
              <a:t>Swarozgar</a:t>
            </a:r>
            <a:r>
              <a:rPr lang="en-IN" dirty="0" smtClean="0"/>
              <a:t> </a:t>
            </a:r>
            <a:r>
              <a:rPr lang="en-IN" dirty="0" err="1" smtClean="0"/>
              <a:t>Yojna</a:t>
            </a:r>
            <a:r>
              <a:rPr lang="en-IN" dirty="0" smtClean="0"/>
              <a:t> (earlier known as Integrated Rural Development  Programme);</a:t>
            </a:r>
          </a:p>
          <a:p>
            <a:pPr algn="just">
              <a:buNone/>
            </a:pPr>
            <a:endParaRPr lang="en-IN" dirty="0" smtClean="0"/>
          </a:p>
          <a:p>
            <a:pPr marL="457200" indent="-457200" algn="just">
              <a:buNone/>
            </a:pPr>
            <a:r>
              <a:rPr lang="en-IN" dirty="0" smtClean="0"/>
              <a:t>(c) Scheme for Insurance of </a:t>
            </a:r>
            <a:r>
              <a:rPr lang="en-IN" dirty="0" err="1" smtClean="0"/>
              <a:t>Tribals</a:t>
            </a:r>
            <a:r>
              <a:rPr lang="en-IN" dirty="0" smtClean="0"/>
              <a:t>;</a:t>
            </a:r>
          </a:p>
          <a:p>
            <a:pPr algn="just">
              <a:buNone/>
            </a:pPr>
            <a:endParaRPr lang="en-IN" dirty="0" smtClean="0"/>
          </a:p>
          <a:p>
            <a:pPr marL="457200" indent="-457200">
              <a:buNone/>
            </a:pPr>
            <a:r>
              <a:rPr lang="en-IN" dirty="0" smtClean="0"/>
              <a:t>(d)</a:t>
            </a:r>
            <a:r>
              <a:rPr lang="en-IN" dirty="0" err="1" smtClean="0"/>
              <a:t>Janata</a:t>
            </a:r>
            <a:r>
              <a:rPr lang="en-IN" dirty="0" smtClean="0"/>
              <a:t> Personal Accident Policy and </a:t>
            </a:r>
            <a:r>
              <a:rPr lang="en-IN" dirty="0" err="1" smtClean="0"/>
              <a:t>Gramin</a:t>
            </a:r>
            <a:r>
              <a:rPr lang="en-IN" dirty="0" smtClean="0"/>
              <a:t> Accident 	Policy</a:t>
            </a:r>
          </a:p>
          <a:p>
            <a:endParaRPr lang="en-IN" dirty="0"/>
          </a:p>
        </p:txBody>
      </p:sp>
      <p:sp>
        <p:nvSpPr>
          <p:cNvPr id="4" name="Slide Number Placeholder 3"/>
          <p:cNvSpPr>
            <a:spLocks noGrp="1"/>
          </p:cNvSpPr>
          <p:nvPr>
            <p:ph type="sldNum" sz="quarter" idx="15"/>
          </p:nvPr>
        </p:nvSpPr>
        <p:spPr/>
        <p:txBody>
          <a:bodyPr/>
          <a:lstStyle/>
          <a:p>
            <a:pPr algn="just"/>
            <a:fld id="{2F42F339-4D8E-42BA-8B28-B602AB90C877}" type="slidenum">
              <a:rPr lang="en-IN" smtClean="0"/>
              <a:pPr algn="just"/>
              <a:t>64</a:t>
            </a:fld>
            <a:endParaRPr lang="en-IN"/>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115328" cy="6382492"/>
          </a:xfrm>
        </p:spPr>
        <p:txBody>
          <a:bodyPr>
            <a:normAutofit/>
          </a:bodyPr>
          <a:lstStyle/>
          <a:p>
            <a:pPr algn="just">
              <a:buNone/>
            </a:pPr>
            <a:r>
              <a:rPr lang="en-IN" sz="2300" dirty="0" smtClean="0"/>
              <a:t>(e)   	Group Personal Accident Policy for Self-Employed 	Women;</a:t>
            </a:r>
          </a:p>
          <a:p>
            <a:pPr algn="just">
              <a:buNone/>
            </a:pPr>
            <a:endParaRPr lang="en-IN" sz="2300" dirty="0" smtClean="0"/>
          </a:p>
          <a:p>
            <a:pPr algn="just">
              <a:buNone/>
            </a:pPr>
            <a:r>
              <a:rPr lang="en-IN" sz="2300" dirty="0" smtClean="0"/>
              <a:t>(f)    	Agricultural </a:t>
            </a:r>
            <a:r>
              <a:rPr lang="en-IN" sz="2300" dirty="0" err="1" smtClean="0"/>
              <a:t>Pumpset</a:t>
            </a:r>
            <a:r>
              <a:rPr lang="en-IN" sz="2300" dirty="0" smtClean="0"/>
              <a:t> and Failed Well Insurance;</a:t>
            </a:r>
          </a:p>
          <a:p>
            <a:pPr algn="just">
              <a:buNone/>
            </a:pPr>
            <a:endParaRPr lang="en-IN" sz="2300" dirty="0" smtClean="0"/>
          </a:p>
          <a:p>
            <a:pPr algn="just">
              <a:buNone/>
            </a:pPr>
            <a:r>
              <a:rPr lang="en-IN" sz="2300" dirty="0" smtClean="0"/>
              <a:t>(g)  	 </a:t>
            </a:r>
            <a:r>
              <a:rPr lang="en-IN" sz="2300" dirty="0" err="1" smtClean="0"/>
              <a:t>premia</a:t>
            </a:r>
            <a:r>
              <a:rPr lang="en-IN" sz="2300" dirty="0" smtClean="0"/>
              <a:t> collected on export credit insurance;</a:t>
            </a:r>
          </a:p>
          <a:p>
            <a:pPr algn="just">
              <a:buNone/>
            </a:pPr>
            <a:endParaRPr lang="en-IN" sz="2300" dirty="0" smtClean="0"/>
          </a:p>
          <a:p>
            <a:pPr algn="just">
              <a:buNone/>
            </a:pPr>
            <a:r>
              <a:rPr lang="en-IN" sz="2300" dirty="0" smtClean="0"/>
              <a:t>(h)   	Weather Based Crop Insurance Scheme or the 	Modified National Agricultural Insurance Scheme, 	approved by the Government of India and 	implemented by the Ministry of Agriculture;</a:t>
            </a:r>
          </a:p>
          <a:p>
            <a:pPr algn="just">
              <a:buNone/>
            </a:pPr>
            <a:endParaRPr lang="en-IN" sz="2300" dirty="0" smtClean="0"/>
          </a:p>
          <a:p>
            <a:pPr algn="just">
              <a:buNone/>
            </a:pPr>
            <a:r>
              <a:rPr lang="en-IN" sz="2300" dirty="0" smtClean="0"/>
              <a:t>(</a:t>
            </a:r>
            <a:r>
              <a:rPr lang="en-IN" sz="2300" dirty="0" err="1" smtClean="0"/>
              <a:t>i</a:t>
            </a:r>
            <a:r>
              <a:rPr lang="en-IN" sz="2300" dirty="0" smtClean="0"/>
              <a:t>)     	Jan </a:t>
            </a:r>
            <a:r>
              <a:rPr lang="en-IN" sz="2300" dirty="0" err="1" smtClean="0"/>
              <a:t>Arogya</a:t>
            </a:r>
            <a:r>
              <a:rPr lang="en-IN" sz="2300" dirty="0" smtClean="0"/>
              <a:t> </a:t>
            </a:r>
            <a:r>
              <a:rPr lang="en-IN" sz="2300" dirty="0" err="1" smtClean="0"/>
              <a:t>Bima</a:t>
            </a:r>
            <a:r>
              <a:rPr lang="en-IN" sz="2300" dirty="0" smtClean="0"/>
              <a:t> Policy</a:t>
            </a:r>
          </a:p>
          <a:p>
            <a:pPr algn="just"/>
            <a:endParaRPr lang="en-IN" sz="23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65</a:t>
            </a:fld>
            <a:endParaRPr lang="en-IN"/>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686700" cy="6167608"/>
          </a:xfrm>
        </p:spPr>
        <p:txBody>
          <a:bodyPr>
            <a:normAutofit/>
          </a:bodyPr>
          <a:lstStyle/>
          <a:p>
            <a:pPr>
              <a:buNone/>
            </a:pPr>
            <a:r>
              <a:rPr lang="en-IN" sz="2000" dirty="0" smtClean="0"/>
              <a:t>(j)     	National Agricultural Insurance Scheme 	(</a:t>
            </a:r>
            <a:r>
              <a:rPr lang="en-IN" sz="2000" dirty="0" err="1" smtClean="0"/>
              <a:t>Rashtriya</a:t>
            </a:r>
            <a:r>
              <a:rPr lang="en-IN" sz="2000" dirty="0" smtClean="0"/>
              <a:t> </a:t>
            </a:r>
            <a:r>
              <a:rPr lang="en-IN" sz="2000" dirty="0" err="1" smtClean="0"/>
              <a:t>Krishi</a:t>
            </a:r>
            <a:r>
              <a:rPr lang="en-IN" sz="2000" dirty="0" smtClean="0"/>
              <a:t> </a:t>
            </a:r>
            <a:r>
              <a:rPr lang="en-IN" sz="2000" dirty="0" err="1" smtClean="0"/>
              <a:t>Bima</a:t>
            </a:r>
            <a:r>
              <a:rPr lang="en-IN" sz="2000" dirty="0" smtClean="0"/>
              <a:t> </a:t>
            </a:r>
            <a:r>
              <a:rPr lang="en-IN" sz="2000" dirty="0" err="1" smtClean="0"/>
              <a:t>Yojana</a:t>
            </a:r>
            <a:r>
              <a:rPr lang="en-IN" sz="2000" dirty="0" smtClean="0"/>
              <a:t>);</a:t>
            </a:r>
          </a:p>
          <a:p>
            <a:pPr>
              <a:buNone/>
            </a:pPr>
            <a:endParaRPr lang="en-IN" sz="2000" dirty="0" smtClean="0"/>
          </a:p>
          <a:p>
            <a:pPr>
              <a:buNone/>
            </a:pPr>
            <a:r>
              <a:rPr lang="en-IN" sz="2000" dirty="0" smtClean="0"/>
              <a:t>(k)    	Pilot Scheme on Seed Crop Insurance;</a:t>
            </a:r>
          </a:p>
          <a:p>
            <a:pPr>
              <a:buNone/>
            </a:pPr>
            <a:endParaRPr lang="en-IN" sz="2000" dirty="0" smtClean="0"/>
          </a:p>
          <a:p>
            <a:pPr>
              <a:buNone/>
            </a:pPr>
            <a:r>
              <a:rPr lang="en-IN" sz="2000" dirty="0" smtClean="0"/>
              <a:t>(l)    	 Central Sector Scheme on Cattle Insurance;</a:t>
            </a:r>
          </a:p>
          <a:p>
            <a:pPr>
              <a:buNone/>
            </a:pPr>
            <a:endParaRPr lang="en-IN" sz="2000" dirty="0" smtClean="0"/>
          </a:p>
          <a:p>
            <a:pPr>
              <a:buNone/>
            </a:pPr>
            <a:r>
              <a:rPr lang="en-IN" sz="2000" dirty="0" smtClean="0"/>
              <a:t>(m)  	Universal Health Insurance Scheme;</a:t>
            </a:r>
          </a:p>
          <a:p>
            <a:pPr>
              <a:buNone/>
            </a:pPr>
            <a:endParaRPr lang="en-IN" sz="2000" dirty="0" smtClean="0"/>
          </a:p>
          <a:p>
            <a:pPr>
              <a:buNone/>
            </a:pPr>
            <a:r>
              <a:rPr lang="en-IN" sz="2000" dirty="0" smtClean="0"/>
              <a:t>(n)   	</a:t>
            </a:r>
            <a:r>
              <a:rPr lang="en-IN" sz="2000" dirty="0" err="1" smtClean="0"/>
              <a:t>Rashtriya</a:t>
            </a:r>
            <a:r>
              <a:rPr lang="en-IN" sz="2000" dirty="0" smtClean="0"/>
              <a:t> </a:t>
            </a:r>
            <a:r>
              <a:rPr lang="en-IN" sz="2000" dirty="0" err="1" smtClean="0"/>
              <a:t>Swasthya</a:t>
            </a:r>
            <a:r>
              <a:rPr lang="en-IN" sz="2000" dirty="0" smtClean="0"/>
              <a:t> </a:t>
            </a:r>
            <a:r>
              <a:rPr lang="en-IN" sz="2000" dirty="0" err="1" smtClean="0"/>
              <a:t>Bima</a:t>
            </a:r>
            <a:r>
              <a:rPr lang="en-IN" sz="2000" dirty="0" smtClean="0"/>
              <a:t> </a:t>
            </a:r>
            <a:r>
              <a:rPr lang="en-IN" sz="2000" dirty="0" err="1" smtClean="0"/>
              <a:t>Yojana</a:t>
            </a:r>
            <a:r>
              <a:rPr lang="en-IN" sz="2000" dirty="0" smtClean="0"/>
              <a:t>; or</a:t>
            </a:r>
          </a:p>
          <a:p>
            <a:pPr>
              <a:buNone/>
            </a:pPr>
            <a:endParaRPr lang="en-IN" sz="2000" dirty="0" smtClean="0"/>
          </a:p>
          <a:p>
            <a:pPr>
              <a:buNone/>
            </a:pPr>
            <a:r>
              <a:rPr lang="en-IN" sz="2000" dirty="0" smtClean="0"/>
              <a:t>(o)   	Coconut Palm Insurance Scheme</a:t>
            </a:r>
          </a:p>
          <a:p>
            <a:endParaRPr lang="en-IN" sz="20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66</a:t>
            </a:fld>
            <a:endParaRPr lang="en-IN"/>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a:bodyPr>
          <a:lstStyle/>
          <a:p>
            <a:pPr algn="just">
              <a:buNone/>
            </a:pPr>
            <a:r>
              <a:rPr lang="en-IN" b="1" dirty="0" smtClean="0"/>
              <a:t>27. Services provided by an </a:t>
            </a:r>
            <a:r>
              <a:rPr lang="en-IN" b="1" dirty="0" err="1" smtClean="0"/>
              <a:t>incubatee</a:t>
            </a:r>
            <a:r>
              <a:rPr lang="en-IN" b="1" dirty="0" smtClean="0"/>
              <a:t> up to a total business turnover of fifty </a:t>
            </a:r>
            <a:r>
              <a:rPr lang="en-IN" b="1" dirty="0" err="1" smtClean="0"/>
              <a:t>lakh</a:t>
            </a:r>
            <a:r>
              <a:rPr lang="en-IN" b="1" dirty="0" smtClean="0"/>
              <a:t> rupees in a financial year subject to the following conditions, namely:-</a:t>
            </a:r>
          </a:p>
          <a:p>
            <a:pPr>
              <a:buNone/>
            </a:pPr>
            <a:endParaRPr lang="en-IN" b="1" dirty="0" smtClean="0"/>
          </a:p>
          <a:p>
            <a:pPr marL="457200" indent="-457200" algn="just">
              <a:buNone/>
            </a:pPr>
            <a:r>
              <a:rPr lang="en-IN" dirty="0" smtClean="0"/>
              <a:t>(a) the total business turnover had not exceeded fifty </a:t>
            </a:r>
            <a:r>
              <a:rPr lang="en-IN" dirty="0" err="1" smtClean="0"/>
              <a:t>lakh</a:t>
            </a:r>
            <a:r>
              <a:rPr lang="en-IN" dirty="0" smtClean="0"/>
              <a:t> rupees during the preceding financial  year; and</a:t>
            </a:r>
          </a:p>
          <a:p>
            <a:pPr>
              <a:buNone/>
            </a:pPr>
            <a:endParaRPr lang="en-IN" dirty="0" smtClean="0"/>
          </a:p>
          <a:p>
            <a:pPr marL="457200" indent="-457200" algn="just">
              <a:buNone/>
            </a:pPr>
            <a:r>
              <a:rPr lang="en-IN" dirty="0" smtClean="0"/>
              <a:t>(b) a period of three years has not lapsed  from the date of entering  into an agreement as an </a:t>
            </a:r>
            <a:r>
              <a:rPr lang="en-IN" dirty="0" err="1" smtClean="0"/>
              <a:t>incubatee</a:t>
            </a:r>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67</a:t>
            </a:fld>
            <a:endParaRPr lang="en-IN"/>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467600" cy="5997280"/>
          </a:xfrm>
        </p:spPr>
        <p:txBody>
          <a:bodyPr>
            <a:normAutofit lnSpcReduction="10000"/>
          </a:bodyPr>
          <a:lstStyle/>
          <a:p>
            <a:pPr algn="just">
              <a:buNone/>
            </a:pPr>
            <a:r>
              <a:rPr lang="en-IN" sz="2000" b="1" dirty="0" smtClean="0"/>
              <a:t>28. 	</a:t>
            </a:r>
            <a:r>
              <a:rPr lang="en-IN" b="1" dirty="0" smtClean="0"/>
              <a:t>Service by an unincorporated body or an entity 	registered as a society to own members by way of reimbursement of charges or share of 	contribution -</a:t>
            </a:r>
          </a:p>
          <a:p>
            <a:pPr algn="just">
              <a:buNone/>
            </a:pPr>
            <a:endParaRPr lang="en-IN" b="1" dirty="0" smtClean="0"/>
          </a:p>
          <a:p>
            <a:pPr algn="just">
              <a:buNone/>
            </a:pPr>
            <a:r>
              <a:rPr lang="en-IN" dirty="0" smtClean="0"/>
              <a:t>(a)   	as a trade union;</a:t>
            </a:r>
          </a:p>
          <a:p>
            <a:pPr algn="just">
              <a:buNone/>
            </a:pPr>
            <a:endParaRPr lang="en-IN" dirty="0" smtClean="0"/>
          </a:p>
          <a:p>
            <a:pPr algn="just">
              <a:buNone/>
            </a:pPr>
            <a:r>
              <a:rPr lang="en-IN" dirty="0" smtClean="0"/>
              <a:t>(b)   	for the provision of exempt services by the entity to third persons; or</a:t>
            </a:r>
          </a:p>
          <a:p>
            <a:pPr algn="just">
              <a:buNone/>
            </a:pPr>
            <a:endParaRPr lang="en-IN" dirty="0" smtClean="0"/>
          </a:p>
          <a:p>
            <a:pPr algn="just">
              <a:buNone/>
            </a:pPr>
            <a:r>
              <a:rPr lang="en-IN" dirty="0" smtClean="0"/>
              <a:t>(c)   	up to an amount of five thousand rupees per month per member for sourcing of goods or services from a 	third person for the common use of its members in a 	housing society or a residential complex</a:t>
            </a:r>
          </a:p>
          <a:p>
            <a:pPr algn="just"/>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68</a:t>
            </a:fld>
            <a:endParaRPr lang="en-IN"/>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214290"/>
            <a:ext cx="8358246" cy="6259662"/>
          </a:xfrm>
        </p:spPr>
        <p:txBody>
          <a:bodyPr>
            <a:normAutofit fontScale="92500"/>
          </a:bodyPr>
          <a:lstStyle/>
          <a:p>
            <a:pPr>
              <a:buNone/>
            </a:pPr>
            <a:r>
              <a:rPr lang="en-IN" sz="2000" b="1" dirty="0" smtClean="0"/>
              <a:t>29. Services by the following persons in respective capacities</a:t>
            </a:r>
          </a:p>
          <a:p>
            <a:pPr>
              <a:buNone/>
            </a:pPr>
            <a:endParaRPr lang="en-IN" sz="2000" b="1" dirty="0" smtClean="0"/>
          </a:p>
          <a:p>
            <a:pPr marL="457200" indent="-457200">
              <a:buFont typeface="+mj-lt"/>
              <a:buAutoNum type="alphaLcPeriod"/>
            </a:pPr>
            <a:r>
              <a:rPr lang="en-IN" sz="2300" dirty="0" smtClean="0"/>
              <a:t>a sub-broker or an authorised person to a stock broker;</a:t>
            </a:r>
          </a:p>
          <a:p>
            <a:pPr marL="457200" indent="-457200" algn="just">
              <a:buFont typeface="+mj-lt"/>
              <a:buAutoNum type="alphaLcPeriod"/>
            </a:pPr>
            <a:r>
              <a:rPr lang="en-IN" sz="2300" dirty="0" smtClean="0"/>
              <a:t>an authorised person to a member of a commodity exchange;</a:t>
            </a:r>
          </a:p>
          <a:p>
            <a:pPr marL="457200" indent="-457200" algn="just">
              <a:buFont typeface="+mj-lt"/>
              <a:buAutoNum type="alphaLcPeriod"/>
            </a:pPr>
            <a:r>
              <a:rPr lang="en-IN" sz="2300" dirty="0" smtClean="0"/>
              <a:t>a mutual fund agent to a mutual fund or asset management company</a:t>
            </a:r>
          </a:p>
          <a:p>
            <a:pPr marL="457200" indent="-457200" algn="just">
              <a:buFont typeface="+mj-lt"/>
              <a:buAutoNum type="alphaLcPeriod"/>
            </a:pPr>
            <a:r>
              <a:rPr lang="en-IN" sz="2300" dirty="0" smtClean="0"/>
              <a:t>Distributor to a mutual fund or asset management company;</a:t>
            </a:r>
          </a:p>
          <a:p>
            <a:pPr marL="457200" indent="-457200" algn="just">
              <a:buFont typeface="+mj-lt"/>
              <a:buAutoNum type="alphaLcPeriod"/>
            </a:pPr>
            <a:r>
              <a:rPr lang="en-IN" sz="2300" dirty="0" smtClean="0"/>
              <a:t>a selling or marketing agent of lottery tickets to a distributer or a selling agent;</a:t>
            </a:r>
          </a:p>
          <a:p>
            <a:pPr marL="457200" indent="-457200" algn="just">
              <a:buFont typeface="+mj-lt"/>
              <a:buAutoNum type="alphaLcPeriod"/>
            </a:pPr>
            <a:r>
              <a:rPr lang="en-IN" sz="2300" dirty="0" smtClean="0"/>
              <a:t>a selling agent or a distributer of SIM cards or recharge coupon vouchers;</a:t>
            </a:r>
          </a:p>
          <a:p>
            <a:pPr marL="457200" indent="-457200" algn="just">
              <a:buFont typeface="+mj-lt"/>
              <a:buAutoNum type="alphaLcPeriod"/>
            </a:pPr>
            <a:r>
              <a:rPr lang="en-IN" sz="2300" dirty="0" smtClean="0"/>
              <a:t>business facilitator or a business correspondent to a banking company or an insurance company in a rural area; or</a:t>
            </a:r>
          </a:p>
          <a:p>
            <a:pPr marL="457200" indent="-457200" algn="just">
              <a:buFont typeface="+mj-lt"/>
              <a:buAutoNum type="alphaLcPeriod" startAt="8"/>
            </a:pPr>
            <a:r>
              <a:rPr lang="en-IN" sz="2300" dirty="0" smtClean="0"/>
              <a:t>Sub-contractor providing services by way of contract to another contractor providing works contract services which are exempt; </a:t>
            </a:r>
          </a:p>
          <a:p>
            <a:pPr algn="just">
              <a:buNone/>
            </a:pPr>
            <a:endParaRPr lang="en-IN" sz="2300" dirty="0" smtClean="0"/>
          </a:p>
          <a:p>
            <a:pPr algn="just">
              <a:buNone/>
            </a:pPr>
            <a:endParaRPr lang="en-IN" sz="2000" dirty="0" smtClean="0"/>
          </a:p>
          <a:p>
            <a:pPr>
              <a:buNone/>
            </a:pPr>
            <a:endParaRPr lang="en-IN" sz="2000" dirty="0" smtClean="0"/>
          </a:p>
          <a:p>
            <a:pPr>
              <a:buNone/>
            </a:pPr>
            <a:endParaRPr lang="en-IN" sz="2000" dirty="0" smtClean="0"/>
          </a:p>
          <a:p>
            <a:pPr marL="457200" indent="-457200" algn="just">
              <a:buFont typeface="+mj-lt"/>
              <a:buAutoNum type="alphaLcPeriod"/>
            </a:pPr>
            <a:endParaRPr lang="en-IN" sz="2000" dirty="0" smtClean="0"/>
          </a:p>
        </p:txBody>
      </p:sp>
      <p:sp>
        <p:nvSpPr>
          <p:cNvPr id="4" name="Slide Number Placeholder 3"/>
          <p:cNvSpPr>
            <a:spLocks noGrp="1"/>
          </p:cNvSpPr>
          <p:nvPr>
            <p:ph type="sldNum" sz="quarter" idx="15"/>
          </p:nvPr>
        </p:nvSpPr>
        <p:spPr/>
        <p:txBody>
          <a:bodyPr/>
          <a:lstStyle/>
          <a:p>
            <a:fld id="{2F42F339-4D8E-42BA-8B28-B602AB90C877}" type="slidenum">
              <a:rPr lang="en-IN" smtClean="0"/>
              <a:pPr/>
              <a:t>69</a:t>
            </a:fld>
            <a:endParaRPr lang="en-IN"/>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4282" y="285728"/>
            <a:ext cx="8001056" cy="6000792"/>
          </a:xfrm>
        </p:spPr>
        <p:txBody>
          <a:bodyPr>
            <a:normAutofit fontScale="92500" lnSpcReduction="10000"/>
          </a:bodyPr>
          <a:lstStyle/>
          <a:p>
            <a:pPr>
              <a:buNone/>
            </a:pPr>
            <a:r>
              <a:rPr lang="en-IN" sz="2800" b="1" dirty="0" smtClean="0"/>
              <a:t>(</a:t>
            </a:r>
            <a:r>
              <a:rPr lang="en-IN" sz="2800" b="1" i="1" dirty="0" smtClean="0"/>
              <a:t>b)Services by the Reserve Bank of India;</a:t>
            </a:r>
          </a:p>
          <a:p>
            <a:pPr>
              <a:buNone/>
            </a:pPr>
            <a:endParaRPr lang="en-US" sz="2800" i="1" dirty="0" smtClean="0"/>
          </a:p>
          <a:p>
            <a:pPr lvl="0" algn="just">
              <a:buNone/>
            </a:pPr>
            <a:r>
              <a:rPr lang="en-US" sz="2800" dirty="0" smtClean="0"/>
              <a:t>	The services provided by RBI is spelt in negative list but services received by RBI is not specified. </a:t>
            </a:r>
          </a:p>
          <a:p>
            <a:pPr>
              <a:buNone/>
            </a:pPr>
            <a:endParaRPr lang="en-IN" sz="2800" i="1" dirty="0" smtClean="0"/>
          </a:p>
          <a:p>
            <a:pPr marL="225425" indent="-225425" algn="just">
              <a:buNone/>
            </a:pPr>
            <a:r>
              <a:rPr lang="en-IN" sz="2800" b="1" i="1" dirty="0" smtClean="0"/>
              <a:t>	Services provided to RBI are not specified in negative list. </a:t>
            </a:r>
          </a:p>
          <a:p>
            <a:pPr marL="457200" indent="-457200" algn="just">
              <a:buNone/>
            </a:pPr>
            <a:endParaRPr lang="en-IN" sz="2800" b="1" i="1" dirty="0" smtClean="0"/>
          </a:p>
          <a:p>
            <a:pPr marL="457200" indent="-457200" algn="just">
              <a:buNone/>
            </a:pPr>
            <a:r>
              <a:rPr lang="en-IN" sz="2800" b="1" i="1" dirty="0" smtClean="0"/>
              <a:t>(c)	Services by a foreign diplomatic mission located in India;</a:t>
            </a:r>
          </a:p>
          <a:p>
            <a:pPr marL="0" indent="0" algn="just">
              <a:buNone/>
            </a:pPr>
            <a:endParaRPr lang="en-IN" sz="2800" dirty="0" smtClean="0"/>
          </a:p>
          <a:p>
            <a:pPr marL="285750" indent="0" algn="just">
              <a:buNone/>
            </a:pPr>
            <a:r>
              <a:rPr lang="en-IN" sz="2800" dirty="0" smtClean="0"/>
              <a:t>The services provided by diplomatic mission interalia includes issuing of passport, travel permit etc. </a:t>
            </a:r>
          </a:p>
        </p:txBody>
      </p:sp>
      <p:sp>
        <p:nvSpPr>
          <p:cNvPr id="4" name="Slide Number Placeholder 3"/>
          <p:cNvSpPr>
            <a:spLocks noGrp="1"/>
          </p:cNvSpPr>
          <p:nvPr>
            <p:ph type="sldNum" sz="quarter" idx="15"/>
          </p:nvPr>
        </p:nvSpPr>
        <p:spPr/>
        <p:txBody>
          <a:bodyPr/>
          <a:lstStyle/>
          <a:p>
            <a:fld id="{2F42F339-4D8E-42BA-8B28-B602AB90C877}" type="slidenum">
              <a:rPr lang="en-IN" smtClean="0"/>
              <a:pPr/>
              <a:t>7</a:t>
            </a:fld>
            <a:endParaRPr lang="en-IN"/>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a:bodyPr>
          <a:lstStyle/>
          <a:p>
            <a:pPr>
              <a:buNone/>
            </a:pPr>
            <a:r>
              <a:rPr lang="en-IN" sz="2200" b="1" dirty="0" smtClean="0"/>
              <a:t>30. 	Carrying out an intermediate production 	process as job work in relation to -</a:t>
            </a:r>
          </a:p>
          <a:p>
            <a:pPr>
              <a:buNone/>
            </a:pPr>
            <a:endParaRPr lang="en-IN" sz="2200" b="1" dirty="0" smtClean="0"/>
          </a:p>
          <a:p>
            <a:pPr algn="just">
              <a:buNone/>
            </a:pPr>
            <a:r>
              <a:rPr lang="en-IN" sz="2200" dirty="0" smtClean="0"/>
              <a:t>(a)   	agriculture, printing or textile processing;</a:t>
            </a:r>
          </a:p>
          <a:p>
            <a:pPr algn="just">
              <a:buNone/>
            </a:pPr>
            <a:endParaRPr lang="en-IN" sz="2200" dirty="0" smtClean="0"/>
          </a:p>
          <a:p>
            <a:pPr algn="just">
              <a:buNone/>
            </a:pPr>
            <a:r>
              <a:rPr lang="en-IN" sz="2200" dirty="0" smtClean="0"/>
              <a:t>(b)   	cut and polished diamonds and gemstones; or 	plain and studded jewellery of gold and other 	precious metals, falling under Chapter 71 of the 	Central Excise Tariff Act ,1985 (5 of 1986);</a:t>
            </a:r>
          </a:p>
          <a:p>
            <a:pPr algn="just">
              <a:buNone/>
            </a:pPr>
            <a:endParaRPr lang="en-IN" sz="2200" dirty="0" smtClean="0"/>
          </a:p>
          <a:p>
            <a:pPr algn="just">
              <a:buNone/>
            </a:pPr>
            <a:r>
              <a:rPr lang="en-IN" sz="2200" dirty="0" smtClean="0"/>
              <a:t>(c)   	any goods on which appropriate duty is payable 	by the principal manufacturer; or</a:t>
            </a:r>
          </a:p>
          <a:p>
            <a:endParaRPr lang="en-IN" sz="22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70</a:t>
            </a:fld>
            <a:endParaRPr lang="en-IN"/>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467600" cy="5925272"/>
          </a:xfrm>
        </p:spPr>
        <p:txBody>
          <a:bodyPr/>
          <a:lstStyle/>
          <a:p>
            <a:pPr algn="just">
              <a:buNone/>
            </a:pPr>
            <a:r>
              <a:rPr lang="en-IN" dirty="0" smtClean="0"/>
              <a:t>(d)   	processes of electroplating, zinc plating, 	anodizing, heat treatment, powder coating, 	painting including spray painting or auto 	black, during the course of manufacture 	of  parts of  cycles or sewing </a:t>
            </a:r>
            <a:r>
              <a:rPr lang="en-IN" dirty="0" err="1" smtClean="0"/>
              <a:t>machinesupto</a:t>
            </a:r>
            <a:r>
              <a:rPr lang="en-IN" dirty="0" smtClean="0"/>
              <a:t> 	an aggregate value of taxable service of the 	specified processes of  one hundred and fifty 	</a:t>
            </a:r>
            <a:r>
              <a:rPr lang="en-IN" dirty="0" err="1" smtClean="0"/>
              <a:t>lakh</a:t>
            </a:r>
            <a:r>
              <a:rPr lang="en-IN" dirty="0" smtClean="0"/>
              <a:t> rupees in a financial year subject to the 	condition that such  aggregate value had not 	exceeded  one hundred and fifty </a:t>
            </a:r>
            <a:r>
              <a:rPr lang="en-IN" dirty="0" err="1" smtClean="0"/>
              <a:t>lakh</a:t>
            </a:r>
            <a:r>
              <a:rPr lang="en-IN" dirty="0" smtClean="0"/>
              <a:t> rupees 	during the preceding financial year.</a:t>
            </a:r>
          </a:p>
          <a:p>
            <a:endParaRPr lang="en-IN"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71</a:t>
            </a:fld>
            <a:endParaRPr lang="en-IN"/>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85794"/>
            <a:ext cx="7467600" cy="5688158"/>
          </a:xfrm>
        </p:spPr>
        <p:txBody>
          <a:bodyPr>
            <a:normAutofit fontScale="85000" lnSpcReduction="20000"/>
          </a:bodyPr>
          <a:lstStyle/>
          <a:p>
            <a:pPr algn="just">
              <a:buNone/>
            </a:pPr>
            <a:r>
              <a:rPr lang="en-IN" sz="2800" dirty="0" smtClean="0"/>
              <a:t>31. 	Services by an organiser to any person 	in respect of a business exhibition held 	outside India</a:t>
            </a:r>
          </a:p>
          <a:p>
            <a:pPr algn="just">
              <a:buNone/>
            </a:pPr>
            <a:endParaRPr lang="en-IN" sz="2800" dirty="0" smtClean="0"/>
          </a:p>
          <a:p>
            <a:pPr algn="just">
              <a:buNone/>
            </a:pPr>
            <a:r>
              <a:rPr lang="en-IN" sz="2800" b="1" dirty="0" smtClean="0"/>
              <a:t>32. 	Services by way of making telephone 	calls from -</a:t>
            </a:r>
          </a:p>
          <a:p>
            <a:pPr algn="just">
              <a:buNone/>
            </a:pPr>
            <a:endParaRPr lang="en-IN" sz="2800" b="1" dirty="0" smtClean="0"/>
          </a:p>
          <a:p>
            <a:pPr algn="just">
              <a:buNone/>
            </a:pPr>
            <a:r>
              <a:rPr lang="en-IN" sz="2800" dirty="0" smtClean="0"/>
              <a:t>(a)   	departmentally run public telephones;</a:t>
            </a:r>
          </a:p>
          <a:p>
            <a:pPr algn="just">
              <a:buNone/>
            </a:pPr>
            <a:endParaRPr lang="en-IN" sz="2800" dirty="0" smtClean="0"/>
          </a:p>
          <a:p>
            <a:pPr algn="just">
              <a:buNone/>
            </a:pPr>
            <a:r>
              <a:rPr lang="en-IN" sz="2800" dirty="0" smtClean="0"/>
              <a:t>(b)   	guaranteed public telephones operating only 	for local calls; or</a:t>
            </a:r>
          </a:p>
          <a:p>
            <a:pPr algn="just">
              <a:buNone/>
            </a:pPr>
            <a:endParaRPr lang="en-IN" sz="2800" dirty="0" smtClean="0"/>
          </a:p>
          <a:p>
            <a:pPr algn="just">
              <a:buNone/>
            </a:pPr>
            <a:r>
              <a:rPr lang="en-IN" sz="2800" dirty="0" smtClean="0"/>
              <a:t>(c)   	free telephone at airport and hospitals where 	no bills are being issued</a:t>
            </a:r>
          </a:p>
          <a:p>
            <a:endParaRPr lang="en-IN" sz="2800" dirty="0" smtClean="0"/>
          </a:p>
          <a:p>
            <a:pPr algn="just">
              <a:buNone/>
            </a:pPr>
            <a:r>
              <a:rPr lang="en-IN" sz="2800" dirty="0" smtClean="0"/>
              <a:t>.</a:t>
            </a:r>
            <a:endParaRPr lang="en-IN" sz="28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72</a:t>
            </a:fld>
            <a:endParaRPr lang="en-IN"/>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30976"/>
            <a:ext cx="7467600" cy="6141296"/>
          </a:xfrm>
        </p:spPr>
        <p:txBody>
          <a:bodyPr>
            <a:normAutofit/>
          </a:bodyPr>
          <a:lstStyle/>
          <a:p>
            <a:pPr>
              <a:buNone/>
            </a:pPr>
            <a:r>
              <a:rPr lang="en-IN" sz="2200" b="1" dirty="0" smtClean="0"/>
              <a:t>33. 	Services by way of slaughtering of bovine 	animals</a:t>
            </a:r>
          </a:p>
          <a:p>
            <a:pPr>
              <a:buNone/>
            </a:pPr>
            <a:endParaRPr lang="en-US" sz="2200" dirty="0" smtClean="0"/>
          </a:p>
          <a:p>
            <a:pPr algn="just">
              <a:buNone/>
            </a:pPr>
            <a:r>
              <a:rPr lang="en-IN" sz="2200" b="1" dirty="0" smtClean="0"/>
              <a:t>34. 	Services received from a service provider 	located in a non- taxable territory by -</a:t>
            </a:r>
          </a:p>
          <a:p>
            <a:pPr>
              <a:buNone/>
            </a:pPr>
            <a:endParaRPr lang="en-IN" sz="2200" b="1" dirty="0" smtClean="0"/>
          </a:p>
          <a:p>
            <a:pPr algn="just">
              <a:buNone/>
            </a:pPr>
            <a:r>
              <a:rPr lang="en-IN" sz="2200" dirty="0" smtClean="0"/>
              <a:t>(a)   	the Government, a local authority  or a 	governmental authority  or an individual 	in  relation to any purpose other than commerce, 	industry,  or any other business or profession; </a:t>
            </a:r>
          </a:p>
          <a:p>
            <a:pPr algn="just">
              <a:buNone/>
            </a:pPr>
            <a:endParaRPr lang="en-IN" sz="2200" dirty="0" smtClean="0"/>
          </a:p>
          <a:p>
            <a:pPr algn="just">
              <a:buNone/>
            </a:pPr>
            <a:r>
              <a:rPr lang="en-IN" sz="2200" dirty="0" smtClean="0"/>
              <a:t>(b)   	an entity registered under section 12AA of the 	Income tax Act, 1961 (43 of 1961) for the 	purposes of providing charitable activities or </a:t>
            </a:r>
          </a:p>
          <a:p>
            <a:pPr algn="just">
              <a:buNone/>
            </a:pPr>
            <a:endParaRPr lang="en-IN" sz="2200" dirty="0" smtClean="0"/>
          </a:p>
          <a:p>
            <a:pPr algn="just">
              <a:buNone/>
            </a:pPr>
            <a:r>
              <a:rPr lang="en-IN" sz="2200" dirty="0" smtClean="0"/>
              <a:t>(c)	A person located in a non taxable territory; </a:t>
            </a:r>
          </a:p>
          <a:p>
            <a:pPr algn="just">
              <a:buNone/>
            </a:pPr>
            <a:endParaRPr lang="en-IN" sz="2200" dirty="0" smtClean="0"/>
          </a:p>
          <a:p>
            <a:pPr>
              <a:buNone/>
            </a:pPr>
            <a:endParaRPr lang="en-IN" sz="2200" dirty="0"/>
          </a:p>
        </p:txBody>
      </p:sp>
      <p:sp>
        <p:nvSpPr>
          <p:cNvPr id="4" name="Slide Number Placeholder 3"/>
          <p:cNvSpPr>
            <a:spLocks noGrp="1"/>
          </p:cNvSpPr>
          <p:nvPr>
            <p:ph type="sldNum" sz="quarter" idx="15"/>
          </p:nvPr>
        </p:nvSpPr>
        <p:spPr>
          <a:xfrm>
            <a:off x="8129016" y="5765312"/>
            <a:ext cx="609600" cy="521208"/>
          </a:xfrm>
        </p:spPr>
        <p:txBody>
          <a:bodyPr/>
          <a:lstStyle/>
          <a:p>
            <a:fld id="{2F42F339-4D8E-42BA-8B28-B602AB90C877}" type="slidenum">
              <a:rPr lang="en-IN" smtClean="0"/>
              <a:pPr/>
              <a:t>73</a:t>
            </a:fld>
            <a:endParaRPr lang="en-IN" dirty="0"/>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285728"/>
            <a:ext cx="8072494" cy="6188224"/>
          </a:xfrm>
        </p:spPr>
        <p:txBody>
          <a:bodyPr>
            <a:normAutofit fontScale="92500" lnSpcReduction="10000"/>
          </a:bodyPr>
          <a:lstStyle/>
          <a:p>
            <a:pPr algn="just">
              <a:buNone/>
            </a:pPr>
            <a:r>
              <a:rPr lang="en-US" dirty="0" smtClean="0"/>
              <a:t>35.Services of public libraries by way of lending of books, publications, or any other knowledge – enhancing content or material; </a:t>
            </a:r>
          </a:p>
          <a:p>
            <a:pPr algn="just">
              <a:buNone/>
            </a:pPr>
            <a:endParaRPr lang="en-US" dirty="0" smtClean="0"/>
          </a:p>
          <a:p>
            <a:pPr algn="just">
              <a:buNone/>
            </a:pPr>
            <a:r>
              <a:rPr lang="en-US" dirty="0" smtClean="0"/>
              <a:t>36.Services by Employees’ State Insurance Corporation to persons governed under the Employees Insurance Act1948 (34 of 1948) </a:t>
            </a:r>
          </a:p>
          <a:p>
            <a:pPr algn="just">
              <a:buNone/>
            </a:pPr>
            <a:endParaRPr lang="en-US" dirty="0" smtClean="0"/>
          </a:p>
          <a:p>
            <a:pPr algn="just">
              <a:buNone/>
            </a:pPr>
            <a:r>
              <a:rPr lang="en-US" dirty="0" smtClean="0"/>
              <a:t>37.Services by way of transfer or a going concern, as a whole or an independent part thereof; </a:t>
            </a:r>
          </a:p>
          <a:p>
            <a:pPr algn="just">
              <a:buNone/>
            </a:pPr>
            <a:endParaRPr lang="en-US" dirty="0" smtClean="0"/>
          </a:p>
          <a:p>
            <a:pPr algn="just">
              <a:buNone/>
            </a:pPr>
            <a:r>
              <a:rPr lang="en-US" dirty="0" smtClean="0"/>
              <a:t>38.Services by way of public </a:t>
            </a:r>
            <a:r>
              <a:rPr lang="en-US" dirty="0" err="1" smtClean="0"/>
              <a:t>conveniencies</a:t>
            </a:r>
            <a:r>
              <a:rPr lang="en-US" dirty="0" smtClean="0"/>
              <a:t> such as provision of facilities of bathroom, washrooms, lavatories, urinal or toilets; </a:t>
            </a:r>
          </a:p>
          <a:p>
            <a:pPr algn="just">
              <a:buNone/>
            </a:pPr>
            <a:r>
              <a:rPr lang="en-US" dirty="0" smtClean="0"/>
              <a:t>39.Services </a:t>
            </a:r>
            <a:r>
              <a:rPr lang="en-US" dirty="0" smtClean="0"/>
              <a:t>by a governmental authority by way of any activity in relation to any function entrusted to a municipality under article 243W of the Constitution. </a:t>
            </a:r>
          </a:p>
        </p:txBody>
      </p:sp>
      <p:sp>
        <p:nvSpPr>
          <p:cNvPr id="4" name="Slide Number Placeholder 3"/>
          <p:cNvSpPr>
            <a:spLocks noGrp="1"/>
          </p:cNvSpPr>
          <p:nvPr>
            <p:ph type="sldNum" sz="quarter" idx="15"/>
          </p:nvPr>
        </p:nvSpPr>
        <p:spPr/>
        <p:txBody>
          <a:bodyPr/>
          <a:lstStyle/>
          <a:p>
            <a:fld id="{2F42F339-4D8E-42BA-8B28-B602AB90C877}" type="slidenum">
              <a:rPr lang="en-IN" smtClean="0"/>
              <a:pPr/>
              <a:t>74</a:t>
            </a:fld>
            <a:endParaRPr lang="en-IN"/>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sz="quarter" idx="1"/>
          </p:nvPr>
        </p:nvSpPr>
        <p:spPr>
          <a:xfrm>
            <a:off x="214282" y="142852"/>
            <a:ext cx="8501122" cy="6572296"/>
          </a:xfrm>
        </p:spPr>
        <p:txBody>
          <a:bodyPr>
            <a:noAutofit/>
          </a:bodyPr>
          <a:lstStyle/>
          <a:p>
            <a:pPr algn="just">
              <a:buNone/>
            </a:pPr>
            <a:r>
              <a:rPr lang="en-US" sz="2000" dirty="0" smtClean="0"/>
              <a:t>Clause (s) of notification 25/2012 defines governmental authorities as follows :- </a:t>
            </a:r>
          </a:p>
          <a:p>
            <a:pPr algn="just">
              <a:buNone/>
            </a:pPr>
            <a:r>
              <a:rPr lang="en-IN" sz="2000" dirty="0" smtClean="0"/>
              <a:t>  “a board or an authority or any other body established with 90% or more participation by way of equity or control by Government and set up by an Act of Parliament or State Legislature to carry out any function entrusted to a municipality under article 243W of the Constitution.” Thus all the following conditions must be satisfied in order to consider an organization as a governmental authority. </a:t>
            </a:r>
          </a:p>
          <a:p>
            <a:pPr algn="just">
              <a:buNone/>
            </a:pPr>
            <a:endParaRPr lang="en-IN" sz="2000" dirty="0" smtClean="0"/>
          </a:p>
          <a:p>
            <a:pPr algn="just">
              <a:buNone/>
            </a:pPr>
            <a:r>
              <a:rPr lang="en-IN" sz="2000" dirty="0" smtClean="0"/>
              <a:t>(</a:t>
            </a:r>
            <a:r>
              <a:rPr lang="en-IN" sz="2000" i="1" dirty="0" smtClean="0"/>
              <a:t>a</a:t>
            </a:r>
            <a:r>
              <a:rPr lang="en-IN" sz="2000" dirty="0" smtClean="0"/>
              <a:t>)It should be a board or an authority or any, body established with 90% or more participation by Government.</a:t>
            </a:r>
          </a:p>
          <a:p>
            <a:pPr algn="just">
              <a:buNone/>
            </a:pPr>
            <a:endParaRPr lang="en-US" sz="2000" dirty="0" smtClean="0"/>
          </a:p>
          <a:p>
            <a:pPr algn="just">
              <a:buNone/>
            </a:pPr>
            <a:r>
              <a:rPr lang="en-IN" sz="2000" dirty="0" smtClean="0"/>
              <a:t>(</a:t>
            </a:r>
            <a:r>
              <a:rPr lang="en-IN" sz="2000" i="1" dirty="0" smtClean="0"/>
              <a:t>b</a:t>
            </a:r>
            <a:r>
              <a:rPr lang="en-IN" sz="2000" dirty="0" smtClean="0"/>
              <a:t>)The participation can be by way of investment in equity or control in any other form. One of the form of the control is to have the power of appointment of Directors/Members on such authority.</a:t>
            </a:r>
          </a:p>
          <a:p>
            <a:pPr algn="just">
              <a:buNone/>
            </a:pPr>
            <a:r>
              <a:rPr lang="en-IN" sz="2000" dirty="0" smtClean="0"/>
              <a:t>(</a:t>
            </a:r>
            <a:r>
              <a:rPr lang="en-IN" sz="2000" i="1" dirty="0" smtClean="0"/>
              <a:t>c</a:t>
            </a:r>
            <a:r>
              <a:rPr lang="en-IN" sz="2000" dirty="0" smtClean="0"/>
              <a:t>)It should be set up by Act of Parliament or State Legislation to carry out any function entrusted to municipality under article 243W of Constitution.</a:t>
            </a:r>
            <a:endParaRPr lang="en-US" sz="20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75</a:t>
            </a:fld>
            <a:endParaRPr lang="en-IN"/>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1480"/>
            <a:ext cx="7543824" cy="5902472"/>
          </a:xfrm>
        </p:spPr>
        <p:txBody>
          <a:bodyPr/>
          <a:lstStyle/>
          <a:p>
            <a:pPr>
              <a:buNone/>
            </a:pPr>
            <a:r>
              <a:rPr lang="en-US" dirty="0" smtClean="0"/>
              <a:t>Thus, following conditions must be satisfied </a:t>
            </a:r>
          </a:p>
          <a:p>
            <a:pPr>
              <a:buNone/>
            </a:pPr>
            <a:endParaRPr lang="en-US" dirty="0" smtClean="0"/>
          </a:p>
          <a:p>
            <a:pPr marL="457200" indent="-457200" algn="just">
              <a:buAutoNum type="alphaLcParenR"/>
            </a:pPr>
            <a:r>
              <a:rPr lang="en-US" dirty="0" smtClean="0"/>
              <a:t>It should be a board or </a:t>
            </a:r>
            <a:r>
              <a:rPr lang="en-US" dirty="0" err="1" smtClean="0"/>
              <a:t>authortiy</a:t>
            </a:r>
            <a:r>
              <a:rPr lang="en-US" dirty="0" smtClean="0"/>
              <a:t> or any body established with 90% or more participation by government. </a:t>
            </a:r>
          </a:p>
          <a:p>
            <a:pPr marL="457200" indent="-457200" algn="just">
              <a:buAutoNum type="alphaLcParenR"/>
            </a:pPr>
            <a:r>
              <a:rPr lang="en-US" dirty="0" smtClean="0"/>
              <a:t>The participation can be by way of investment equity or control in any other form. </a:t>
            </a:r>
          </a:p>
          <a:p>
            <a:pPr marL="457200" indent="-457200" algn="just">
              <a:buAutoNum type="alphaLcParenR"/>
            </a:pPr>
            <a:r>
              <a:rPr lang="en-US" dirty="0" smtClean="0"/>
              <a:t>It should be set up by act of Parliament or state legislation to carry out any function interested to municipalities under article 243 W of Constitution of India. </a:t>
            </a:r>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76</a:t>
            </a:fld>
            <a:endParaRPr lang="en-IN"/>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7901014" cy="928694"/>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The article 243 W reads as follows :- </a:t>
            </a:r>
            <a:br>
              <a:rPr lang="en-US" dirty="0" smtClean="0"/>
            </a:br>
            <a:endParaRPr lang="en-US" dirty="0"/>
          </a:p>
        </p:txBody>
      </p:sp>
      <p:sp>
        <p:nvSpPr>
          <p:cNvPr id="3" name="Content Placeholder 2"/>
          <p:cNvSpPr>
            <a:spLocks noGrp="1"/>
          </p:cNvSpPr>
          <p:nvPr>
            <p:ph sz="quarter" idx="1"/>
          </p:nvPr>
        </p:nvSpPr>
        <p:spPr>
          <a:xfrm>
            <a:off x="457200" y="1000108"/>
            <a:ext cx="7901014" cy="5473844"/>
          </a:xfrm>
        </p:spPr>
        <p:txBody>
          <a:bodyPr>
            <a:normAutofit fontScale="85000" lnSpcReduction="10000"/>
          </a:bodyPr>
          <a:lstStyle/>
          <a:p>
            <a:pPr algn="just">
              <a:buNone/>
            </a:pPr>
            <a:r>
              <a:rPr lang="en-IN" dirty="0" smtClean="0"/>
              <a:t>	</a:t>
            </a:r>
            <a:r>
              <a:rPr lang="en-IN" b="1" dirty="0" smtClean="0"/>
              <a:t>243W. </a:t>
            </a:r>
            <a:r>
              <a:rPr lang="en-IN" dirty="0" smtClean="0"/>
              <a:t>Subject to the provisions of this Constitution, the Legislature of a State may, by law, endow—</a:t>
            </a:r>
            <a:endParaRPr lang="en-US" dirty="0" smtClean="0"/>
          </a:p>
          <a:p>
            <a:pPr algn="just">
              <a:buNone/>
            </a:pPr>
            <a:r>
              <a:rPr lang="en-IN" dirty="0" smtClean="0"/>
              <a:t>	(</a:t>
            </a:r>
            <a:r>
              <a:rPr lang="en-IN" i="1" dirty="0" smtClean="0"/>
              <a:t>a</a:t>
            </a:r>
            <a:r>
              <a:rPr lang="en-IN" dirty="0" smtClean="0"/>
              <a:t>) 	the Municipalities with such powers and authority as may be necessary to enable them to function as institutions of self-government and such law may contain provisions for the devolution of powers and responsibilities upon Municipalities,</a:t>
            </a:r>
            <a:endParaRPr lang="en-US" dirty="0" smtClean="0"/>
          </a:p>
          <a:p>
            <a:pPr algn="just">
              <a:buNone/>
            </a:pPr>
            <a:r>
              <a:rPr lang="en-IN" dirty="0" smtClean="0"/>
              <a:t>		subject to such conditions as may be specified therein, with respect to—</a:t>
            </a:r>
            <a:endParaRPr lang="en-US" dirty="0" smtClean="0"/>
          </a:p>
          <a:p>
            <a:pPr algn="just">
              <a:buNone/>
            </a:pPr>
            <a:r>
              <a:rPr lang="en-IN" dirty="0" smtClean="0"/>
              <a:t>	(</a:t>
            </a:r>
            <a:r>
              <a:rPr lang="en-IN" i="1" dirty="0" err="1" smtClean="0"/>
              <a:t>i</a:t>
            </a:r>
            <a:r>
              <a:rPr lang="en-IN" dirty="0" smtClean="0"/>
              <a:t>) 	the preparation of plans for economic development and social justice;</a:t>
            </a:r>
            <a:endParaRPr lang="en-US" dirty="0" smtClean="0"/>
          </a:p>
          <a:p>
            <a:pPr algn="just">
              <a:buNone/>
            </a:pPr>
            <a:r>
              <a:rPr lang="en-IN" dirty="0" smtClean="0"/>
              <a:t>	(</a:t>
            </a:r>
            <a:r>
              <a:rPr lang="en-IN" i="1" dirty="0" smtClean="0"/>
              <a:t>ii</a:t>
            </a:r>
            <a:r>
              <a:rPr lang="en-IN" dirty="0" smtClean="0"/>
              <a:t>)	the performance of functions and the implementation of schemes as may be entrusted to them including those in relation to the matters listed in the Twelfth Schedule;</a:t>
            </a:r>
            <a:endParaRPr lang="en-US" dirty="0" smtClean="0"/>
          </a:p>
          <a:p>
            <a:pPr algn="just">
              <a:buNone/>
            </a:pPr>
            <a:r>
              <a:rPr lang="en-IN" dirty="0" smtClean="0"/>
              <a:t>	(</a:t>
            </a:r>
            <a:r>
              <a:rPr lang="en-IN" i="1" dirty="0" smtClean="0"/>
              <a:t>b</a:t>
            </a:r>
            <a:r>
              <a:rPr lang="en-IN" dirty="0" smtClean="0"/>
              <a:t>)	 the Committees with such powers and authority as may be necessary to enable them to carry out the responsibilities conferred upon them including those in relation to the matters listed in the Twelfth Schedule.</a:t>
            </a:r>
            <a:endParaRPr lang="en-US" dirty="0" smtClean="0"/>
          </a:p>
          <a:p>
            <a:pPr algn="just">
              <a:buNone/>
            </a:pPr>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77</a:t>
            </a:fld>
            <a:endParaRPr lang="en-IN"/>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467600" cy="1328734"/>
          </a:xfrm>
        </p:spPr>
        <p:txBody>
          <a:bodyPr>
            <a:normAutofit fontScale="92500"/>
          </a:bodyPr>
          <a:lstStyle/>
          <a:p>
            <a:pPr algn="ctr">
              <a:buNone/>
            </a:pPr>
            <a:r>
              <a:rPr lang="en-US" sz="5400" u="sng" dirty="0" smtClean="0">
                <a:solidFill>
                  <a:srgbClr val="92D050"/>
                </a:solidFill>
              </a:rPr>
              <a:t>OTHER EXEMPTIONS </a:t>
            </a:r>
          </a:p>
          <a:p>
            <a:pPr algn="ctr">
              <a:buNone/>
            </a:pPr>
            <a:endParaRPr lang="en-US" sz="4000" u="sng"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78</a:t>
            </a:fld>
            <a:endParaRPr lang="en-IN"/>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nvPr>
        </p:nvGraphicFramePr>
        <p:xfrm>
          <a:off x="457200" y="285728"/>
          <a:ext cx="8258204" cy="6297123"/>
        </p:xfrm>
        <a:graphic>
          <a:graphicData uri="http://schemas.openxmlformats.org/drawingml/2006/table">
            <a:tbl>
              <a:tblPr firstRow="1" bandRow="1">
                <a:tableStyleId>{5C22544A-7EE6-4342-B048-85BDC9FD1C3A}</a:tableStyleId>
              </a:tblPr>
              <a:tblGrid>
                <a:gridCol w="1074385"/>
                <a:gridCol w="5688088"/>
                <a:gridCol w="1495731"/>
              </a:tblGrid>
              <a:tr h="1633683">
                <a:tc>
                  <a:txBody>
                    <a:bodyPr/>
                    <a:lstStyle/>
                    <a:p>
                      <a:r>
                        <a:rPr lang="en-US" sz="2000" dirty="0" smtClean="0"/>
                        <a:t>Sr. no. </a:t>
                      </a:r>
                      <a:endParaRPr lang="en-US" sz="2000" dirty="0"/>
                    </a:p>
                  </a:txBody>
                  <a:tcPr/>
                </a:tc>
                <a:tc>
                  <a:txBody>
                    <a:bodyPr/>
                    <a:lstStyle/>
                    <a:p>
                      <a:r>
                        <a:rPr lang="en-US" sz="2000" dirty="0" smtClean="0"/>
                        <a:t>Description </a:t>
                      </a:r>
                      <a:endParaRPr lang="en-US" sz="2000" dirty="0"/>
                    </a:p>
                  </a:txBody>
                  <a:tcPr/>
                </a:tc>
                <a:tc>
                  <a:txBody>
                    <a:bodyPr/>
                    <a:lstStyle/>
                    <a:p>
                      <a:r>
                        <a:rPr lang="en-US" sz="1600" dirty="0" smtClean="0"/>
                        <a:t>Notification </a:t>
                      </a:r>
                      <a:endParaRPr lang="en-US" sz="1600" dirty="0"/>
                    </a:p>
                  </a:txBody>
                  <a:tcPr/>
                </a:tc>
              </a:tr>
              <a:tr h="4257870">
                <a:tc>
                  <a:txBody>
                    <a:bodyPr/>
                    <a:lstStyle/>
                    <a:p>
                      <a:r>
                        <a:rPr lang="en-US" sz="2000" dirty="0" smtClean="0"/>
                        <a:t>1</a:t>
                      </a:r>
                      <a:endParaRPr lang="en-US" sz="2000" dirty="0"/>
                    </a:p>
                  </a:txBody>
                  <a:tcPr/>
                </a:tc>
                <a:tc>
                  <a:txBody>
                    <a:bodyPr/>
                    <a:lstStyle/>
                    <a:p>
                      <a:pPr algn="just"/>
                      <a:r>
                        <a:rPr lang="en-US" sz="2000" dirty="0" smtClean="0"/>
                        <a:t>Exemption to small service providers-taxable services of aggregate value not exceeding ten </a:t>
                      </a:r>
                      <a:r>
                        <a:rPr lang="en-US" sz="2000" dirty="0" err="1" smtClean="0"/>
                        <a:t>lakh</a:t>
                      </a:r>
                      <a:r>
                        <a:rPr lang="en-US" sz="2000" dirty="0" smtClean="0"/>
                        <a:t> rupees in any financial year from the whole of the service tax </a:t>
                      </a:r>
                      <a:r>
                        <a:rPr lang="en-US" sz="2000" dirty="0" err="1" smtClean="0"/>
                        <a:t>leviable</a:t>
                      </a:r>
                      <a:r>
                        <a:rPr lang="en-US" sz="2000" dirty="0" smtClean="0"/>
                        <a:t> thereon under section 66B</a:t>
                      </a:r>
                    </a:p>
                    <a:p>
                      <a:pPr algn="just"/>
                      <a:endParaRPr lang="en-US" sz="2000" dirty="0" smtClean="0"/>
                    </a:p>
                    <a:p>
                      <a:pPr algn="just"/>
                      <a:r>
                        <a:rPr lang="en-US" sz="2000" u="sng" dirty="0" smtClean="0"/>
                        <a:t>Definition:</a:t>
                      </a:r>
                    </a:p>
                    <a:p>
                      <a:pPr algn="just"/>
                      <a:r>
                        <a:rPr lang="en-US" sz="2000" dirty="0" smtClean="0"/>
                        <a:t>“aggregate value” means the sum total of value of taxable services charged in the first consecutive invoices issued during a financial year but does not include value charged in invoices issued towards such services which are exempt from whole of service tax </a:t>
                      </a:r>
                      <a:r>
                        <a:rPr lang="en-US" sz="2000" dirty="0" err="1" smtClean="0"/>
                        <a:t>leviable</a:t>
                      </a:r>
                      <a:r>
                        <a:rPr lang="en-US" sz="2000" dirty="0" smtClean="0"/>
                        <a:t> thereon under section 66B of the said Finance Act under any other notification.”</a:t>
                      </a:r>
                      <a:endParaRPr lang="en-US" sz="2000" dirty="0"/>
                    </a:p>
                  </a:txBody>
                  <a:tcPr/>
                </a:tc>
                <a:tc>
                  <a:txBody>
                    <a:bodyPr/>
                    <a:lstStyle/>
                    <a:p>
                      <a:r>
                        <a:rPr lang="en-US" sz="2000" dirty="0" smtClean="0"/>
                        <a:t>33/2012-ST dated 20-6-2012</a:t>
                      </a:r>
                      <a:endParaRPr lang="en-US" sz="2000" dirty="0"/>
                    </a:p>
                  </a:txBody>
                  <a:tcPr/>
                </a:tc>
              </a:tr>
            </a:tbl>
          </a:graphicData>
        </a:graphic>
      </p:graphicFrame>
      <p:sp>
        <p:nvSpPr>
          <p:cNvPr id="4" name="Slide Number Placeholder 3"/>
          <p:cNvSpPr>
            <a:spLocks noGrp="1"/>
          </p:cNvSpPr>
          <p:nvPr>
            <p:ph type="sldNum" sz="quarter" idx="15"/>
          </p:nvPr>
        </p:nvSpPr>
        <p:spPr/>
        <p:txBody>
          <a:bodyPr/>
          <a:lstStyle/>
          <a:p>
            <a:fld id="{2F42F339-4D8E-42BA-8B28-B602AB90C877}" type="slidenum">
              <a:rPr lang="en-IN" smtClean="0"/>
              <a:pPr/>
              <a:t>79</a:t>
            </a:fld>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260648"/>
            <a:ext cx="8175282" cy="6097310"/>
          </a:xfrm>
        </p:spPr>
        <p:txBody>
          <a:bodyPr>
            <a:noAutofit/>
          </a:bodyPr>
          <a:lstStyle/>
          <a:p>
            <a:pPr algn="just">
              <a:buNone/>
            </a:pPr>
            <a:r>
              <a:rPr lang="en-IN" sz="2000" b="1" dirty="0" smtClean="0"/>
              <a:t>(</a:t>
            </a:r>
            <a:r>
              <a:rPr lang="en-IN" sz="2000" b="1" i="1" dirty="0" smtClean="0"/>
              <a:t>d) </a:t>
            </a:r>
            <a:r>
              <a:rPr lang="en-IN" b="1" i="1" dirty="0" smtClean="0"/>
              <a:t>Services relating to agriculture or agricultural produce by way of—</a:t>
            </a:r>
            <a:endParaRPr lang="en-IN" sz="2000" b="1" i="1" dirty="0" smtClean="0"/>
          </a:p>
          <a:p>
            <a:pPr>
              <a:buNone/>
            </a:pPr>
            <a:r>
              <a:rPr lang="en-IN" sz="2000" dirty="0" smtClean="0"/>
              <a:t>	</a:t>
            </a:r>
          </a:p>
          <a:p>
            <a:pPr algn="just">
              <a:buNone/>
            </a:pPr>
            <a:r>
              <a:rPr lang="en-IN" sz="2000" dirty="0" smtClean="0"/>
              <a:t>	</a:t>
            </a:r>
            <a:r>
              <a:rPr lang="en-IN" sz="2000" b="1" dirty="0" smtClean="0"/>
              <a:t>(</a:t>
            </a:r>
            <a:r>
              <a:rPr lang="en-IN" sz="2000" b="1" i="1" dirty="0" err="1" smtClean="0"/>
              <a:t>i</a:t>
            </a:r>
            <a:r>
              <a:rPr lang="en-IN" sz="2000" b="1" i="1" dirty="0" smtClean="0"/>
              <a:t>) 	</a:t>
            </a:r>
            <a:r>
              <a:rPr lang="en-IN" sz="2000" i="1" dirty="0" smtClean="0"/>
              <a:t>agricultural operations directly related to production of 	any agricultural produce including </a:t>
            </a:r>
            <a:r>
              <a:rPr lang="en-IN" sz="2000" dirty="0" smtClean="0"/>
              <a:t>cultivation, 	harvesting, threshing, plant  protection or seed testing;</a:t>
            </a:r>
          </a:p>
          <a:p>
            <a:pPr>
              <a:buNone/>
            </a:pPr>
            <a:endParaRPr lang="en-IN" sz="2000" dirty="0" smtClean="0"/>
          </a:p>
          <a:p>
            <a:pPr>
              <a:buNone/>
            </a:pPr>
            <a:r>
              <a:rPr lang="en-IN" sz="2000" dirty="0" smtClean="0"/>
              <a:t>	</a:t>
            </a:r>
            <a:r>
              <a:rPr lang="en-IN" sz="2000" b="1" dirty="0" smtClean="0"/>
              <a:t>(</a:t>
            </a:r>
            <a:r>
              <a:rPr lang="en-IN" sz="2000" b="1" i="1" dirty="0" smtClean="0"/>
              <a:t>ii) 	</a:t>
            </a:r>
            <a:r>
              <a:rPr lang="en-IN" sz="2000" i="1" dirty="0" smtClean="0"/>
              <a:t>supply of farm labour</a:t>
            </a:r>
          </a:p>
          <a:p>
            <a:pPr>
              <a:buNone/>
            </a:pPr>
            <a:endParaRPr lang="en-IN" sz="2000" i="1" dirty="0" smtClean="0"/>
          </a:p>
          <a:p>
            <a:pPr algn="just">
              <a:buNone/>
            </a:pPr>
            <a:r>
              <a:rPr lang="en-IN" sz="2000" dirty="0" smtClean="0"/>
              <a:t>	</a:t>
            </a:r>
            <a:r>
              <a:rPr lang="en-IN" sz="2000" b="1" dirty="0" smtClean="0"/>
              <a:t>(</a:t>
            </a:r>
            <a:r>
              <a:rPr lang="en-IN" sz="2000" b="1" i="1" dirty="0" smtClean="0"/>
              <a:t>iii) 	</a:t>
            </a:r>
            <a:r>
              <a:rPr lang="en-IN" sz="2000" i="1" dirty="0" smtClean="0"/>
              <a:t>processes carried out at an agricultural farm including 	tending, pruning, cutting, </a:t>
            </a:r>
            <a:r>
              <a:rPr lang="en-IN" sz="2000" dirty="0" smtClean="0"/>
              <a:t>harvesting, drying, cleaning, 	trimming, sun drying, fumigating, curing, sorting, 	grading, cooling or bulk packaging and such like 	operations which do not alter the essential 	characteristics of agricultural produce but make it only 	marketable for the primary market;</a:t>
            </a:r>
          </a:p>
          <a:p>
            <a:pPr algn="just">
              <a:buNone/>
            </a:pPr>
            <a:r>
              <a:rPr lang="en-IN" sz="2000" dirty="0" smtClean="0"/>
              <a:t>	</a:t>
            </a:r>
          </a:p>
          <a:p>
            <a:pPr>
              <a:buNone/>
            </a:pPr>
            <a:endParaRPr lang="en-IN" sz="2000"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8</a:t>
            </a:fld>
            <a:endParaRPr lang="en-IN"/>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lstStyle/>
          <a:p>
            <a:r>
              <a:rPr lang="en-IN" b="1" dirty="0" smtClean="0"/>
              <a:t>Conditions for claiming exemption:</a:t>
            </a:r>
            <a:endParaRPr lang="en-US" dirty="0" smtClean="0"/>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a:t>
            </a:r>
            <a:r>
              <a:rPr lang="en-US" dirty="0" err="1" smtClean="0"/>
              <a:t>i</a:t>
            </a:r>
            <a:r>
              <a:rPr lang="en-US" dirty="0" smtClean="0"/>
              <a:t>) the provider of taxable service has the option not to avail the exemption contained in this notification and pay service tax on the taxable services provided by him and such option, once exercised in a financial year, shall not be withdrawn during the remaining part of such financial year;</a:t>
            </a:r>
          </a:p>
          <a:p>
            <a:pPr algn="just">
              <a:buNone/>
            </a:pPr>
            <a:endParaRPr lang="en-US" dirty="0" smtClean="0"/>
          </a:p>
          <a:p>
            <a:pPr algn="just">
              <a:buNone/>
            </a:pPr>
            <a:r>
              <a:rPr lang="en-US" dirty="0" smtClean="0"/>
              <a:t>(ii) the provider of taxable service shall not avail the CENVAT credit of service tax paid on any input services, under rule 3 or rule 13 of the CENVAT Credit Rules, 2004 (herein after referred to as the said rules), used for providing the said taxable service, for which exemption from payment of service tax under this notification is availed of; </a:t>
            </a:r>
          </a:p>
          <a:p>
            <a:pPr algn="just">
              <a:buNone/>
            </a:pPr>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80</a:t>
            </a:fld>
            <a:endParaRPr lang="en-IN"/>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00042"/>
            <a:ext cx="7467600" cy="5973910"/>
          </a:xfrm>
        </p:spPr>
        <p:txBody>
          <a:bodyPr>
            <a:normAutofit fontScale="92500" lnSpcReduction="20000"/>
          </a:bodyPr>
          <a:lstStyle/>
          <a:p>
            <a:pPr algn="just">
              <a:buNone/>
            </a:pPr>
            <a:r>
              <a:rPr lang="en-US" dirty="0" smtClean="0"/>
              <a:t>(iii)the provider of taxable service shall not avail the CENVAT credit under rule 3 of the said rules, on capital goods received, during the period in which the service provider avails exemption from payment of service tax under this notification;</a:t>
            </a:r>
          </a:p>
          <a:p>
            <a:pPr algn="just">
              <a:buNone/>
            </a:pPr>
            <a:endParaRPr lang="en-US" dirty="0" smtClean="0"/>
          </a:p>
          <a:p>
            <a:pPr algn="just">
              <a:buNone/>
            </a:pPr>
            <a:r>
              <a:rPr lang="en-US" dirty="0" smtClean="0"/>
              <a:t>(iv) the provider of taxable service shall avail the CENVAT credit only on such inputs or input services received, on or after the date on which the service provider starts paying service tax, and used for the provision of taxable services for which service tax is payable;</a:t>
            </a:r>
          </a:p>
          <a:p>
            <a:pPr algn="just">
              <a:buNone/>
            </a:pPr>
            <a:endParaRPr lang="en-US" dirty="0" smtClean="0"/>
          </a:p>
          <a:p>
            <a:pPr algn="just">
              <a:buNone/>
            </a:pPr>
            <a:r>
              <a:rPr lang="en-US" dirty="0" smtClean="0"/>
              <a:t>(v) the provider of taxable service who starts availing exemption under this notification shall be required to pay an amount equivalent to the CENVAT credit taken by him, if any, in respect of such inputs lying in stock or in process on the date on which the provider of taxable service starts availing exemption under this notification;</a:t>
            </a:r>
          </a:p>
          <a:p>
            <a:pPr algn="just">
              <a:buNone/>
            </a:pPr>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81</a:t>
            </a:fld>
            <a:endParaRPr lang="en-IN"/>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71472" y="500042"/>
            <a:ext cx="7353328" cy="5973910"/>
          </a:xfrm>
        </p:spPr>
        <p:txBody>
          <a:bodyPr>
            <a:normAutofit fontScale="92500" lnSpcReduction="20000"/>
          </a:bodyPr>
          <a:lstStyle/>
          <a:p>
            <a:pPr algn="just">
              <a:buNone/>
            </a:pPr>
            <a:r>
              <a:rPr lang="en-US" dirty="0" smtClean="0"/>
              <a:t>(vi) the balance of CENVAT credit lying </a:t>
            </a:r>
            <a:r>
              <a:rPr lang="en-US" dirty="0" err="1" smtClean="0"/>
              <a:t>unutilised</a:t>
            </a:r>
            <a:r>
              <a:rPr lang="en-US" dirty="0" smtClean="0"/>
              <a:t> in the account of the taxable service provider after deducting the amount referred to in sub-paragraph (v), if any, shall not be </a:t>
            </a:r>
            <a:r>
              <a:rPr lang="en-US" dirty="0" err="1" smtClean="0"/>
              <a:t>utilised</a:t>
            </a:r>
            <a:r>
              <a:rPr lang="en-US" dirty="0" smtClean="0"/>
              <a:t> in terms of provision under sub-rule (4) of rule 3 of the said rules and shall lapse on the day such service provider starts availing the exemption under this notification;   </a:t>
            </a:r>
          </a:p>
          <a:p>
            <a:pPr algn="just">
              <a:buNone/>
            </a:pPr>
            <a:endParaRPr lang="en-US" dirty="0" smtClean="0"/>
          </a:p>
          <a:p>
            <a:pPr algn="just">
              <a:buNone/>
            </a:pPr>
            <a:r>
              <a:rPr lang="en-US" dirty="0" smtClean="0"/>
              <a:t>(vii) where a taxable service provider provides one or more taxable services from one or more premises, the exemption under this notification shall apply to the aggregate value of all such taxable services and from all such premises and not separately for each premises or each services; and</a:t>
            </a:r>
          </a:p>
          <a:p>
            <a:pPr algn="just">
              <a:buNone/>
            </a:pPr>
            <a:endParaRPr lang="en-US" dirty="0" smtClean="0"/>
          </a:p>
          <a:p>
            <a:pPr algn="just">
              <a:buNone/>
            </a:pPr>
            <a:r>
              <a:rPr lang="en-US" dirty="0" smtClean="0"/>
              <a:t>(viii) the aggregate value of taxable services rendered by a provider of taxable service from one or more premises, does not exceed ten </a:t>
            </a:r>
            <a:r>
              <a:rPr lang="en-US" dirty="0" err="1" smtClean="0"/>
              <a:t>lakh</a:t>
            </a:r>
            <a:r>
              <a:rPr lang="en-US" dirty="0" smtClean="0"/>
              <a:t> rupees in the preceding financial year.</a:t>
            </a:r>
          </a:p>
          <a:p>
            <a:pPr algn="just">
              <a:buNone/>
            </a:pPr>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82</a:t>
            </a:fld>
            <a:endParaRPr lang="en-IN"/>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28670"/>
            <a:ext cx="7467600" cy="5545282"/>
          </a:xfrm>
        </p:spPr>
        <p:txBody>
          <a:bodyPr/>
          <a:lstStyle/>
          <a:p>
            <a:pPr algn="just">
              <a:buNone/>
            </a:pPr>
            <a:r>
              <a:rPr lang="en-US" b="1" u="sng" dirty="0" smtClean="0"/>
              <a:t>Definitions:</a:t>
            </a:r>
            <a:endParaRPr lang="en-US" dirty="0" smtClean="0"/>
          </a:p>
          <a:p>
            <a:pPr algn="just">
              <a:buNone/>
            </a:pPr>
            <a:r>
              <a:rPr lang="en-IN" dirty="0" smtClean="0"/>
              <a:t> “</a:t>
            </a:r>
            <a:r>
              <a:rPr lang="en-IN" b="1" dirty="0" smtClean="0"/>
              <a:t>brand name</a:t>
            </a:r>
            <a:r>
              <a:rPr lang="en-IN" dirty="0" smtClean="0"/>
              <a:t>” or “trade name” means a brand name or a trade name, whether registered or not, that is to say, a name or a mark, such as symbol, monogram, logo, label, signature, or invented word or writing which is used in relation to such specified services for the purpose of indicating, or so as to indicate a connection in the course of trade between such specified services and some person using such name or mark with or without any indication of the identity of that person;</a:t>
            </a:r>
            <a:endParaRPr lang="en-US" dirty="0" smtClean="0"/>
          </a:p>
          <a:p>
            <a:pPr algn="just">
              <a:buNone/>
            </a:pPr>
            <a:endParaRPr lang="en-US" dirty="0"/>
          </a:p>
        </p:txBody>
      </p:sp>
      <p:sp>
        <p:nvSpPr>
          <p:cNvPr id="4" name="Slide Number Placeholder 3"/>
          <p:cNvSpPr>
            <a:spLocks noGrp="1"/>
          </p:cNvSpPr>
          <p:nvPr>
            <p:ph type="sldNum" sz="quarter" idx="15"/>
          </p:nvPr>
        </p:nvSpPr>
        <p:spPr/>
        <p:txBody>
          <a:bodyPr/>
          <a:lstStyle/>
          <a:p>
            <a:fld id="{2F42F339-4D8E-42BA-8B28-B602AB90C877}" type="slidenum">
              <a:rPr lang="en-IN" smtClean="0"/>
              <a:pPr/>
              <a:t>83</a:t>
            </a:fld>
            <a:endParaRPr lang="en-IN"/>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
          </p:nvPr>
        </p:nvGraphicFramePr>
        <p:xfrm>
          <a:off x="457200" y="642938"/>
          <a:ext cx="7400949" cy="5286392"/>
        </p:xfrm>
        <a:graphic>
          <a:graphicData uri="http://schemas.openxmlformats.org/drawingml/2006/table">
            <a:tbl>
              <a:tblPr firstRow="1" bandRow="1">
                <a:tableStyleId>{5C22544A-7EE6-4342-B048-85BDC9FD1C3A}</a:tableStyleId>
              </a:tblPr>
              <a:tblGrid>
                <a:gridCol w="1471594"/>
                <a:gridCol w="3462372"/>
                <a:gridCol w="2466983"/>
              </a:tblGrid>
              <a:tr h="668816">
                <a:tc>
                  <a:txBody>
                    <a:bodyPr/>
                    <a:lstStyle/>
                    <a:p>
                      <a:r>
                        <a:rPr lang="en-US" sz="2400" dirty="0" smtClean="0"/>
                        <a:t>Sr. no. </a:t>
                      </a:r>
                      <a:endParaRPr lang="en-US" sz="2400" dirty="0"/>
                    </a:p>
                  </a:txBody>
                  <a:tcPr/>
                </a:tc>
                <a:tc>
                  <a:txBody>
                    <a:bodyPr/>
                    <a:lstStyle/>
                    <a:p>
                      <a:r>
                        <a:rPr lang="en-US" sz="2400" dirty="0" smtClean="0"/>
                        <a:t>Description </a:t>
                      </a:r>
                      <a:endParaRPr lang="en-US" sz="2400" dirty="0"/>
                    </a:p>
                  </a:txBody>
                  <a:tcPr/>
                </a:tc>
                <a:tc>
                  <a:txBody>
                    <a:bodyPr/>
                    <a:lstStyle/>
                    <a:p>
                      <a:r>
                        <a:rPr lang="en-US" sz="2400" dirty="0" smtClean="0"/>
                        <a:t>Notification </a:t>
                      </a:r>
                      <a:endParaRPr lang="en-US" sz="2400" dirty="0"/>
                    </a:p>
                  </a:txBody>
                  <a:tcPr/>
                </a:tc>
              </a:tr>
              <a:tr h="4617576">
                <a:tc>
                  <a:txBody>
                    <a:bodyPr/>
                    <a:lstStyle/>
                    <a:p>
                      <a:r>
                        <a:rPr lang="en-US" sz="2400" dirty="0" smtClean="0"/>
                        <a:t>2</a:t>
                      </a:r>
                      <a:endParaRPr lang="en-US" sz="2400" dirty="0"/>
                    </a:p>
                  </a:txBody>
                  <a:tcPr/>
                </a:tc>
                <a:tc>
                  <a:txBody>
                    <a:bodyPr/>
                    <a:lstStyle/>
                    <a:p>
                      <a:pPr algn="just"/>
                      <a:r>
                        <a:rPr lang="en-US" sz="2400" u="sng" dirty="0" smtClean="0"/>
                        <a:t>Services received by SEZ</a:t>
                      </a:r>
                      <a:r>
                        <a:rPr lang="en-US" sz="2400" dirty="0" smtClean="0"/>
                        <a:t>: Services received by a  unit located in a Special Economic Zone or  Developer of SEZ  and used  for the </a:t>
                      </a:r>
                      <a:r>
                        <a:rPr lang="en-US" sz="2400" dirty="0" err="1" smtClean="0"/>
                        <a:t>authorised</a:t>
                      </a:r>
                      <a:r>
                        <a:rPr lang="en-US" sz="2400" dirty="0" smtClean="0"/>
                        <a:t> operations,</a:t>
                      </a:r>
                      <a:endParaRPr lang="en-US" sz="2400" dirty="0"/>
                    </a:p>
                  </a:txBody>
                  <a:tcPr/>
                </a:tc>
                <a:tc>
                  <a:txBody>
                    <a:bodyPr/>
                    <a:lstStyle/>
                    <a:p>
                      <a:r>
                        <a:rPr lang="en-US" sz="2400" dirty="0" smtClean="0"/>
                        <a:t>40/2012-ST dated 20-6-2012</a:t>
                      </a:r>
                      <a:endParaRPr lang="en-US" sz="2400" dirty="0"/>
                    </a:p>
                  </a:txBody>
                  <a:tcPr/>
                </a:tc>
              </a:tr>
            </a:tbl>
          </a:graphicData>
        </a:graphic>
      </p:graphicFrame>
      <p:sp>
        <p:nvSpPr>
          <p:cNvPr id="4" name="Slide Number Placeholder 3"/>
          <p:cNvSpPr>
            <a:spLocks noGrp="1"/>
          </p:cNvSpPr>
          <p:nvPr>
            <p:ph type="sldNum" sz="quarter" idx="15"/>
          </p:nvPr>
        </p:nvSpPr>
        <p:spPr/>
        <p:txBody>
          <a:bodyPr/>
          <a:lstStyle/>
          <a:p>
            <a:fld id="{2F42F339-4D8E-42BA-8B28-B602AB90C877}" type="slidenum">
              <a:rPr lang="en-IN" smtClean="0"/>
              <a:pPr/>
              <a:t>84</a:t>
            </a:fld>
            <a:endParaRPr lang="en-IN"/>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nvPr>
        </p:nvGraphicFramePr>
        <p:xfrm>
          <a:off x="500034" y="928670"/>
          <a:ext cx="7858152" cy="5286391"/>
        </p:xfrm>
        <a:graphic>
          <a:graphicData uri="http://schemas.openxmlformats.org/drawingml/2006/table">
            <a:tbl>
              <a:tblPr firstRow="1" bandRow="1">
                <a:tableStyleId>{5C22544A-7EE6-4342-B048-85BDC9FD1C3A}</a:tableStyleId>
              </a:tblPr>
              <a:tblGrid>
                <a:gridCol w="1355790"/>
                <a:gridCol w="3882978"/>
                <a:gridCol w="2619384"/>
              </a:tblGrid>
              <a:tr h="800968">
                <a:tc>
                  <a:txBody>
                    <a:bodyPr/>
                    <a:lstStyle/>
                    <a:p>
                      <a:r>
                        <a:rPr lang="en-US" sz="2400" dirty="0" smtClean="0"/>
                        <a:t>Sr. no. </a:t>
                      </a:r>
                      <a:endParaRPr lang="en-US" sz="2400" dirty="0"/>
                    </a:p>
                  </a:txBody>
                  <a:tcPr/>
                </a:tc>
                <a:tc>
                  <a:txBody>
                    <a:bodyPr/>
                    <a:lstStyle/>
                    <a:p>
                      <a:r>
                        <a:rPr lang="en-US" sz="2400" dirty="0" smtClean="0"/>
                        <a:t>Description </a:t>
                      </a:r>
                      <a:endParaRPr lang="en-US" sz="2400" dirty="0"/>
                    </a:p>
                  </a:txBody>
                  <a:tcPr/>
                </a:tc>
                <a:tc>
                  <a:txBody>
                    <a:bodyPr/>
                    <a:lstStyle/>
                    <a:p>
                      <a:r>
                        <a:rPr lang="en-US" sz="2400" dirty="0" smtClean="0"/>
                        <a:t>Notification </a:t>
                      </a:r>
                      <a:endParaRPr lang="en-US" sz="2400" dirty="0"/>
                    </a:p>
                  </a:txBody>
                  <a:tcPr/>
                </a:tc>
              </a:tr>
              <a:tr h="4485423">
                <a:tc>
                  <a:txBody>
                    <a:bodyPr/>
                    <a:lstStyle/>
                    <a:p>
                      <a:r>
                        <a:rPr lang="en-US" sz="2400" dirty="0" smtClean="0"/>
                        <a:t>3</a:t>
                      </a:r>
                      <a:endParaRPr lang="en-US" sz="2400" dirty="0"/>
                    </a:p>
                  </a:txBody>
                  <a:tcPr/>
                </a:tc>
                <a:tc>
                  <a:txBody>
                    <a:bodyPr/>
                    <a:lstStyle/>
                    <a:p>
                      <a:pPr algn="just"/>
                      <a:r>
                        <a:rPr lang="en-US" sz="2400" dirty="0" smtClean="0"/>
                        <a:t>Services of a Commission Agent Located outside India: Service provided by a commission agent located outside India and engaged under a contract or agreement or any other document by the exporter in India, to act on behalf of the exporter, to cause sale of goods exported by him.</a:t>
                      </a:r>
                      <a:endParaRPr lang="en-US" sz="2400" dirty="0"/>
                    </a:p>
                  </a:txBody>
                  <a:tcPr/>
                </a:tc>
                <a:tc>
                  <a:txBody>
                    <a:bodyPr/>
                    <a:lstStyle/>
                    <a:p>
                      <a:r>
                        <a:rPr lang="en-US" sz="2400" dirty="0" smtClean="0"/>
                        <a:t>42/2012-ST dated 29-6-2012</a:t>
                      </a:r>
                      <a:endParaRPr lang="en-US" sz="2400" dirty="0"/>
                    </a:p>
                  </a:txBody>
                  <a:tcPr/>
                </a:tc>
              </a:tr>
            </a:tbl>
          </a:graphicData>
        </a:graphic>
      </p:graphicFrame>
      <p:sp>
        <p:nvSpPr>
          <p:cNvPr id="4" name="Slide Number Placeholder 3"/>
          <p:cNvSpPr>
            <a:spLocks noGrp="1"/>
          </p:cNvSpPr>
          <p:nvPr>
            <p:ph type="sldNum" sz="quarter" idx="15"/>
          </p:nvPr>
        </p:nvSpPr>
        <p:spPr/>
        <p:txBody>
          <a:bodyPr/>
          <a:lstStyle/>
          <a:p>
            <a:fld id="{2F42F339-4D8E-42BA-8B28-B602AB90C877}" type="slidenum">
              <a:rPr lang="en-IN" smtClean="0"/>
              <a:pPr/>
              <a:t>85</a:t>
            </a:fld>
            <a:endParaRPr lang="en-IN"/>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nvPr>
        </p:nvGraphicFramePr>
        <p:xfrm>
          <a:off x="457200" y="285728"/>
          <a:ext cx="8329642" cy="6143668"/>
        </p:xfrm>
        <a:graphic>
          <a:graphicData uri="http://schemas.openxmlformats.org/drawingml/2006/table">
            <a:tbl>
              <a:tblPr firstRow="1" bandRow="1">
                <a:tableStyleId>{5C22544A-7EE6-4342-B048-85BDC9FD1C3A}</a:tableStyleId>
              </a:tblPr>
              <a:tblGrid>
                <a:gridCol w="828652"/>
                <a:gridCol w="4724443"/>
                <a:gridCol w="2776547"/>
              </a:tblGrid>
              <a:tr h="953328">
                <a:tc>
                  <a:txBody>
                    <a:bodyPr/>
                    <a:lstStyle/>
                    <a:p>
                      <a:pPr algn="just"/>
                      <a:r>
                        <a:rPr lang="en-US" sz="2000" dirty="0" smtClean="0"/>
                        <a:t>Sr. no. </a:t>
                      </a:r>
                      <a:endParaRPr lang="en-US" sz="2000" dirty="0"/>
                    </a:p>
                  </a:txBody>
                  <a:tcPr/>
                </a:tc>
                <a:tc>
                  <a:txBody>
                    <a:bodyPr/>
                    <a:lstStyle/>
                    <a:p>
                      <a:pPr algn="just"/>
                      <a:r>
                        <a:rPr lang="en-US" sz="2000" dirty="0" smtClean="0"/>
                        <a:t>Description </a:t>
                      </a:r>
                      <a:endParaRPr lang="en-US" sz="2000" dirty="0"/>
                    </a:p>
                  </a:txBody>
                  <a:tcPr/>
                </a:tc>
                <a:tc>
                  <a:txBody>
                    <a:bodyPr/>
                    <a:lstStyle/>
                    <a:p>
                      <a:pPr algn="just"/>
                      <a:r>
                        <a:rPr lang="en-US" sz="2000" dirty="0" smtClean="0"/>
                        <a:t>Notification </a:t>
                      </a:r>
                      <a:endParaRPr lang="en-US" sz="2000" dirty="0"/>
                    </a:p>
                  </a:txBody>
                  <a:tcPr/>
                </a:tc>
              </a:tr>
              <a:tr h="5190340">
                <a:tc>
                  <a:txBody>
                    <a:bodyPr/>
                    <a:lstStyle/>
                    <a:p>
                      <a:pPr algn="just"/>
                      <a:r>
                        <a:rPr lang="en-US" sz="2000" dirty="0" smtClean="0"/>
                        <a:t>4</a:t>
                      </a:r>
                      <a:endParaRPr lang="en-US" sz="2000" dirty="0"/>
                    </a:p>
                  </a:txBody>
                  <a:tcPr/>
                </a:tc>
                <a:tc>
                  <a:txBody>
                    <a:bodyPr/>
                    <a:lstStyle/>
                    <a:p>
                      <a:pPr algn="just"/>
                      <a:r>
                        <a:rPr lang="en-US" sz="2000" dirty="0" smtClean="0"/>
                        <a:t>Service of Goods Transport Agency:</a:t>
                      </a:r>
                    </a:p>
                    <a:p>
                      <a:pPr algn="just"/>
                      <a:r>
                        <a:rPr lang="en-US" sz="2000" dirty="0" smtClean="0"/>
                        <a:t>Service provided to an exporter for transport of the said goods by goods transport agency in a goods carriage from:</a:t>
                      </a:r>
                    </a:p>
                    <a:p>
                      <a:pPr algn="just"/>
                      <a:endParaRPr lang="en-US" sz="2000" dirty="0" smtClean="0"/>
                    </a:p>
                    <a:p>
                      <a:pPr algn="just"/>
                      <a:r>
                        <a:rPr lang="en-US" sz="2000" dirty="0" smtClean="0"/>
                        <a:t>1. any container freight station or inland container depot to the port or airport, as the case may be, from where the goods are exported.</a:t>
                      </a:r>
                    </a:p>
                    <a:p>
                      <a:pPr algn="just"/>
                      <a:endParaRPr lang="en-US" sz="2000" dirty="0" smtClean="0"/>
                    </a:p>
                    <a:p>
                      <a:pPr algn="just"/>
                      <a:r>
                        <a:rPr lang="en-US" sz="2000" dirty="0" smtClean="0"/>
                        <a:t>2. their place of removal, to an inland container depot, a container freight station, a port or airport, as the case may be, from where the goods are exported.</a:t>
                      </a:r>
                      <a:endParaRPr lang="en-US" sz="2000" dirty="0"/>
                    </a:p>
                  </a:txBody>
                  <a:tcPr/>
                </a:tc>
                <a:tc>
                  <a:txBody>
                    <a:bodyPr/>
                    <a:lstStyle/>
                    <a:p>
                      <a:pPr algn="ctr"/>
                      <a:r>
                        <a:rPr lang="en-US" sz="2000" dirty="0" smtClean="0"/>
                        <a:t>31/2012-ST dated 20-6-2012</a:t>
                      </a:r>
                      <a:endParaRPr lang="en-US" sz="2000" dirty="0"/>
                    </a:p>
                  </a:txBody>
                  <a:tcPr/>
                </a:tc>
              </a:tr>
            </a:tbl>
          </a:graphicData>
        </a:graphic>
      </p:graphicFrame>
      <p:sp>
        <p:nvSpPr>
          <p:cNvPr id="4" name="Slide Number Placeholder 3"/>
          <p:cNvSpPr>
            <a:spLocks noGrp="1"/>
          </p:cNvSpPr>
          <p:nvPr>
            <p:ph type="sldNum" sz="quarter" idx="15"/>
          </p:nvPr>
        </p:nvSpPr>
        <p:spPr/>
        <p:txBody>
          <a:bodyPr/>
          <a:lstStyle/>
          <a:p>
            <a:fld id="{2F42F339-4D8E-42BA-8B28-B602AB90C877}" type="slidenum">
              <a:rPr lang="en-IN" smtClean="0"/>
              <a:pPr/>
              <a:t>86</a:t>
            </a:fld>
            <a:endParaRPr lang="en-IN"/>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533400" y="277813"/>
            <a:ext cx="8153400" cy="1096962"/>
          </a:xfrm>
        </p:spPr>
        <p:txBody>
          <a:bodyPr>
            <a:normAutofit fontScale="90000"/>
          </a:bodyPr>
          <a:lstStyle/>
          <a:p>
            <a:pPr eaLnBrk="1" fontAlgn="auto" hangingPunct="1">
              <a:spcAft>
                <a:spcPts val="0"/>
              </a:spcAft>
              <a:defRPr/>
            </a:pPr>
            <a:r>
              <a:rPr lang="en-US" sz="2800" dirty="0" smtClean="0">
                <a:latin typeface="Rockwell" pitchFamily="18" charset="0"/>
              </a:rPr>
              <a:t/>
            </a:r>
            <a:br>
              <a:rPr lang="en-US" sz="2800" dirty="0" smtClean="0">
                <a:latin typeface="Rockwell" pitchFamily="18" charset="0"/>
              </a:rPr>
            </a:br>
            <a:r>
              <a:rPr lang="en-US" sz="4400" b="1" dirty="0" smtClean="0">
                <a:solidFill>
                  <a:schemeClr val="accent1">
                    <a:tint val="88000"/>
                    <a:satMod val="150000"/>
                  </a:schemeClr>
                </a:solidFill>
                <a:effectLst>
                  <a:outerShdw blurRad="53975" dist="22860" dir="5400000" algn="tl" rotWithShape="0">
                    <a:srgbClr val="000000">
                      <a:alpha val="55000"/>
                    </a:srgbClr>
                  </a:outerShdw>
                </a:effectLst>
                <a:latin typeface="Rockwell" pitchFamily="18" charset="0"/>
              </a:rPr>
              <a:t>THANK YOU</a:t>
            </a:r>
            <a:r>
              <a:rPr lang="en-US" sz="2800" dirty="0" smtClean="0">
                <a:latin typeface="Rockwell" pitchFamily="18" charset="0"/>
              </a:rPr>
              <a:t/>
            </a:r>
            <a:br>
              <a:rPr lang="en-US" sz="2800" dirty="0" smtClean="0">
                <a:latin typeface="Rockwell" pitchFamily="18" charset="0"/>
              </a:rPr>
            </a:br>
            <a:endParaRPr lang="en-US" sz="2800" dirty="0" smtClean="0">
              <a:latin typeface="Rockwell" pitchFamily="18" charset="0"/>
            </a:endParaRPr>
          </a:p>
        </p:txBody>
      </p:sp>
      <p:sp>
        <p:nvSpPr>
          <p:cNvPr id="22531" name="Rectangle 3"/>
          <p:cNvSpPr>
            <a:spLocks noGrp="1" noChangeArrowheads="1"/>
          </p:cNvSpPr>
          <p:nvPr>
            <p:ph sz="quarter" idx="1"/>
          </p:nvPr>
        </p:nvSpPr>
        <p:spPr>
          <a:xfrm>
            <a:off x="457200" y="1066800"/>
            <a:ext cx="8382000" cy="5410200"/>
          </a:xfrm>
        </p:spPr>
        <p:txBody>
          <a:bodyPr/>
          <a:lstStyle/>
          <a:p>
            <a:pPr eaLnBrk="1" hangingPunct="1">
              <a:lnSpc>
                <a:spcPct val="90000"/>
              </a:lnSpc>
              <a:buFont typeface="Wingdings" pitchFamily="2" charset="2"/>
              <a:buNone/>
            </a:pPr>
            <a:endParaRPr lang="en-US" dirty="0" smtClean="0">
              <a:latin typeface="Rockwell" pitchFamily="18" charset="0"/>
            </a:endParaRPr>
          </a:p>
          <a:p>
            <a:pPr eaLnBrk="1" hangingPunct="1">
              <a:lnSpc>
                <a:spcPct val="90000"/>
              </a:lnSpc>
              <a:buFont typeface="Wingdings" pitchFamily="2" charset="2"/>
              <a:buNone/>
            </a:pPr>
            <a:endParaRPr lang="en-US" dirty="0" smtClean="0">
              <a:latin typeface="Rockwell" pitchFamily="18" charset="0"/>
            </a:endParaRPr>
          </a:p>
          <a:p>
            <a:pPr eaLnBrk="1" hangingPunct="1">
              <a:lnSpc>
                <a:spcPct val="90000"/>
              </a:lnSpc>
              <a:buFont typeface="Wingdings" pitchFamily="2" charset="2"/>
              <a:buNone/>
            </a:pPr>
            <a:r>
              <a:rPr lang="en-US" dirty="0" smtClean="0">
                <a:latin typeface="Rockwell" pitchFamily="18" charset="0"/>
              </a:rPr>
              <a:t>                                        PRESENTED </a:t>
            </a:r>
            <a:r>
              <a:rPr lang="en-US" dirty="0" smtClean="0">
                <a:latin typeface="Rockwell" pitchFamily="18" charset="0"/>
              </a:rPr>
              <a:t>BY</a:t>
            </a:r>
          </a:p>
          <a:p>
            <a:pPr algn="ctr" eaLnBrk="1" hangingPunct="1">
              <a:lnSpc>
                <a:spcPct val="90000"/>
              </a:lnSpc>
              <a:buFont typeface="Wingdings" pitchFamily="2" charset="2"/>
              <a:buNone/>
            </a:pPr>
            <a:r>
              <a:rPr lang="en-US" dirty="0" smtClean="0">
                <a:latin typeface="Rockwell" pitchFamily="18" charset="0"/>
              </a:rPr>
              <a:t/>
            </a:r>
            <a:br>
              <a:rPr lang="en-US" dirty="0" smtClean="0">
                <a:latin typeface="Rockwell" pitchFamily="18" charset="0"/>
              </a:rPr>
            </a:br>
            <a:r>
              <a:rPr lang="en-US" dirty="0" smtClean="0">
                <a:latin typeface="Rockwell" pitchFamily="18" charset="0"/>
              </a:rPr>
              <a:t>S.S.GUPTA</a:t>
            </a:r>
          </a:p>
          <a:p>
            <a:pPr algn="ctr" eaLnBrk="1" hangingPunct="1">
              <a:lnSpc>
                <a:spcPct val="90000"/>
              </a:lnSpc>
              <a:buFont typeface="Wingdings" pitchFamily="2" charset="2"/>
              <a:buNone/>
            </a:pPr>
            <a:r>
              <a:rPr lang="en-US" dirty="0" smtClean="0">
                <a:latin typeface="Rockwell" pitchFamily="18" charset="0"/>
              </a:rPr>
              <a:t>	Chartered Accountant</a:t>
            </a:r>
            <a:br>
              <a:rPr lang="en-US" dirty="0" smtClean="0">
                <a:latin typeface="Rockwell" pitchFamily="18" charset="0"/>
              </a:rPr>
            </a:br>
            <a:r>
              <a:rPr lang="en-US" dirty="0" smtClean="0">
                <a:latin typeface="Rockwell" pitchFamily="18" charset="0"/>
              </a:rPr>
              <a:t>102-106, 1st Floor, </a:t>
            </a:r>
            <a:r>
              <a:rPr lang="en-US" dirty="0" err="1" smtClean="0">
                <a:latin typeface="Rockwell" pitchFamily="18" charset="0"/>
              </a:rPr>
              <a:t>Zaitoon</a:t>
            </a:r>
            <a:r>
              <a:rPr lang="en-US" dirty="0" smtClean="0">
                <a:latin typeface="Rockwell" pitchFamily="18" charset="0"/>
              </a:rPr>
              <a:t> Apartment, A- Wing, </a:t>
            </a:r>
          </a:p>
          <a:p>
            <a:pPr algn="ctr" eaLnBrk="1" hangingPunct="1">
              <a:lnSpc>
                <a:spcPct val="90000"/>
              </a:lnSpc>
              <a:buFont typeface="Wingdings" pitchFamily="2" charset="2"/>
              <a:buNone/>
            </a:pPr>
            <a:r>
              <a:rPr lang="en-US" dirty="0" smtClean="0">
                <a:latin typeface="Rockwell" pitchFamily="18" charset="0"/>
              </a:rPr>
              <a:t>	182, Station Road, Opp. Municipal School, </a:t>
            </a:r>
          </a:p>
          <a:p>
            <a:pPr algn="ctr" eaLnBrk="1" hangingPunct="1">
              <a:lnSpc>
                <a:spcPct val="90000"/>
              </a:lnSpc>
              <a:buFont typeface="Wingdings" pitchFamily="2" charset="2"/>
              <a:buNone/>
            </a:pPr>
            <a:r>
              <a:rPr lang="en-US" dirty="0" smtClean="0">
                <a:latin typeface="Rockwell" pitchFamily="18" charset="0"/>
              </a:rPr>
              <a:t>	</a:t>
            </a:r>
            <a:r>
              <a:rPr lang="en-US" dirty="0" err="1" smtClean="0">
                <a:latin typeface="Rockwell" pitchFamily="18" charset="0"/>
              </a:rPr>
              <a:t>Goregaon</a:t>
            </a:r>
            <a:r>
              <a:rPr lang="en-US" dirty="0" smtClean="0">
                <a:latin typeface="Rockwell" pitchFamily="18" charset="0"/>
              </a:rPr>
              <a:t> (W), Mumbai 400 062</a:t>
            </a:r>
          </a:p>
          <a:p>
            <a:pPr algn="ctr" eaLnBrk="1" hangingPunct="1">
              <a:lnSpc>
                <a:spcPct val="90000"/>
              </a:lnSpc>
              <a:buFont typeface="Wingdings" pitchFamily="2" charset="2"/>
              <a:buNone/>
            </a:pPr>
            <a:r>
              <a:rPr lang="en-US" dirty="0" smtClean="0">
                <a:latin typeface="Rockwell" pitchFamily="18" charset="0"/>
              </a:rPr>
              <a:t>	TEL: 28754127/ 28756146      Fax – 28778458</a:t>
            </a:r>
          </a:p>
          <a:p>
            <a:pPr algn="ctr" eaLnBrk="1" hangingPunct="1">
              <a:lnSpc>
                <a:spcPct val="90000"/>
              </a:lnSpc>
              <a:buFont typeface="Wingdings" pitchFamily="2" charset="2"/>
              <a:buNone/>
            </a:pPr>
            <a:r>
              <a:rPr lang="en-US" dirty="0" smtClean="0">
                <a:latin typeface="Rockwell" pitchFamily="18" charset="0"/>
              </a:rPr>
              <a:t>	E-MAIL : ssg@ssgupta.in</a:t>
            </a:r>
          </a:p>
        </p:txBody>
      </p:sp>
      <p:sp>
        <p:nvSpPr>
          <p:cNvPr id="22532" name="Slide Number Placeholder 5"/>
          <p:cNvSpPr>
            <a:spLocks noGrp="1"/>
          </p:cNvSpPr>
          <p:nvPr>
            <p:ph type="sldNum" sz="quarter" idx="4294967295"/>
          </p:nvPr>
        </p:nvSpPr>
        <p:spPr bwMode="auto">
          <a:xfrm>
            <a:off x="8129588" y="5734050"/>
            <a:ext cx="609600" cy="520700"/>
          </a:xfrm>
          <a:prstGeom prst="rect">
            <a:avLst/>
          </a:prstGeom>
          <a:noFill/>
          <a:ln>
            <a:miter lim="800000"/>
            <a:headEnd/>
            <a:tailEnd/>
          </a:ln>
        </p:spPr>
        <p:txBody>
          <a:bodyPr wrap="square" lIns="91440" tIns="45720" rIns="91440" bIns="45720" numCol="1" anchorCtr="0" compatLnSpc="1">
            <a:prstTxWarp prst="textNoShape">
              <a:avLst/>
            </a:prstTxWarp>
          </a:bodyPr>
          <a:lstStyle/>
          <a:p>
            <a:fld id="{98A96A90-E85E-4A77-A543-2089D09346FF}" type="slidenum">
              <a:rPr lang="en-US" smtClean="0"/>
              <a:pPr/>
              <a:t>87</a:t>
            </a:fld>
            <a:endParaRPr lang="en-US"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2F42F339-4D8E-42BA-8B28-B602AB90C877}" type="slidenum">
              <a:rPr lang="en-IN" smtClean="0"/>
              <a:pPr/>
              <a:t>9</a:t>
            </a:fld>
            <a:endParaRPr lang="en-IN"/>
          </a:p>
        </p:txBody>
      </p:sp>
      <p:sp>
        <p:nvSpPr>
          <p:cNvPr id="5" name="Title 1"/>
          <p:cNvSpPr>
            <a:spLocks noGrp="1"/>
          </p:cNvSpPr>
          <p:nvPr>
            <p:ph sz="quarter" idx="1"/>
          </p:nvPr>
        </p:nvSpPr>
        <p:spPr>
          <a:xfrm>
            <a:off x="457200" y="333375"/>
            <a:ext cx="7543824" cy="5667393"/>
          </a:xfrm>
        </p:spPr>
        <p:txBody>
          <a:bodyPr>
            <a:normAutofit fontScale="92500" lnSpcReduction="20000"/>
          </a:bodyPr>
          <a:lstStyle/>
          <a:p>
            <a:pPr marL="914400" indent="-914400" algn="just">
              <a:buNone/>
            </a:pPr>
            <a:r>
              <a:rPr lang="en-IN" b="1" dirty="0" smtClean="0"/>
              <a:t>(</a:t>
            </a:r>
            <a:r>
              <a:rPr lang="en-IN" b="1" i="1" dirty="0" smtClean="0"/>
              <a:t>iv)	</a:t>
            </a:r>
            <a:r>
              <a:rPr lang="en-IN" i="1" dirty="0" smtClean="0"/>
              <a:t>renting or leasing of agro machinery or vacant  land with or without a structure incidental </a:t>
            </a:r>
            <a:r>
              <a:rPr lang="en-IN" dirty="0" smtClean="0"/>
              <a:t>to	its use;</a:t>
            </a:r>
          </a:p>
          <a:p>
            <a:pPr algn="just">
              <a:buNone/>
            </a:pPr>
            <a:endParaRPr lang="en-IN" dirty="0" smtClean="0"/>
          </a:p>
          <a:p>
            <a:pPr algn="just">
              <a:buNone/>
            </a:pPr>
            <a:r>
              <a:rPr lang="en-IN" b="1" dirty="0" smtClean="0"/>
              <a:t>(</a:t>
            </a:r>
            <a:r>
              <a:rPr lang="en-IN" b="1" i="1" dirty="0" smtClean="0"/>
              <a:t>v) 	</a:t>
            </a:r>
            <a:r>
              <a:rPr lang="en-IN" i="1" dirty="0" smtClean="0"/>
              <a:t>loading, unloading, packing, storage or 	warehousing of agricultural produce;</a:t>
            </a:r>
          </a:p>
          <a:p>
            <a:pPr algn="just">
              <a:buNone/>
            </a:pPr>
            <a:endParaRPr lang="en-IN" i="1" dirty="0" smtClean="0"/>
          </a:p>
          <a:p>
            <a:pPr algn="just">
              <a:buNone/>
            </a:pPr>
            <a:r>
              <a:rPr lang="en-IN" b="1" dirty="0" smtClean="0"/>
              <a:t>(</a:t>
            </a:r>
            <a:r>
              <a:rPr lang="en-IN" b="1" i="1" dirty="0" smtClean="0"/>
              <a:t>vi) 	</a:t>
            </a:r>
            <a:r>
              <a:rPr lang="en-IN" i="1" dirty="0" smtClean="0"/>
              <a:t>agricultural extension services;</a:t>
            </a:r>
          </a:p>
          <a:p>
            <a:pPr algn="just">
              <a:buNone/>
            </a:pPr>
            <a:endParaRPr lang="en-IN" i="1" dirty="0" smtClean="0"/>
          </a:p>
          <a:p>
            <a:pPr algn="just">
              <a:buNone/>
            </a:pPr>
            <a:r>
              <a:rPr lang="en-IN" b="1" dirty="0" smtClean="0"/>
              <a:t>(</a:t>
            </a:r>
            <a:r>
              <a:rPr lang="en-IN" b="1" i="1" dirty="0" smtClean="0"/>
              <a:t>vii) 	</a:t>
            </a:r>
            <a:r>
              <a:rPr lang="en-IN" i="1" dirty="0" smtClean="0"/>
              <a:t>services by any Agricultural Produce Marketing 	Committee or Board or services	provided by a 	commission agent for sale or purchase of 	agricultural 	produce;</a:t>
            </a:r>
          </a:p>
          <a:p>
            <a:pPr algn="just">
              <a:buNone/>
            </a:pPr>
            <a:endParaRPr lang="en-IN" i="1" dirty="0" smtClean="0"/>
          </a:p>
          <a:p>
            <a:pPr algn="just">
              <a:buNone/>
            </a:pPr>
            <a:r>
              <a:rPr lang="en-IN" dirty="0" smtClean="0"/>
              <a:t>	‘agriculture’ means the cultivation of plants and rearing of all life-forms of animals except the rearing of horses, for food fibre, fuel, raw material or other similar products; </a:t>
            </a:r>
            <a:endParaRPr lang="en-IN"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67">
      <a:dk1>
        <a:srgbClr val="003760"/>
      </a:dk1>
      <a:lt1>
        <a:srgbClr val="FCEAD6"/>
      </a:lt1>
      <a:dk2>
        <a:srgbClr val="FCECDA"/>
      </a:dk2>
      <a:lt2>
        <a:srgbClr val="E2BDCA"/>
      </a:lt2>
      <a:accent1>
        <a:srgbClr val="0070C0"/>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1235</TotalTime>
  <Words>2590</Words>
  <Application>Microsoft Office PowerPoint</Application>
  <PresentationFormat>On-screen Show (4:3)</PresentationFormat>
  <Paragraphs>629</Paragraphs>
  <Slides>87</Slides>
  <Notes>1</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Oriel</vt:lpstr>
      <vt:lpstr>       INTENSIVE STUDY COURSE ON SERVICE TAX ORGANISED BY ICAI, WIRC</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 </vt:lpstr>
      <vt:lpstr>Slide 76</vt:lpstr>
      <vt:lpstr>     The article 243 W reads as follows :-  </vt:lpstr>
      <vt:lpstr>Slide 78</vt:lpstr>
      <vt:lpstr>Slide 79</vt:lpstr>
      <vt:lpstr>Conditions for claiming exemption:</vt:lpstr>
      <vt:lpstr>Slide 81</vt:lpstr>
      <vt:lpstr>Slide 82</vt:lpstr>
      <vt:lpstr>Slide 83</vt:lpstr>
      <vt:lpstr>Slide 84</vt:lpstr>
      <vt:lpstr>Slide 85</vt:lpstr>
      <vt:lpstr>Slide 86</vt:lpstr>
      <vt:lpstr> 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on Finance Bill 2012  -Negative List &amp; Exemptions</dc:title>
  <dc:creator>Mac-4</dc:creator>
  <cp:lastModifiedBy>DELL</cp:lastModifiedBy>
  <cp:revision>366</cp:revision>
  <dcterms:created xsi:type="dcterms:W3CDTF">2012-04-23T06:08:37Z</dcterms:created>
  <dcterms:modified xsi:type="dcterms:W3CDTF">2012-07-31T12:00:32Z</dcterms:modified>
</cp:coreProperties>
</file>