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5" r:id="rId2"/>
    <p:sldId id="294" r:id="rId3"/>
    <p:sldId id="295" r:id="rId4"/>
    <p:sldId id="296" r:id="rId5"/>
    <p:sldId id="291" r:id="rId6"/>
    <p:sldId id="292" r:id="rId7"/>
    <p:sldId id="293" r:id="rId8"/>
    <p:sldId id="297" r:id="rId9"/>
    <p:sldId id="298" r:id="rId10"/>
    <p:sldId id="300" r:id="rId11"/>
    <p:sldId id="299" r:id="rId12"/>
    <p:sldId id="260" r:id="rId13"/>
    <p:sldId id="287" r:id="rId14"/>
    <p:sldId id="288" r:id="rId15"/>
    <p:sldId id="301" r:id="rId16"/>
    <p:sldId id="302" r:id="rId17"/>
    <p:sldId id="289" r:id="rId18"/>
    <p:sldId id="281" r:id="rId19"/>
    <p:sldId id="303" r:id="rId20"/>
    <p:sldId id="304" r:id="rId21"/>
    <p:sldId id="28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FA592-B844-445F-AB7A-2BBD4127C088}" type="datetimeFigureOut">
              <a:rPr lang="en-US" smtClean="0"/>
              <a:pPr/>
              <a:t>9/2/2012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B0E49-BA9A-4018-810C-CB319132F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07E4A-2390-442A-8BDE-C825524F12C7}" type="datetimeFigureOut">
              <a:rPr lang="en-US" smtClean="0"/>
              <a:pPr/>
              <a:t>9/2/2012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F98A0-D88A-430E-B926-8B4000378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50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F98A0-D88A-430E-B926-8B4000378C6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67D5-E179-4CDC-8BC7-117F1648895A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D2BE-EB33-4757-9B15-8A546F27A94E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1B1A-629E-4EBB-9724-55E72D14FA40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FFB7-013E-458E-92FB-D727C7133A8B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33FD-52BF-460F-9118-A21EF6B55D1A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B43C-AF46-48C9-8EB9-30945C250643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90B2-E9A3-469B-BF4B-1E92120A5C2A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0C05-2627-4A22-8A2B-630AFCE7CA31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B7F0-C5D2-4F6D-BE5F-A92D9641ED93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76D1-B202-4DD0-89B4-1C51D750C5BB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98BC7-4DCA-4CAC-BAE4-A66C72C12D82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F2690-BAC5-4920-9C8F-BF03AE178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/>
          <a:p>
            <a:r>
              <a:rPr lang="en-US" b="1" dirty="0" smtClean="0"/>
              <a:t>J.B. Nagar CPE Study Circle</a:t>
            </a:r>
            <a:br>
              <a:rPr lang="en-US" b="1" dirty="0" smtClean="0"/>
            </a:br>
            <a:r>
              <a:rPr lang="en-US" sz="2800" b="1" dirty="0" err="1" smtClean="0"/>
              <a:t>Andheri</a:t>
            </a:r>
            <a:r>
              <a:rPr lang="en-US" sz="2800" b="1" dirty="0" smtClean="0"/>
              <a:t> (E) – September 2, 2012</a:t>
            </a:r>
            <a:endParaRPr lang="en-IN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685800" y="2438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Issues in Tax Audit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4419600"/>
            <a:ext cx="327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Presented by: </a:t>
            </a:r>
          </a:p>
          <a:p>
            <a:pPr algn="ctr"/>
            <a:r>
              <a:rPr lang="en-US" sz="2400" dirty="0" err="1" smtClean="0"/>
              <a:t>Yogesh</a:t>
            </a:r>
            <a:r>
              <a:rPr lang="en-US" sz="2400" dirty="0" smtClean="0"/>
              <a:t> A. </a:t>
            </a:r>
            <a:r>
              <a:rPr lang="en-US" sz="2400" dirty="0" err="1" smtClean="0"/>
              <a:t>Thar</a:t>
            </a:r>
            <a:endParaRPr lang="en-US" sz="2400" dirty="0" smtClean="0"/>
          </a:p>
          <a:p>
            <a:pPr algn="ctr"/>
            <a:r>
              <a:rPr lang="en-US" sz="2000" dirty="0" smtClean="0"/>
              <a:t>Chartered Accountant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dirty="0" smtClean="0"/>
              <a:t>                        </a:t>
            </a:r>
            <a:endParaRPr lang="en-IN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1224-F412-493D-9517-B498C9B7252A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57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Clause 17(f): Disallowance u/s 40(a)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Short deduction of TDS not disallowable</a:t>
            </a:r>
          </a:p>
          <a:p>
            <a:pPr lvl="1"/>
            <a:r>
              <a:rPr lang="en-US" dirty="0" smtClean="0"/>
              <a:t>DCIT v. </a:t>
            </a:r>
            <a:r>
              <a:rPr lang="en-US" dirty="0" err="1" smtClean="0"/>
              <a:t>Chandabhoy</a:t>
            </a:r>
            <a:r>
              <a:rPr lang="en-US" dirty="0" smtClean="0"/>
              <a:t> &amp; </a:t>
            </a:r>
            <a:r>
              <a:rPr lang="en-US" dirty="0" err="1" smtClean="0"/>
              <a:t>Jassobhoy</a:t>
            </a:r>
            <a:r>
              <a:rPr lang="en-US" dirty="0" smtClean="0"/>
              <a:t> 49 SOT 448 (Mum)</a:t>
            </a:r>
          </a:p>
          <a:p>
            <a:pPr lvl="1"/>
            <a:r>
              <a:rPr lang="en-US" dirty="0" smtClean="0"/>
              <a:t>DCIT v. S.K. </a:t>
            </a:r>
            <a:r>
              <a:rPr lang="en-US" dirty="0" err="1" smtClean="0"/>
              <a:t>Tekriwak</a:t>
            </a:r>
            <a:r>
              <a:rPr lang="en-US" dirty="0" smtClean="0"/>
              <a:t> 48 SOT 515 (</a:t>
            </a:r>
            <a:r>
              <a:rPr lang="en-US" dirty="0" err="1" smtClean="0"/>
              <a:t>Kol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Disallowance limited only to amounts “payable” and not that are actually paid during the year</a:t>
            </a:r>
          </a:p>
          <a:p>
            <a:pPr lvl="1"/>
            <a:r>
              <a:rPr lang="en-US" dirty="0" err="1" smtClean="0"/>
              <a:t>Merilyn</a:t>
            </a:r>
            <a:r>
              <a:rPr lang="en-US" dirty="0" smtClean="0"/>
              <a:t> Shipping &amp; Transport ITA 477/</a:t>
            </a:r>
            <a:r>
              <a:rPr lang="en-US" dirty="0" err="1" smtClean="0"/>
              <a:t>Viz</a:t>
            </a:r>
            <a:r>
              <a:rPr lang="en-US" dirty="0" smtClean="0"/>
              <a:t>/2008 </a:t>
            </a:r>
          </a:p>
          <a:p>
            <a:r>
              <a:rPr lang="en-US" dirty="0" smtClean="0"/>
              <a:t>Foreign income tax: not disallowable u/s. 40(a)(ii)</a:t>
            </a:r>
          </a:p>
          <a:p>
            <a:pPr lvl="1"/>
            <a:r>
              <a:rPr lang="en-US" dirty="0" smtClean="0"/>
              <a:t>“tax” definition in S. 2(43) – </a:t>
            </a:r>
            <a:r>
              <a:rPr lang="en-US" smtClean="0"/>
              <a:t>“this Act”</a:t>
            </a:r>
          </a:p>
          <a:p>
            <a:pPr lvl="1"/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268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Clause 17(k): Contingent 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Business expenditure- </a:t>
            </a:r>
            <a:r>
              <a:rPr lang="en-US" sz="2600" dirty="0" smtClean="0"/>
              <a:t>ESOP / Sweat Equity</a:t>
            </a:r>
            <a:r>
              <a:rPr lang="en-US" sz="2600" dirty="0"/>
              <a:t> </a:t>
            </a:r>
            <a:endParaRPr lang="en-US" sz="2600" dirty="0" smtClean="0"/>
          </a:p>
          <a:p>
            <a:pPr lvl="1"/>
            <a:r>
              <a:rPr lang="en-US" sz="2400" dirty="0" smtClean="0"/>
              <a:t>CIT</a:t>
            </a:r>
            <a:r>
              <a:rPr lang="en-US" sz="2400" dirty="0"/>
              <a:t>  v. PVP Ventures Limited (Mad.)(High Court</a:t>
            </a:r>
            <a:r>
              <a:rPr lang="en-US" sz="2400" dirty="0" smtClean="0"/>
              <a:t>) – once option is exercised, the liability gets ascertained and cannot be disallowed as contingent. </a:t>
            </a:r>
          </a:p>
          <a:p>
            <a:pPr lvl="1"/>
            <a:r>
              <a:rPr lang="en-US" sz="2400" dirty="0"/>
              <a:t>ACIT v. Spray Engineering Devices Ltd (Chandigarh)(</a:t>
            </a:r>
            <a:r>
              <a:rPr lang="en-US" sz="2400" dirty="0" err="1"/>
              <a:t>Trib</a:t>
            </a:r>
            <a:r>
              <a:rPr lang="en-US" sz="2400" dirty="0" smtClean="0"/>
              <a:t>) – liability towards sweat equity is ascertained liability on the date of passing the resolution. Mere non allotment does not render the same as contingent.</a:t>
            </a:r>
          </a:p>
          <a:p>
            <a:endParaRPr lang="en-US" dirty="0"/>
          </a:p>
          <a:p>
            <a:pPr lvl="1">
              <a:buNone/>
            </a:pP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B9B6-FCDE-4DBA-8E3E-9F58EF782861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0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</a:pPr>
            <a:r>
              <a:rPr lang="en-US" dirty="0" smtClean="0"/>
              <a:t>Clause 17(l): Section-14A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3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CIT V. </a:t>
            </a:r>
            <a:r>
              <a:rPr lang="en-US" b="1" dirty="0" err="1" smtClean="0"/>
              <a:t>Delite</a:t>
            </a:r>
            <a:r>
              <a:rPr lang="en-US" b="1" dirty="0" smtClean="0"/>
              <a:t> Enterprises ITA 110/09 (</a:t>
            </a:r>
            <a:r>
              <a:rPr lang="en-US" b="1" dirty="0" err="1" smtClean="0"/>
              <a:t>Bom</a:t>
            </a:r>
            <a:r>
              <a:rPr lang="en-US" b="1" dirty="0" smtClean="0"/>
              <a:t>)(HC):</a:t>
            </a:r>
          </a:p>
          <a:p>
            <a:pPr lvl="1"/>
            <a:r>
              <a:rPr lang="en-US" dirty="0" smtClean="0"/>
              <a:t>S.14A</a:t>
            </a:r>
            <a:r>
              <a:rPr lang="en-US" dirty="0"/>
              <a:t>: Business expenditure-Disallowance-Exempt Income-Tax free investments-Disallowance   under  section 14A  cannot be made if  tax-free investments capable of taxable </a:t>
            </a:r>
            <a:r>
              <a:rPr lang="en-US" dirty="0" smtClean="0"/>
              <a:t>income.</a:t>
            </a:r>
          </a:p>
          <a:p>
            <a:pPr lvl="1"/>
            <a:r>
              <a:rPr lang="en-US" sz="2800" dirty="0" smtClean="0"/>
              <a:t>Further</a:t>
            </a:r>
            <a:r>
              <a:rPr lang="en-US" sz="2800" dirty="0"/>
              <a:t>, as no taxable income was actually earned by the assessee, disallowance u/s 14A was not sustainable. </a:t>
            </a:r>
            <a:endParaRPr lang="en-US" dirty="0"/>
          </a:p>
          <a:p>
            <a:r>
              <a:rPr lang="en-US" b="1" dirty="0" err="1" smtClean="0"/>
              <a:t>Avshesh</a:t>
            </a:r>
            <a:r>
              <a:rPr lang="en-US" b="1" dirty="0" smtClean="0"/>
              <a:t> Mercantile P. Ltd v. DCIT ITA 5779/Mum/2006 ( Mum.)(</a:t>
            </a:r>
            <a:r>
              <a:rPr lang="en-US" b="1" dirty="0" err="1" smtClean="0"/>
              <a:t>Trib</a:t>
            </a:r>
            <a:r>
              <a:rPr lang="en-US" b="1" dirty="0" smtClean="0"/>
              <a:t>)</a:t>
            </a:r>
          </a:p>
          <a:p>
            <a:pPr lvl="1"/>
            <a:endParaRPr lang="en-US" dirty="0" smtClean="0"/>
          </a:p>
          <a:p>
            <a:endParaRPr lang="en-US" sz="3600" u="sng" dirty="0"/>
          </a:p>
          <a:p>
            <a:pPr lvl="1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764-4153-4BE9-94B0-828AA02E1A7C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17(l): </a:t>
            </a:r>
            <a:r>
              <a:rPr lang="en-US" dirty="0" smtClean="0"/>
              <a:t>Section-14A </a:t>
            </a:r>
            <a:r>
              <a:rPr lang="en-US" sz="2800" dirty="0" smtClean="0"/>
              <a:t>(cont’d)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Shares held as stock-in-trade, whether 14A applies?</a:t>
            </a:r>
          </a:p>
          <a:p>
            <a:pPr lvl="1"/>
            <a:r>
              <a:rPr lang="en-US" dirty="0"/>
              <a:t>Indian Bank’s case 56 ITR (SC)</a:t>
            </a:r>
          </a:p>
          <a:p>
            <a:pPr lvl="1"/>
            <a:r>
              <a:rPr lang="en-US" dirty="0"/>
              <a:t>CCI Ltd. v. JCIT ITA 359/2011 </a:t>
            </a:r>
            <a:r>
              <a:rPr lang="en-US" dirty="0" err="1"/>
              <a:t>dt</a:t>
            </a:r>
            <a:r>
              <a:rPr lang="en-US" dirty="0"/>
              <a:t> 28.2.12 </a:t>
            </a:r>
          </a:p>
          <a:p>
            <a:pPr lvl="1"/>
            <a:r>
              <a:rPr lang="en-US" dirty="0" err="1"/>
              <a:t>Yatish</a:t>
            </a:r>
            <a:r>
              <a:rPr lang="en-US" dirty="0"/>
              <a:t> Trading Co. v. ACIT 129 ITD 237 (Mum)</a:t>
            </a:r>
          </a:p>
          <a:p>
            <a:pPr lvl="1"/>
            <a:r>
              <a:rPr lang="en-US" dirty="0"/>
              <a:t>JCIT v. American Express Bank Ltd. (Mum-</a:t>
            </a:r>
            <a:r>
              <a:rPr lang="en-US" dirty="0" err="1"/>
              <a:t>Trib</a:t>
            </a:r>
            <a:r>
              <a:rPr lang="en-US" dirty="0"/>
              <a:t>).  ITA 5904/M/2000 </a:t>
            </a:r>
            <a:r>
              <a:rPr lang="en-US" dirty="0" err="1"/>
              <a:t>dt.</a:t>
            </a:r>
            <a:r>
              <a:rPr lang="en-US" dirty="0"/>
              <a:t> 8.8.12. </a:t>
            </a:r>
          </a:p>
          <a:p>
            <a:pPr lvl="2"/>
            <a:r>
              <a:rPr lang="en-US" dirty="0"/>
              <a:t>339 ITR 296 (Ker) and 117 ITD 169 (SB) considered</a:t>
            </a:r>
          </a:p>
          <a:p>
            <a:pPr lvl="2"/>
            <a:r>
              <a:rPr lang="en-US" dirty="0"/>
              <a:t>CCI – not considered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00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17(l): Section-14A </a:t>
            </a:r>
            <a:r>
              <a:rPr lang="en-US" sz="2800" dirty="0"/>
              <a:t>(cont’d)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Mixed Funds theory</a:t>
            </a:r>
          </a:p>
          <a:p>
            <a:pPr lvl="1"/>
            <a:r>
              <a:rPr lang="en-US" dirty="0"/>
              <a:t>Reliance Utilities case 178 Taxman 135 (</a:t>
            </a:r>
            <a:r>
              <a:rPr lang="en-US" dirty="0" err="1"/>
              <a:t>Bom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HDFC Bank ITA 4529/M/2005 </a:t>
            </a:r>
            <a:r>
              <a:rPr lang="en-US" dirty="0" err="1"/>
              <a:t>dt</a:t>
            </a:r>
            <a:r>
              <a:rPr lang="en-US" dirty="0"/>
              <a:t> 29.6.2011</a:t>
            </a:r>
          </a:p>
          <a:p>
            <a:pPr lvl="1"/>
            <a:r>
              <a:rPr lang="en-US" dirty="0"/>
              <a:t>Shopper’s Stop ITA 1448/M/10 </a:t>
            </a:r>
            <a:r>
              <a:rPr lang="en-US" dirty="0" err="1"/>
              <a:t>dt</a:t>
            </a:r>
            <a:r>
              <a:rPr lang="en-US" dirty="0"/>
              <a:t> 30.8.2011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1026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Clause 21: Section 43B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u="sng" dirty="0" smtClean="0"/>
              <a:t>CIT v. Hindustan Latex Ltd (Ker.) ( High Court) :</a:t>
            </a:r>
          </a:p>
          <a:p>
            <a:pPr lvl="1"/>
            <a:r>
              <a:rPr lang="en-US" sz="2200" dirty="0" smtClean="0"/>
              <a:t>Deductions on actual payment-Business expenditure-Constitutional validity-Section 43B(f),which allows deduction for leave encashment only on payment basis is ultra </a:t>
            </a:r>
            <a:r>
              <a:rPr lang="en-US" sz="2200" dirty="0" err="1" smtClean="0"/>
              <a:t>vires</a:t>
            </a:r>
            <a:r>
              <a:rPr lang="en-US" sz="2200" dirty="0" smtClean="0"/>
              <a:t>. In any event, it does not cover premium paid to insurer. (S.37 (1),Constitution of India Art 226 )</a:t>
            </a:r>
          </a:p>
          <a:p>
            <a:r>
              <a:rPr lang="en-US" sz="2600" dirty="0" smtClean="0"/>
              <a:t>    Also See:</a:t>
            </a:r>
          </a:p>
          <a:p>
            <a:pPr lvl="1"/>
            <a:r>
              <a:rPr lang="en-US" sz="2200" dirty="0" smtClean="0"/>
              <a:t>Exide Industries Ltd vs. Union of India 292 ITR 470 (Kolkata High 	   Court )</a:t>
            </a:r>
          </a:p>
          <a:p>
            <a:pPr lvl="1"/>
            <a:r>
              <a:rPr lang="en-US" sz="2200" dirty="0" smtClean="0"/>
              <a:t>Exide Industries Ltd vs. Union of India (SC) 				</a:t>
            </a:r>
          </a:p>
          <a:p>
            <a:pPr>
              <a:buNone/>
            </a:pPr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A079-4A9E-4DA7-9040-F44ED68805E1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21: Section 43B </a:t>
            </a:r>
            <a:r>
              <a:rPr lang="en-US" sz="2800" dirty="0" smtClean="0"/>
              <a:t>(cont’d)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Exgratia</a:t>
            </a:r>
            <a:r>
              <a:rPr lang="en-US" dirty="0" smtClean="0"/>
              <a:t> / good work reward – whether “bonus” and hence liable for disallowance u/s. 43B if unpaid till due date?</a:t>
            </a:r>
          </a:p>
          <a:p>
            <a:pPr lvl="1"/>
            <a:r>
              <a:rPr lang="en-US" dirty="0" smtClean="0"/>
              <a:t>CIT v. </a:t>
            </a:r>
            <a:r>
              <a:rPr lang="en-US" dirty="0" err="1" smtClean="0"/>
              <a:t>Autopins</a:t>
            </a:r>
            <a:r>
              <a:rPr lang="en-US" dirty="0" smtClean="0"/>
              <a:t> (India) 192 ITR 161 (Del)</a:t>
            </a:r>
          </a:p>
          <a:p>
            <a:pPr lvl="1"/>
            <a:r>
              <a:rPr lang="en-US" dirty="0" err="1" smtClean="0"/>
              <a:t>Shriram</a:t>
            </a:r>
            <a:r>
              <a:rPr lang="en-US" dirty="0" smtClean="0"/>
              <a:t> Pistons v. CIT 307 ITR 363 (Del)</a:t>
            </a:r>
          </a:p>
          <a:p>
            <a:r>
              <a:rPr lang="en-US" dirty="0" smtClean="0"/>
              <a:t>Interest payable: Whether foreign banks are “scheduled banks” ?</a:t>
            </a:r>
          </a:p>
          <a:p>
            <a:pPr lvl="1"/>
            <a:r>
              <a:rPr lang="en-US" dirty="0" smtClean="0"/>
              <a:t>Some are Scheduled Banks. But not foreign branches. RBI Act applies only to India.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Clause </a:t>
            </a:r>
            <a:r>
              <a:rPr lang="en-US" dirty="0" smtClean="0"/>
              <a:t>25: B/F Depreciation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Unabsorbed depreciation of the years 1997-98 to 2001-02 allowed indefinitely</a:t>
            </a:r>
          </a:p>
          <a:p>
            <a:pPr lvl="1"/>
            <a:r>
              <a:rPr lang="en-US" dirty="0" smtClean="0"/>
              <a:t>General Motors India P. Ltd. V. DCIT </a:t>
            </a:r>
            <a:r>
              <a:rPr lang="en-IN" dirty="0" smtClean="0"/>
              <a:t>Special Civil Application No</a:t>
            </a:r>
            <a:r>
              <a:rPr lang="en-IN" dirty="0"/>
              <a:t>. 1773 of </a:t>
            </a:r>
            <a:r>
              <a:rPr lang="en-IN" dirty="0" smtClean="0"/>
              <a:t>2012. Order </a:t>
            </a:r>
            <a:r>
              <a:rPr lang="en-IN" dirty="0" err="1" smtClean="0"/>
              <a:t>dt</a:t>
            </a:r>
            <a:r>
              <a:rPr lang="en-IN" dirty="0" smtClean="0"/>
              <a:t> 23.8.12</a:t>
            </a:r>
          </a:p>
          <a:p>
            <a:pPr lvl="2"/>
            <a:r>
              <a:rPr lang="en-US" dirty="0" smtClean="0"/>
              <a:t>Cir. 14 of 2001 interpreted </a:t>
            </a:r>
          </a:p>
          <a:p>
            <a:pPr lvl="1"/>
            <a:r>
              <a:rPr lang="en-US" dirty="0" smtClean="0"/>
              <a:t>Special Bench decision in Times Guarantee’s case was Against the </a:t>
            </a:r>
            <a:r>
              <a:rPr lang="en-US" dirty="0" err="1" smtClean="0"/>
              <a:t>Assessee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6213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Clause 27: TDS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600" dirty="0" smtClean="0"/>
              <a:t>TDS u/s. 194-I not attracted on mere reimbursement of rent to holding company as there is no lessor- lessee relationship.</a:t>
            </a:r>
          </a:p>
          <a:p>
            <a:pPr lvl="1"/>
            <a:r>
              <a:rPr lang="en-US" sz="2200" dirty="0" smtClean="0"/>
              <a:t>Result Services Pvt. Ltd [TS-473-ITAT- 2012(DEL)]:</a:t>
            </a:r>
          </a:p>
          <a:p>
            <a:pPr lvl="2" algn="just"/>
            <a:r>
              <a:rPr lang="en-US" sz="1800" dirty="0" smtClean="0"/>
              <a:t>Holding company as lessee paid rent directly to landlords after deducting tax u/s 194-I.  No lessor-lessee relationship between assessee and holding company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62A0-E6CF-404E-8780-266CC7B93BBA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Clause 29 – whether cost audit was carried out? Companies (Cost Accounting) Rules, 2011. What if cost audit was required but was not carried out?</a:t>
            </a:r>
          </a:p>
          <a:p>
            <a:r>
              <a:rPr lang="en-US" dirty="0" smtClean="0"/>
              <a:t>Effect of revision in Schedule VI. </a:t>
            </a:r>
          </a:p>
          <a:p>
            <a:pPr lvl="1"/>
            <a:r>
              <a:rPr lang="en-US" dirty="0" smtClean="0"/>
              <a:t>E.g. Secured Loans due within 1 year – where to be shown in Annexure I?</a:t>
            </a:r>
          </a:p>
          <a:p>
            <a:pPr lvl="1"/>
            <a:r>
              <a:rPr lang="en-US" dirty="0" smtClean="0"/>
              <a:t>Quantitative details?   </a:t>
            </a:r>
          </a:p>
          <a:p>
            <a:r>
              <a:rPr lang="en-US" dirty="0" smtClean="0"/>
              <a:t>S. 44AB compliance is required only qua business and not qua other income. </a:t>
            </a:r>
            <a:r>
              <a:rPr lang="en-US" dirty="0" err="1" smtClean="0"/>
              <a:t>Ghai</a:t>
            </a:r>
            <a:r>
              <a:rPr lang="en-US" dirty="0" smtClean="0"/>
              <a:t> Constructions case 184 </a:t>
            </a:r>
            <a:br>
              <a:rPr lang="en-US" dirty="0" smtClean="0"/>
            </a:br>
            <a:r>
              <a:rPr lang="en-US" dirty="0" smtClean="0"/>
              <a:t>Taxman 52 (</a:t>
            </a:r>
            <a:r>
              <a:rPr lang="en-US" dirty="0" err="1" smtClean="0"/>
              <a:t>Bom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4: Status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 of trusts formed as SPVs for </a:t>
            </a:r>
            <a:r>
              <a:rPr lang="en-US" dirty="0" err="1" smtClean="0"/>
              <a:t>realising</a:t>
            </a:r>
            <a:r>
              <a:rPr lang="en-US" dirty="0" smtClean="0"/>
              <a:t> Non Performing Assets acquired from Banks by issue of SR to the beneficiaries</a:t>
            </a:r>
          </a:p>
          <a:p>
            <a:r>
              <a:rPr lang="en-US" dirty="0" smtClean="0"/>
              <a:t>Status of trusts formed as SPVs for acquiring Standard Assets from Banks by issue of PTCs to the beneficiaries</a:t>
            </a:r>
          </a:p>
          <a:p>
            <a:r>
              <a:rPr lang="en-US" dirty="0" smtClean="0"/>
              <a:t>Trusts held as “individual” and not necessarily AOP.  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53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Issues </a:t>
            </a:r>
            <a:r>
              <a:rPr lang="en-US" sz="2800" dirty="0" smtClean="0"/>
              <a:t>(cont’d)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Clause 18: Whether second tier subsidiary is covered u/s. 40A(2)(b)?</a:t>
            </a:r>
          </a:p>
          <a:p>
            <a:r>
              <a:rPr lang="en-US" dirty="0" smtClean="0"/>
              <a:t>Clause 20: Whether loan write back is chargeable to tax u/s. 41(1)?</a:t>
            </a:r>
          </a:p>
          <a:p>
            <a:pPr lvl="1"/>
            <a:r>
              <a:rPr lang="en-US" dirty="0" smtClean="0"/>
              <a:t>Loans used for </a:t>
            </a:r>
            <a:r>
              <a:rPr lang="en-US" dirty="0" err="1" smtClean="0"/>
              <a:t>capex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Loans used for trading expenses</a:t>
            </a:r>
          </a:p>
          <a:p>
            <a:r>
              <a:rPr lang="en-US" dirty="0" smtClean="0"/>
              <a:t>Clause 25(b): If the company was a closely held company in the year of loss but became a widely held company as a result of change in shareholding, will section 79 apply?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2771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8: Nature of Business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“money lending” – if interest is to be taxed as “business income” or </a:t>
            </a:r>
            <a:r>
              <a:rPr lang="en-US" dirty="0" err="1" smtClean="0"/>
              <a:t>unrealisable</a:t>
            </a:r>
            <a:r>
              <a:rPr lang="en-US" dirty="0" smtClean="0"/>
              <a:t> advance is to be claimed as a bad debt. </a:t>
            </a:r>
          </a:p>
          <a:p>
            <a:r>
              <a:rPr lang="en-US" dirty="0" smtClean="0"/>
              <a:t>Also if </a:t>
            </a:r>
            <a:r>
              <a:rPr lang="en-US" dirty="0" err="1" smtClean="0"/>
              <a:t>Exp</a:t>
            </a:r>
            <a:r>
              <a:rPr lang="en-US" dirty="0" smtClean="0"/>
              <a:t> to S. 73 or S. 2(22)(e) is an issue. </a:t>
            </a:r>
          </a:p>
          <a:p>
            <a:r>
              <a:rPr lang="en-US" dirty="0" smtClean="0"/>
              <a:t>“renting of immovable property” – if rental income is to be offered as “business income”.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430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12: Section 145A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Excise Duty on finished goods: not “incurred”. Hence not to be added to the closing stock value u/s. 145A</a:t>
            </a:r>
          </a:p>
          <a:p>
            <a:pPr lvl="1"/>
            <a:r>
              <a:rPr lang="en-US" dirty="0" err="1" smtClean="0"/>
              <a:t>Loknete</a:t>
            </a:r>
            <a:r>
              <a:rPr lang="en-US" dirty="0" smtClean="0"/>
              <a:t> </a:t>
            </a:r>
            <a:r>
              <a:rPr lang="en-US" dirty="0" err="1" smtClean="0"/>
              <a:t>Balasaheb</a:t>
            </a:r>
            <a:r>
              <a:rPr lang="en-US" dirty="0" smtClean="0"/>
              <a:t> Desai SSL Ltd. 339 ITR 288 (</a:t>
            </a:r>
            <a:r>
              <a:rPr lang="en-US" dirty="0" err="1" smtClean="0"/>
              <a:t>Bom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Q: If not incurred, can there be a debit to the P&amp;L a/c. ?</a:t>
            </a:r>
          </a:p>
          <a:p>
            <a:r>
              <a:rPr lang="en-US" dirty="0" smtClean="0"/>
              <a:t>If the P&amp;L a/c is debited, can the stock be valued without considering such debit ?</a:t>
            </a:r>
          </a:p>
          <a:p>
            <a:r>
              <a:rPr lang="en-US" dirty="0" smtClean="0"/>
              <a:t>If P&amp;L is debited, can the duty be allowed if paid before the due date of ROI 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87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Clause 14: Section-32-Depreciation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3700" dirty="0" smtClean="0"/>
              <a:t>Non- compete </a:t>
            </a:r>
            <a:r>
              <a:rPr lang="en-US" sz="3700" dirty="0"/>
              <a:t>rights are an “intangible asset” eligible for </a:t>
            </a:r>
            <a:r>
              <a:rPr lang="en-US" sz="3700" dirty="0" smtClean="0"/>
              <a:t>depreciation.</a:t>
            </a:r>
          </a:p>
          <a:p>
            <a:pPr marL="236538" indent="-236538" algn="just"/>
            <a:r>
              <a:rPr lang="en-US" sz="3700" dirty="0" smtClean="0"/>
              <a:t>In </a:t>
            </a:r>
            <a:r>
              <a:rPr lang="en-US" sz="3700" dirty="0" err="1" smtClean="0"/>
              <a:t>favour</a:t>
            </a:r>
            <a:r>
              <a:rPr lang="en-US" sz="3700" dirty="0" smtClean="0"/>
              <a:t>:</a:t>
            </a:r>
          </a:p>
          <a:p>
            <a:pPr marL="636588" lvl="1" indent="-236538" algn="just"/>
            <a:r>
              <a:rPr lang="en-US" dirty="0" smtClean="0"/>
              <a:t>ACIT V. GE Plastics India Ltd. (</a:t>
            </a:r>
            <a:r>
              <a:rPr lang="en-US" dirty="0" err="1" smtClean="0"/>
              <a:t>Ahd</a:t>
            </a:r>
            <a:r>
              <a:rPr lang="en-US" dirty="0" smtClean="0"/>
              <a:t>.)(Trib.)</a:t>
            </a:r>
          </a:p>
          <a:p>
            <a:pPr marL="636588" lvl="1" indent="-236538" algn="just"/>
            <a:r>
              <a:rPr lang="en-US" dirty="0" smtClean="0"/>
              <a:t>ITO V. </a:t>
            </a:r>
            <a:r>
              <a:rPr lang="en-US" dirty="0" err="1" smtClean="0"/>
              <a:t>Medicorp</a:t>
            </a:r>
            <a:r>
              <a:rPr lang="en-US" dirty="0" smtClean="0"/>
              <a:t> Technologies India Ltd. (30 SOT 506)(Chennai)(Trib.)</a:t>
            </a:r>
          </a:p>
          <a:p>
            <a:pPr marL="636588" lvl="1" indent="-236538" algn="just"/>
            <a:r>
              <a:rPr lang="en-US" dirty="0" smtClean="0"/>
              <a:t>ACIT V. Real Image Tech. (P.) Ltd.  (</a:t>
            </a:r>
            <a:r>
              <a:rPr lang="en-US" dirty="0" err="1" smtClean="0"/>
              <a:t>Chn</a:t>
            </a:r>
            <a:r>
              <a:rPr lang="en-US" dirty="0" smtClean="0"/>
              <a:t>.)(Trib.)</a:t>
            </a:r>
          </a:p>
          <a:p>
            <a:pPr marL="636588" lvl="1" indent="-236538" algn="just"/>
            <a:r>
              <a:rPr lang="en-US" sz="2900" dirty="0" smtClean="0"/>
              <a:t>Tecumseh India (P.) Ltd. V. ADIT (SB)</a:t>
            </a:r>
          </a:p>
          <a:p>
            <a:pPr marL="236538" indent="-236538" algn="just"/>
            <a:r>
              <a:rPr lang="en-US" sz="3700" dirty="0" smtClean="0"/>
              <a:t>Against</a:t>
            </a:r>
            <a:r>
              <a:rPr lang="en-US" dirty="0" smtClean="0"/>
              <a:t>:</a:t>
            </a:r>
          </a:p>
          <a:p>
            <a:pPr marL="636588" lvl="1" indent="-236538" algn="just"/>
            <a:r>
              <a:rPr lang="en-US" dirty="0" smtClean="0"/>
              <a:t>Paper Products Ltd. V. ACIT (Mum)(Trib.)</a:t>
            </a:r>
          </a:p>
          <a:p>
            <a:pPr marL="636588" lvl="1" indent="-236538" algn="just"/>
            <a:r>
              <a:rPr lang="en-US" dirty="0" smtClean="0"/>
              <a:t>Sharp Business Systems India Ltd. V. DCIT (Del.)(Trib.)</a:t>
            </a:r>
          </a:p>
          <a:p>
            <a:pPr marL="636588" lvl="1" indent="-236538" algn="just"/>
            <a:r>
              <a:rPr lang="en-US" sz="2900" dirty="0" err="1" smtClean="0"/>
              <a:t>Srivatsan</a:t>
            </a:r>
            <a:r>
              <a:rPr lang="en-US" sz="2900" dirty="0" smtClean="0"/>
              <a:t> Surveyors (P.) Ltd. V. ITO (32 SOT 268) (</a:t>
            </a:r>
            <a:r>
              <a:rPr lang="en-US" sz="2900" dirty="0" err="1" smtClean="0"/>
              <a:t>Chn</a:t>
            </a:r>
            <a:r>
              <a:rPr lang="en-US" sz="2900" dirty="0" smtClean="0"/>
              <a:t>.)(Trib.)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64A7-17D2-4FD6-A8A8-2421B3645304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8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Clause 14: </a:t>
            </a:r>
            <a:r>
              <a:rPr lang="en-US" dirty="0" smtClean="0"/>
              <a:t>Section-32-Depreciation </a:t>
            </a:r>
            <a:r>
              <a:rPr lang="en-US" sz="3100" dirty="0" smtClean="0"/>
              <a:t>(cont’d)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3100" dirty="0" smtClean="0"/>
              <a:t>Favour:</a:t>
            </a:r>
          </a:p>
          <a:p>
            <a:pPr lvl="1"/>
            <a:r>
              <a:rPr lang="en-US" sz="2700" dirty="0" smtClean="0"/>
              <a:t>Recent Supreme Court decision  holding that depreciation is allowable on goodwill arising on amalgamation </a:t>
            </a:r>
          </a:p>
          <a:p>
            <a:pPr lvl="1"/>
            <a:r>
              <a:rPr lang="en-US" sz="2700" dirty="0" smtClean="0"/>
              <a:t>B. </a:t>
            </a:r>
            <a:r>
              <a:rPr lang="en-US" sz="2700" dirty="0" err="1" smtClean="0"/>
              <a:t>Raveendran</a:t>
            </a:r>
            <a:r>
              <a:rPr lang="en-US" sz="2700" dirty="0" smtClean="0"/>
              <a:t> </a:t>
            </a:r>
            <a:r>
              <a:rPr lang="en-US" sz="2700" dirty="0" err="1" smtClean="0"/>
              <a:t>Pillai</a:t>
            </a:r>
            <a:r>
              <a:rPr lang="en-US" sz="2700" dirty="0" smtClean="0"/>
              <a:t> V. CIT (Ker.)(HC)</a:t>
            </a:r>
          </a:p>
          <a:p>
            <a:pPr lvl="1"/>
            <a:r>
              <a:rPr lang="en-US" sz="2700" dirty="0" smtClean="0"/>
              <a:t>CIT V. Hindustan Coca cola Beverages Pvt. Ltd (Del.)(HC);</a:t>
            </a:r>
          </a:p>
          <a:p>
            <a:pPr lvl="0"/>
            <a:r>
              <a:rPr lang="en-US" sz="3100" dirty="0" smtClean="0"/>
              <a:t> Against:</a:t>
            </a:r>
          </a:p>
          <a:p>
            <a:pPr lvl="1"/>
            <a:r>
              <a:rPr lang="en-US" sz="2400" dirty="0" smtClean="0"/>
              <a:t>Toyo Engineering (TS-361-ITAT-2012)(Mum) </a:t>
            </a:r>
          </a:p>
          <a:p>
            <a:pPr lvl="2"/>
            <a:r>
              <a:rPr lang="en-US" sz="2300" dirty="0" smtClean="0"/>
              <a:t>distinguished the Delhi HC ruling in Coca Cola disallowing the </a:t>
            </a:r>
            <a:r>
              <a:rPr lang="en-US" sz="2300" dirty="0" err="1" smtClean="0"/>
              <a:t>assessee's</a:t>
            </a:r>
            <a:r>
              <a:rPr lang="en-US" sz="2300" dirty="0" smtClean="0"/>
              <a:t> claim for depreciation on goodwill. </a:t>
            </a:r>
          </a:p>
          <a:p>
            <a:pPr lvl="1"/>
            <a:r>
              <a:rPr lang="en-US" sz="2400" dirty="0" err="1" smtClean="0"/>
              <a:t>Metrex</a:t>
            </a:r>
            <a:r>
              <a:rPr lang="en-US" sz="2400" dirty="0" smtClean="0"/>
              <a:t> Technologies Ltd [TS-495-ITAT-2012(CHNY)]</a:t>
            </a:r>
          </a:p>
          <a:p>
            <a:pPr lvl="2"/>
            <a:r>
              <a:rPr lang="en-US" sz="2300" dirty="0" smtClean="0"/>
              <a:t>In the absence of specific valuation of assets / liabilities and goodwill, the latter was only a book entry and did not represent any commercial right.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C740-6AB0-46FB-9A75-D13F21018899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9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Clause 14: Section-32-Depreciation </a:t>
            </a:r>
            <a:r>
              <a:rPr lang="en-US" sz="2800" dirty="0"/>
              <a:t>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600" dirty="0" smtClean="0"/>
              <a:t>WDV of assets acquired in amalgamation includes unabsorbed depreciation in the hands of amalgamating company.</a:t>
            </a:r>
          </a:p>
          <a:p>
            <a:pPr lvl="0"/>
            <a:r>
              <a:rPr lang="en-US" sz="2600" dirty="0" smtClean="0"/>
              <a:t> Explanation 3 to Sec. 43(6) providing unabsorbed depreciation as deemed to be ‘actually allowed’ not applicable. </a:t>
            </a:r>
          </a:p>
          <a:p>
            <a:pPr lvl="0"/>
            <a:r>
              <a:rPr lang="en-US" sz="2600" dirty="0" smtClean="0"/>
              <a:t>View taken in:</a:t>
            </a:r>
          </a:p>
          <a:p>
            <a:pPr lvl="1"/>
            <a:r>
              <a:rPr lang="en-US" sz="2200" dirty="0" smtClean="0"/>
              <a:t>CIT V. </a:t>
            </a:r>
            <a:r>
              <a:rPr lang="en-US" sz="2200" dirty="0" err="1" smtClean="0"/>
              <a:t>Hindutan</a:t>
            </a:r>
            <a:r>
              <a:rPr lang="en-US" sz="2200" dirty="0" smtClean="0"/>
              <a:t> Petroleum Corp. Ltd. (</a:t>
            </a:r>
            <a:r>
              <a:rPr lang="en-US" sz="2200" dirty="0" err="1" smtClean="0"/>
              <a:t>Bom</a:t>
            </a:r>
            <a:r>
              <a:rPr lang="en-US" sz="2200" dirty="0" smtClean="0"/>
              <a:t>.)(HC)</a:t>
            </a:r>
          </a:p>
          <a:p>
            <a:pPr lvl="1"/>
            <a:r>
              <a:rPr lang="en-US" sz="2200" dirty="0" smtClean="0"/>
              <a:t>M/s.EID Parry (India) Limited (TS-530-HC-2012)(MAD)(HC)</a:t>
            </a:r>
          </a:p>
          <a:p>
            <a:pPr lvl="1"/>
            <a:endParaRPr lang="en-US" sz="22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4B02-9EA4-405C-9E6C-88B87DB632C5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24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Clause 16(b): Employee Contribution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ESI of the employees of the contractor deducted from salary, whether income u/s. 2(24)(x)?</a:t>
            </a:r>
          </a:p>
          <a:p>
            <a:pPr lvl="1"/>
            <a:r>
              <a:rPr lang="en-US" dirty="0" smtClean="0"/>
              <a:t>S. 2(24)(x) – sum received by the </a:t>
            </a:r>
            <a:r>
              <a:rPr lang="en-US" dirty="0" err="1" smtClean="0"/>
              <a:t>assessee</a:t>
            </a:r>
            <a:r>
              <a:rPr lang="en-US" dirty="0" smtClean="0"/>
              <a:t> from “his employees”</a:t>
            </a:r>
          </a:p>
          <a:p>
            <a:pPr lvl="1"/>
            <a:r>
              <a:rPr lang="en-US" dirty="0" err="1" smtClean="0"/>
              <a:t>Assessee</a:t>
            </a:r>
            <a:r>
              <a:rPr lang="en-US" dirty="0" smtClean="0"/>
              <a:t> is the ‘principal employer’. Contractor is the ‘immediate employer’</a:t>
            </a:r>
          </a:p>
          <a:p>
            <a:pPr lvl="1"/>
            <a:r>
              <a:rPr lang="en-US" dirty="0" smtClean="0"/>
              <a:t>PE liable if IE has no independent code no. </a:t>
            </a:r>
          </a:p>
          <a:p>
            <a:pPr lvl="1"/>
            <a:r>
              <a:rPr lang="en-US" dirty="0" smtClean="0"/>
              <a:t>Deeming fiction under ESI law cannot be extended to IT Act. </a:t>
            </a:r>
          </a:p>
          <a:p>
            <a:pPr lvl="1"/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CA62-B634-404A-9937-EEEA9B713927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641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Clause 17(a)/(e): Capital Expenditure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600" dirty="0" smtClean="0"/>
              <a:t>Business expenditure- Lease premium- Allowable if in the nature of advance rent. Else, capital expenditure.  </a:t>
            </a:r>
          </a:p>
          <a:p>
            <a:pPr lvl="1"/>
            <a:r>
              <a:rPr lang="en-US" sz="2200" dirty="0" err="1" smtClean="0"/>
              <a:t>Krishak</a:t>
            </a:r>
            <a:r>
              <a:rPr lang="en-US" sz="2200" dirty="0" smtClean="0"/>
              <a:t> </a:t>
            </a:r>
            <a:r>
              <a:rPr lang="en-US" sz="2200" dirty="0" err="1" smtClean="0"/>
              <a:t>Bharati</a:t>
            </a:r>
            <a:r>
              <a:rPr lang="en-US" sz="2200" dirty="0" smtClean="0"/>
              <a:t> Cooperative Ltd. v. ACIT (Delhi)(High Court)</a:t>
            </a:r>
          </a:p>
          <a:p>
            <a:pPr lvl="1"/>
            <a:r>
              <a:rPr lang="en-US" sz="2200" dirty="0" smtClean="0"/>
              <a:t>CIT V. HMT Ltd. (67 Taxman 506)</a:t>
            </a:r>
          </a:p>
          <a:p>
            <a:pPr lvl="1"/>
            <a:r>
              <a:rPr lang="en-US" sz="2200" dirty="0" smtClean="0"/>
              <a:t>JCIT V. </a:t>
            </a:r>
            <a:r>
              <a:rPr lang="en-US" sz="2200" dirty="0" err="1" smtClean="0"/>
              <a:t>Mukund</a:t>
            </a:r>
            <a:r>
              <a:rPr lang="en-US" sz="2200" dirty="0" smtClean="0"/>
              <a:t> Ltd. (106 ITD 231)</a:t>
            </a:r>
          </a:p>
          <a:p>
            <a:pPr lvl="1"/>
            <a:r>
              <a:rPr lang="en-US" sz="2200" dirty="0" smtClean="0"/>
              <a:t>DCIT V. Sun Pharmaceutical Ind. Ltd. (227 CTR 206)</a:t>
            </a:r>
          </a:p>
          <a:p>
            <a:r>
              <a:rPr lang="en-US" sz="2600" dirty="0" err="1" smtClean="0"/>
              <a:t>Pharma</a:t>
            </a:r>
            <a:r>
              <a:rPr lang="en-US" sz="2600" dirty="0" smtClean="0"/>
              <a:t> Companies – Gift to Doctors – whether offense or prohibited by law? Proviso to sec. 37 applies? </a:t>
            </a:r>
          </a:p>
          <a:p>
            <a:pPr lvl="1"/>
            <a:r>
              <a:rPr lang="en-US" sz="2200" dirty="0" smtClean="0"/>
              <a:t>Recent circular of CBDT</a:t>
            </a:r>
          </a:p>
          <a:p>
            <a:pPr lvl="1"/>
            <a:r>
              <a:rPr lang="en-US" sz="2200" dirty="0" smtClean="0"/>
              <a:t>Indian Medical Council’s Regulations applicable to Doctors. Not to </a:t>
            </a:r>
            <a:r>
              <a:rPr lang="en-US" sz="2200" dirty="0" err="1" smtClean="0"/>
              <a:t>Pharma</a:t>
            </a:r>
            <a:r>
              <a:rPr lang="en-US" sz="2200" dirty="0" smtClean="0"/>
              <a:t> Companies. </a:t>
            </a:r>
          </a:p>
          <a:p>
            <a:pPr lvl="1">
              <a:buNone/>
            </a:pPr>
            <a:endParaRPr lang="en-US" sz="2200" dirty="0" smtClean="0"/>
          </a:p>
          <a:p>
            <a:pPr lvl="0"/>
            <a:endParaRPr lang="en-US" sz="26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8EFC-FD98-4BBD-9921-33BA3265E9B8}" type="datetime2">
              <a:rPr lang="en-US" smtClean="0"/>
              <a:pPr/>
              <a:t>Sunday, September 02,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Yogesh A. Thar.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2690-BAC5-4920-9C8F-BF03AE1784D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2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1388</Words>
  <Application>Microsoft Office PowerPoint</Application>
  <PresentationFormat>On-screen Show (4:3)</PresentationFormat>
  <Paragraphs>191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J.B. Nagar CPE Study Circle Andheri (E) – September 2, 2012</vt:lpstr>
      <vt:lpstr>Clause 4: Status</vt:lpstr>
      <vt:lpstr>Clause 8: Nature of Business</vt:lpstr>
      <vt:lpstr>Clause 12: Section 145A</vt:lpstr>
      <vt:lpstr>Clause 14: Section-32-Depreciation</vt:lpstr>
      <vt:lpstr>Clause 14: Section-32-Depreciation (cont’d)</vt:lpstr>
      <vt:lpstr>Clause 14: Section-32-Depreciation (cont’d)</vt:lpstr>
      <vt:lpstr>Clause 16(b): Employee Contribution</vt:lpstr>
      <vt:lpstr>Clause 17(a)/(e): Capital Expenditure</vt:lpstr>
      <vt:lpstr>Clause 17(f): Disallowance u/s 40(a)</vt:lpstr>
      <vt:lpstr>Clause 17(k): Contingent liability</vt:lpstr>
      <vt:lpstr>Clause 17(l): Section-14A</vt:lpstr>
      <vt:lpstr>Clause 17(l): Section-14A (cont’d)</vt:lpstr>
      <vt:lpstr>Clause 17(l): Section-14A (cont’d)</vt:lpstr>
      <vt:lpstr>Clause 21: Section 43B</vt:lpstr>
      <vt:lpstr>Clause 21: Section 43B (cont’d)</vt:lpstr>
      <vt:lpstr>Clause 25: B/F Depreciation</vt:lpstr>
      <vt:lpstr>Clause 27: TDS</vt:lpstr>
      <vt:lpstr>Miscellaneous Issues</vt:lpstr>
      <vt:lpstr>Miscellaneous Issues (cont’d)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2(43): Under DTAA, tax includes education cess:</dc:title>
  <dc:creator>bsmco5</dc:creator>
  <cp:lastModifiedBy>ABC</cp:lastModifiedBy>
  <cp:revision>84</cp:revision>
  <dcterms:created xsi:type="dcterms:W3CDTF">2012-08-08T06:47:58Z</dcterms:created>
  <dcterms:modified xsi:type="dcterms:W3CDTF">2012-09-01T20:58:44Z</dcterms:modified>
</cp:coreProperties>
</file>