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docProps/custom.xml" ContentType="application/vnd.openxmlformats-officedocument.custom-properti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9"/>
  </p:notesMasterIdLst>
  <p:sldIdLst>
    <p:sldId id="256" r:id="rId2"/>
    <p:sldId id="266" r:id="rId3"/>
    <p:sldId id="257" r:id="rId4"/>
    <p:sldId id="258" r:id="rId5"/>
    <p:sldId id="259" r:id="rId6"/>
    <p:sldId id="260" r:id="rId7"/>
    <p:sldId id="261" r:id="rId8"/>
    <p:sldId id="262" r:id="rId9"/>
    <p:sldId id="263" r:id="rId10"/>
    <p:sldId id="264" r:id="rId11"/>
    <p:sldId id="335" r:id="rId12"/>
    <p:sldId id="265"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336" r:id="rId32"/>
    <p:sldId id="285" r:id="rId33"/>
    <p:sldId id="286" r:id="rId34"/>
    <p:sldId id="287" r:id="rId35"/>
    <p:sldId id="289" r:id="rId36"/>
    <p:sldId id="290" r:id="rId37"/>
    <p:sldId id="291" r:id="rId38"/>
    <p:sldId id="292" r:id="rId39"/>
    <p:sldId id="288"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37" r:id="rId55"/>
    <p:sldId id="338"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39" r:id="rId73"/>
    <p:sldId id="340" r:id="rId74"/>
    <p:sldId id="323" r:id="rId75"/>
    <p:sldId id="324" r:id="rId76"/>
    <p:sldId id="325" r:id="rId77"/>
    <p:sldId id="326" r:id="rId78"/>
    <p:sldId id="327" r:id="rId79"/>
    <p:sldId id="328" r:id="rId80"/>
    <p:sldId id="329" r:id="rId81"/>
    <p:sldId id="330" r:id="rId82"/>
    <p:sldId id="341" r:id="rId83"/>
    <p:sldId id="342" r:id="rId84"/>
    <p:sldId id="331" r:id="rId85"/>
    <p:sldId id="332" r:id="rId86"/>
    <p:sldId id="333" r:id="rId87"/>
    <p:sldId id="343" r:id="rId88"/>
  </p:sldIdLst>
  <p:sldSz cx="9144000" cy="6858000" type="screen4x3"/>
  <p:notesSz cx="7002463"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varScale="1">
        <p:scale>
          <a:sx n="65" d="100"/>
          <a:sy n="65" d="100"/>
        </p:scale>
        <p:origin x="-208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4401" cy="461804"/>
          </a:xfrm>
          <a:prstGeom prst="rect">
            <a:avLst/>
          </a:prstGeom>
        </p:spPr>
        <p:txBody>
          <a:bodyPr vert="horz" lIns="92784" tIns="46392" rIns="92784" bIns="46392" rtlCol="0"/>
          <a:lstStyle>
            <a:lvl1pPr algn="l">
              <a:defRPr sz="1200"/>
            </a:lvl1pPr>
          </a:lstStyle>
          <a:p>
            <a:endParaRPr lang="en-GB"/>
          </a:p>
        </p:txBody>
      </p:sp>
      <p:sp>
        <p:nvSpPr>
          <p:cNvPr id="3" name="Date Placeholder 2"/>
          <p:cNvSpPr>
            <a:spLocks noGrp="1"/>
          </p:cNvSpPr>
          <p:nvPr>
            <p:ph type="dt" idx="1"/>
          </p:nvPr>
        </p:nvSpPr>
        <p:spPr>
          <a:xfrm>
            <a:off x="3966442" y="0"/>
            <a:ext cx="3034401" cy="461804"/>
          </a:xfrm>
          <a:prstGeom prst="rect">
            <a:avLst/>
          </a:prstGeom>
        </p:spPr>
        <p:txBody>
          <a:bodyPr vert="horz" lIns="92784" tIns="46392" rIns="92784" bIns="46392" rtlCol="0"/>
          <a:lstStyle>
            <a:lvl1pPr algn="r">
              <a:defRPr sz="1200"/>
            </a:lvl1pPr>
          </a:lstStyle>
          <a:p>
            <a:fld id="{F5934779-0DD5-4764-8576-AA981CC9709F}" type="datetimeFigureOut">
              <a:rPr lang="en-GB" smtClean="0"/>
              <a:pPr/>
              <a:t>06/09/2012</a:t>
            </a:fld>
            <a:endParaRPr lang="en-GB"/>
          </a:p>
        </p:txBody>
      </p:sp>
      <p:sp>
        <p:nvSpPr>
          <p:cNvPr id="4" name="Slide Image Placeholder 3"/>
          <p:cNvSpPr>
            <a:spLocks noGrp="1" noRot="1" noChangeAspect="1"/>
          </p:cNvSpPr>
          <p:nvPr>
            <p:ph type="sldImg" idx="2"/>
          </p:nvPr>
        </p:nvSpPr>
        <p:spPr>
          <a:xfrm>
            <a:off x="1192213" y="692150"/>
            <a:ext cx="4618037" cy="3463925"/>
          </a:xfrm>
          <a:prstGeom prst="rect">
            <a:avLst/>
          </a:prstGeom>
          <a:noFill/>
          <a:ln w="12700">
            <a:solidFill>
              <a:prstClr val="black"/>
            </a:solidFill>
          </a:ln>
        </p:spPr>
        <p:txBody>
          <a:bodyPr vert="horz" lIns="92784" tIns="46392" rIns="92784" bIns="46392" rtlCol="0" anchor="ctr"/>
          <a:lstStyle/>
          <a:p>
            <a:endParaRPr lang="en-GB"/>
          </a:p>
        </p:txBody>
      </p:sp>
      <p:sp>
        <p:nvSpPr>
          <p:cNvPr id="5" name="Notes Placeholder 4"/>
          <p:cNvSpPr>
            <a:spLocks noGrp="1"/>
          </p:cNvSpPr>
          <p:nvPr>
            <p:ph type="body" sz="quarter" idx="3"/>
          </p:nvPr>
        </p:nvSpPr>
        <p:spPr>
          <a:xfrm>
            <a:off x="700247" y="4387136"/>
            <a:ext cx="5601970" cy="4156234"/>
          </a:xfrm>
          <a:prstGeom prst="rect">
            <a:avLst/>
          </a:prstGeom>
        </p:spPr>
        <p:txBody>
          <a:bodyPr vert="horz" lIns="92784" tIns="46392" rIns="92784" bIns="4639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772668"/>
            <a:ext cx="3034401" cy="461804"/>
          </a:xfrm>
          <a:prstGeom prst="rect">
            <a:avLst/>
          </a:prstGeom>
        </p:spPr>
        <p:txBody>
          <a:bodyPr vert="horz" lIns="92784" tIns="46392" rIns="92784" bIns="46392" rtlCol="0" anchor="b"/>
          <a:lstStyle>
            <a:lvl1pPr algn="l">
              <a:defRPr sz="1200"/>
            </a:lvl1pPr>
          </a:lstStyle>
          <a:p>
            <a:endParaRPr lang="en-GB"/>
          </a:p>
        </p:txBody>
      </p:sp>
      <p:sp>
        <p:nvSpPr>
          <p:cNvPr id="7" name="Slide Number Placeholder 6"/>
          <p:cNvSpPr>
            <a:spLocks noGrp="1"/>
          </p:cNvSpPr>
          <p:nvPr>
            <p:ph type="sldNum" sz="quarter" idx="5"/>
          </p:nvPr>
        </p:nvSpPr>
        <p:spPr>
          <a:xfrm>
            <a:off x="3966442" y="8772668"/>
            <a:ext cx="3034401" cy="461804"/>
          </a:xfrm>
          <a:prstGeom prst="rect">
            <a:avLst/>
          </a:prstGeom>
        </p:spPr>
        <p:txBody>
          <a:bodyPr vert="horz" lIns="92784" tIns="46392" rIns="92784" bIns="46392" rtlCol="0" anchor="b"/>
          <a:lstStyle>
            <a:lvl1pPr algn="r">
              <a:defRPr sz="1200"/>
            </a:lvl1pPr>
          </a:lstStyle>
          <a:p>
            <a:fld id="{95AC56BF-6640-43B8-8849-DF460C97F371}"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2" name="Group 18"/>
          <p:cNvGrpSpPr/>
          <p:nvPr/>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grpSp>
        <p:nvGrpSpPr>
          <p:cNvPr id="3" name="Group 32"/>
          <p:cNvGrpSpPr/>
          <p:nvPr/>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9" name="Date Placeholder 8"/>
          <p:cNvSpPr>
            <a:spLocks noGrp="1"/>
          </p:cNvSpPr>
          <p:nvPr>
            <p:ph type="dt" sz="half" idx="10"/>
          </p:nvPr>
        </p:nvSpPr>
        <p:spPr/>
        <p:txBody>
          <a:bodyPr/>
          <a:lstStyle/>
          <a:p>
            <a:r>
              <a:rPr lang="en-US" smtClean="0"/>
              <a:t>September 2012</a:t>
            </a:r>
            <a:endParaRPr lang="en-GB"/>
          </a:p>
        </p:txBody>
      </p:sp>
      <p:sp>
        <p:nvSpPr>
          <p:cNvPr id="10" name="Footer Placeholder 9"/>
          <p:cNvSpPr>
            <a:spLocks noGrp="1"/>
          </p:cNvSpPr>
          <p:nvPr>
            <p:ph type="ftr" sz="quarter" idx="11"/>
          </p:nvPr>
        </p:nvSpPr>
        <p:spPr/>
        <p:txBody>
          <a:bodyPr/>
          <a:lstStyle/>
          <a:p>
            <a:endParaRPr lang="en-GB"/>
          </a:p>
        </p:txBody>
      </p:sp>
      <p:sp>
        <p:nvSpPr>
          <p:cNvPr id="12" name="Slide Number Placeholder 11"/>
          <p:cNvSpPr>
            <a:spLocks noGrp="1"/>
          </p:cNvSpPr>
          <p:nvPr>
            <p:ph type="sldNum" sz="quarter" idx="12"/>
          </p:nvPr>
        </p:nvSpPr>
        <p:spPr/>
        <p:txBody>
          <a:bodyPr/>
          <a:lstStyle/>
          <a:p>
            <a:r>
              <a:rPr lang="en-GB" smtClean="0"/>
              <a:t>Slide </a:t>
            </a:r>
            <a:fld id="{7B005AA8-A286-452B-AFED-8CED44E3A305}" type="slidenum">
              <a:rPr lang="en-GB" smtClean="0"/>
              <a:pPr/>
              <a:t>‹#›</a:t>
            </a:fld>
            <a:endParaRPr lang="en-GB"/>
          </a:p>
        </p:txBody>
      </p:sp>
      <p:sp>
        <p:nvSpPr>
          <p:cNvPr id="13"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US" noProof="0" smtClean="0"/>
              <a:t>Click to edit Master title style</a:t>
            </a:r>
            <a:endParaRPr lang="en-GB" noProof="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12" name="Date Placeholder 11"/>
          <p:cNvSpPr>
            <a:spLocks noGrp="1"/>
          </p:cNvSpPr>
          <p:nvPr>
            <p:ph type="dt" sz="half" idx="16"/>
          </p:nvPr>
        </p:nvSpPr>
        <p:spPr/>
        <p:txBody>
          <a:bodyPr/>
          <a:lstStyle/>
          <a:p>
            <a:r>
              <a:rPr lang="en-US" smtClean="0"/>
              <a:t>September 2012</a:t>
            </a:r>
            <a:endParaRPr lang="en-GB"/>
          </a:p>
        </p:txBody>
      </p:sp>
      <p:sp>
        <p:nvSpPr>
          <p:cNvPr id="13" name="Footer Placeholder 12"/>
          <p:cNvSpPr>
            <a:spLocks noGrp="1"/>
          </p:cNvSpPr>
          <p:nvPr>
            <p:ph type="ftr" sz="quarter" idx="17"/>
          </p:nvPr>
        </p:nvSpPr>
        <p:spPr/>
        <p:txBody>
          <a:bodyPr/>
          <a:lstStyle/>
          <a:p>
            <a:endParaRPr lang="en-GB"/>
          </a:p>
        </p:txBody>
      </p:sp>
      <p:sp>
        <p:nvSpPr>
          <p:cNvPr id="17" name="Slide Number Placeholder 16"/>
          <p:cNvSpPr>
            <a:spLocks noGrp="1"/>
          </p:cNvSpPr>
          <p:nvPr>
            <p:ph type="sldNum" sz="quarter" idx="18"/>
          </p:nvPr>
        </p:nvSpPr>
        <p:spPr/>
        <p:txBody>
          <a:bodyPr/>
          <a:lstStyle/>
          <a:p>
            <a:r>
              <a:rPr lang="en-GB" smtClean="0"/>
              <a:t>Slide </a:t>
            </a:r>
            <a:fld id="{989AB6A8-D137-44DF-917B-899F3C56397A}" type="slidenum">
              <a:rPr lang="en-GB" smtClean="0"/>
              <a:pPr/>
              <a:t>‹#›</a:t>
            </a:fld>
            <a:endParaRPr lang="en-GB"/>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US" noProof="0" smtClean="0"/>
              <a:t>Click to edit Master title style</a:t>
            </a:r>
            <a:endParaRPr lang="en-GB" noProof="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lvl1pPr>
              <a:defRPr>
                <a:solidFill>
                  <a:schemeClr val="lt1"/>
                </a:solidFill>
              </a:defRPr>
            </a:lvl1pPr>
          </a:lstStyle>
          <a:p>
            <a:r>
              <a:rPr lang="en-US" smtClean="0"/>
              <a:t>September 2012</a:t>
            </a:r>
            <a:endParaRPr lang="en-GB"/>
          </a:p>
        </p:txBody>
      </p:sp>
      <p:sp>
        <p:nvSpPr>
          <p:cNvPr id="14" name="Footer Placeholder 13"/>
          <p:cNvSpPr>
            <a:spLocks noGrp="1"/>
          </p:cNvSpPr>
          <p:nvPr>
            <p:ph type="ftr" sz="quarter" idx="11"/>
          </p:nvPr>
        </p:nvSpPr>
        <p:spPr/>
        <p:txBody>
          <a:bodyPr/>
          <a:lstStyle>
            <a:lvl1pPr>
              <a:defRPr>
                <a:solidFill>
                  <a:schemeClr val="lt1"/>
                </a:solidFill>
              </a:defRPr>
            </a:lvl1pPr>
          </a:lstStyle>
          <a:p>
            <a:endParaRPr lang="en-GB"/>
          </a:p>
        </p:txBody>
      </p:sp>
      <p:sp>
        <p:nvSpPr>
          <p:cNvPr id="15" name="Slide Number Placeholder 14"/>
          <p:cNvSpPr>
            <a:spLocks noGrp="1"/>
          </p:cNvSpPr>
          <p:nvPr>
            <p:ph type="sldNum" sz="quarter" idx="12"/>
          </p:nvPr>
        </p:nvSpPr>
        <p:spPr/>
        <p:txBody>
          <a:bodyPr/>
          <a:lstStyle>
            <a:lvl1pPr>
              <a:defRPr>
                <a:solidFill>
                  <a:schemeClr val="lt1"/>
                </a:solidFill>
              </a:defRPr>
            </a:lvl1pPr>
          </a:lstStyle>
          <a:p>
            <a:r>
              <a:rPr lang="en-GB" smtClean="0"/>
              <a:t>Slide </a:t>
            </a:r>
            <a:fld id="{9B76AFC8-11AF-44CD-9E00-134A19BAD7A3}" type="slidenum">
              <a:rPr lang="en-GB" smtClean="0"/>
              <a:pPr/>
              <a:t>‹#›</a:t>
            </a:fld>
            <a:endParaRPr lang="en-GB"/>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solidFill>
                  <a:schemeClr val="lt1"/>
                </a:solidFill>
                <a:effectLst/>
                <a:latin typeface="Arial"/>
              </a:rPr>
              <a:t>PwC</a:t>
            </a:r>
            <a:endParaRPr kumimoji="0" lang="en-GB" sz="1000" b="0" i="0" u="none" baseline="0" dirty="0" err="1" smtClean="0">
              <a:solidFill>
                <a:schemeClr val="lt1"/>
              </a:solidFill>
              <a:effectLst/>
              <a:latin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US" noProof="0" smtClean="0"/>
              <a:t>Click to edit Master title style</a:t>
            </a:r>
            <a:endParaRPr lang="en-GB" noProof="0" smtClean="0"/>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smtClean="0"/>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p>
            <a:r>
              <a:rPr lang="en-US" smtClean="0"/>
              <a:t>September 2012</a:t>
            </a:r>
            <a:endParaRPr lang="en-GB"/>
          </a:p>
        </p:txBody>
      </p:sp>
      <p:sp>
        <p:nvSpPr>
          <p:cNvPr id="14" name="Footer Placeholder 13"/>
          <p:cNvSpPr>
            <a:spLocks noGrp="1"/>
          </p:cNvSpPr>
          <p:nvPr>
            <p:ph type="ftr" sz="quarter" idx="11"/>
          </p:nvPr>
        </p:nvSpPr>
        <p:spPr/>
        <p:txBody>
          <a:bodyPr/>
          <a:lstStyle/>
          <a:p>
            <a:endParaRPr lang="en-GB"/>
          </a:p>
        </p:txBody>
      </p:sp>
      <p:sp>
        <p:nvSpPr>
          <p:cNvPr id="15" name="Slide Number Placeholder 14"/>
          <p:cNvSpPr>
            <a:spLocks noGrp="1"/>
          </p:cNvSpPr>
          <p:nvPr>
            <p:ph type="sldNum" sz="quarter" idx="12"/>
          </p:nvPr>
        </p:nvSpPr>
        <p:spPr/>
        <p:txBody>
          <a:bodyPr/>
          <a:lstStyle/>
          <a:p>
            <a:r>
              <a:rPr lang="en-GB" smtClean="0"/>
              <a:t>Slide </a:t>
            </a:r>
            <a:fld id="{5010D4D7-C7BA-4062-81F6-B406BA5376BC}" type="slidenum">
              <a:rPr lang="en-GB" smtClean="0"/>
              <a:pPr/>
              <a:t>‹#›</a:t>
            </a:fld>
            <a:endParaRPr lang="en-GB"/>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US" noProof="0" smtClean="0"/>
              <a:t>Click to edit Master title style</a:t>
            </a:r>
            <a:endParaRPr lang="en-GB" noProof="0"/>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smtClean="0"/>
              <a:t>Click to edit Master subtitle style</a:t>
            </a:r>
            <a:endParaRPr lang="en-GB" noProof="0" smtClean="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lvl1pPr>
              <a:defRPr>
                <a:solidFill>
                  <a:schemeClr val="lt1"/>
                </a:solidFill>
              </a:defRPr>
            </a:lvl1pPr>
          </a:lstStyle>
          <a:p>
            <a:r>
              <a:rPr lang="en-US" smtClean="0"/>
              <a:t>September 2012</a:t>
            </a:r>
            <a:endParaRPr lang="en-GB"/>
          </a:p>
        </p:txBody>
      </p:sp>
      <p:sp>
        <p:nvSpPr>
          <p:cNvPr id="14" name="Footer Placeholder 13"/>
          <p:cNvSpPr>
            <a:spLocks noGrp="1"/>
          </p:cNvSpPr>
          <p:nvPr>
            <p:ph type="ftr" sz="quarter" idx="11"/>
          </p:nvPr>
        </p:nvSpPr>
        <p:spPr/>
        <p:txBody>
          <a:bodyPr/>
          <a:lstStyle>
            <a:lvl1pPr>
              <a:defRPr>
                <a:solidFill>
                  <a:schemeClr val="lt1"/>
                </a:solidFill>
              </a:defRPr>
            </a:lvl1pPr>
          </a:lstStyle>
          <a:p>
            <a:endParaRPr lang="en-GB"/>
          </a:p>
        </p:txBody>
      </p:sp>
      <p:sp>
        <p:nvSpPr>
          <p:cNvPr id="15" name="Slide Number Placeholder 14"/>
          <p:cNvSpPr>
            <a:spLocks noGrp="1"/>
          </p:cNvSpPr>
          <p:nvPr>
            <p:ph type="sldNum" sz="quarter" idx="12"/>
          </p:nvPr>
        </p:nvSpPr>
        <p:spPr/>
        <p:txBody>
          <a:bodyPr/>
          <a:lstStyle>
            <a:lvl1pPr>
              <a:defRPr>
                <a:solidFill>
                  <a:schemeClr val="lt1"/>
                </a:solidFill>
              </a:defRPr>
            </a:lvl1pPr>
          </a:lstStyle>
          <a:p>
            <a:r>
              <a:rPr lang="en-GB" smtClean="0"/>
              <a:t>Slide </a:t>
            </a:r>
            <a:fld id="{CDBAFE81-611D-44F7-9F1C-1FFEB50DB438}" type="slidenum">
              <a:rPr lang="en-GB" smtClean="0"/>
              <a:pPr/>
              <a:t>‹#›</a:t>
            </a:fld>
            <a:endParaRPr lang="en-GB"/>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solidFill>
                  <a:schemeClr val="lt1"/>
                </a:solidFill>
                <a:effectLst/>
                <a:latin typeface="Arial"/>
              </a:rPr>
              <a:t>PwC</a:t>
            </a:r>
            <a:endParaRPr kumimoji="0" lang="en-GB" sz="1000" b="0" i="0" u="none" baseline="0" dirty="0" err="1" smtClean="0">
              <a:solidFill>
                <a:schemeClr val="lt1"/>
              </a:solidFill>
              <a:effectLst/>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US" noProof="0" smtClean="0"/>
              <a:t>Click to edit Master title style</a:t>
            </a:r>
            <a:endParaRPr lang="en-GB" noProof="0" smtClean="0"/>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smtClean="0"/>
              <a:t>Click to edit Master subtitle style</a:t>
            </a:r>
            <a:endParaRPr lang="en-GB" noProof="0" smtClean="0"/>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Date Placeholder 13"/>
          <p:cNvSpPr>
            <a:spLocks noGrp="1"/>
          </p:cNvSpPr>
          <p:nvPr>
            <p:ph type="dt" sz="half" idx="14"/>
          </p:nvPr>
        </p:nvSpPr>
        <p:spPr/>
        <p:txBody>
          <a:bodyPr/>
          <a:lstStyle>
            <a:lvl1pPr>
              <a:defRPr>
                <a:solidFill>
                  <a:schemeClr val="lt1"/>
                </a:solidFill>
              </a:defRPr>
            </a:lvl1pPr>
          </a:lstStyle>
          <a:p>
            <a:r>
              <a:rPr lang="en-US" smtClean="0"/>
              <a:t>September 2012</a:t>
            </a:r>
            <a:endParaRPr lang="en-GB"/>
          </a:p>
        </p:txBody>
      </p:sp>
      <p:sp>
        <p:nvSpPr>
          <p:cNvPr id="15" name="Footer Placeholder 14"/>
          <p:cNvSpPr>
            <a:spLocks noGrp="1"/>
          </p:cNvSpPr>
          <p:nvPr>
            <p:ph type="ftr" sz="quarter" idx="15"/>
          </p:nvPr>
        </p:nvSpPr>
        <p:spPr/>
        <p:txBody>
          <a:bodyPr/>
          <a:lstStyle>
            <a:lvl1pPr>
              <a:defRPr>
                <a:solidFill>
                  <a:schemeClr val="lt1"/>
                </a:solidFill>
              </a:defRPr>
            </a:lvl1pPr>
          </a:lstStyle>
          <a:p>
            <a:endParaRPr lang="en-GB"/>
          </a:p>
        </p:txBody>
      </p:sp>
      <p:sp>
        <p:nvSpPr>
          <p:cNvPr id="16" name="Slide Number Placeholder 15"/>
          <p:cNvSpPr>
            <a:spLocks noGrp="1"/>
          </p:cNvSpPr>
          <p:nvPr>
            <p:ph type="sldNum" sz="quarter" idx="16"/>
          </p:nvPr>
        </p:nvSpPr>
        <p:spPr/>
        <p:txBody>
          <a:bodyPr/>
          <a:lstStyle>
            <a:lvl1pPr>
              <a:defRPr>
                <a:solidFill>
                  <a:schemeClr val="lt1"/>
                </a:solidFill>
              </a:defRPr>
            </a:lvl1pPr>
          </a:lstStyle>
          <a:p>
            <a:r>
              <a:rPr lang="en-GB" smtClean="0"/>
              <a:t>Slide </a:t>
            </a:r>
            <a:fld id="{837A6F50-38F4-4948-80C2-2252F5FB072B}" type="slidenum">
              <a:rPr lang="en-GB" smtClean="0"/>
              <a:pPr/>
              <a:t>‹#›</a:t>
            </a:fld>
            <a:endParaRPr lang="en-GB"/>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solidFill>
                  <a:schemeClr val="lt1"/>
                </a:solidFill>
                <a:effectLst/>
                <a:latin typeface="Arial"/>
              </a:rPr>
              <a:t>PwC</a:t>
            </a:r>
            <a:endParaRPr kumimoji="0" lang="en-GB" sz="1000" b="0" i="0" u="none" baseline="0" dirty="0" err="1" smtClean="0">
              <a:solidFill>
                <a:schemeClr val="lt1"/>
              </a:solidFill>
              <a:effectLst/>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GB" noProof="0" dirty="0" smtClean="0"/>
              <a:t>Click to add the presentation’s main title</a:t>
            </a:r>
            <a:endParaRPr lang="en-GB"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2" name="Group 101"/>
          <p:cNvGrpSpPr>
            <a:grpSpLocks noChangeAspect="1"/>
          </p:cNvGrpSpPr>
          <p:nvPr/>
        </p:nvGrpSpPr>
        <p:grpSpPr>
          <a:xfrm>
            <a:off x="968592" y="5768681"/>
            <a:ext cx="1232283" cy="935789"/>
            <a:chOff x="518032" y="-1032869"/>
            <a:chExt cx="6161413" cy="4678943"/>
          </a:xfrm>
        </p:grpSpPr>
        <p:grpSp>
          <p:nvGrpSpPr>
            <p:cNvPr id="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grpSp>
        <p:grpSp>
          <p:nvGrpSpPr>
            <p:cNvPr id="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2" name="Group 31"/>
          <p:cNvGrpSpPr/>
          <p:nvPr/>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en-US" noProof="0" smtClean="0"/>
              <a:t>Click icon to add picture</a:t>
            </a:r>
            <a:endParaRPr lang="en-GB" noProof="0" dirty="0"/>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smtClean="0"/>
              <a:t>Click to add the presentation’s main title</a:t>
            </a:r>
            <a:endParaRPr lang="en-GB" noProof="0"/>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4"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 name="Group 26"/>
          <p:cNvGrpSpPr/>
          <p:nvPr/>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US" noProof="0" smtClean="0"/>
              <a:t>Click icon to add picture</a:t>
            </a:r>
            <a:endParaRPr lang="en-GB" noProof="0" dirty="0"/>
          </a:p>
        </p:txBody>
      </p:sp>
      <p:grpSp>
        <p:nvGrpSpPr>
          <p:cNvPr id="3" name="Group 32"/>
          <p:cNvGrpSpPr/>
          <p:nvPr/>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6"/>
          </p:nvPr>
        </p:nvSpPr>
        <p:spPr/>
        <p:txBody>
          <a:bodyPr/>
          <a:lstStyle/>
          <a:p>
            <a:r>
              <a:rPr lang="en-US" smtClean="0"/>
              <a:t>September 2012</a:t>
            </a:r>
            <a:endParaRPr lang="en-GB"/>
          </a:p>
        </p:txBody>
      </p:sp>
      <p:sp>
        <p:nvSpPr>
          <p:cNvPr id="12" name="Footer Placeholder 11"/>
          <p:cNvSpPr>
            <a:spLocks noGrp="1"/>
          </p:cNvSpPr>
          <p:nvPr>
            <p:ph type="ftr" sz="quarter" idx="17"/>
          </p:nvPr>
        </p:nvSpPr>
        <p:spPr/>
        <p:txBody>
          <a:bodyPr/>
          <a:lstStyle/>
          <a:p>
            <a:endParaRPr lang="en-GB"/>
          </a:p>
        </p:txBody>
      </p:sp>
      <p:sp>
        <p:nvSpPr>
          <p:cNvPr id="13" name="Slide Number Placeholder 12"/>
          <p:cNvSpPr>
            <a:spLocks noGrp="1"/>
          </p:cNvSpPr>
          <p:nvPr>
            <p:ph type="sldNum" sz="quarter" idx="18"/>
          </p:nvPr>
        </p:nvSpPr>
        <p:spPr/>
        <p:txBody>
          <a:bodyPr/>
          <a:lstStyle/>
          <a:p>
            <a:r>
              <a:rPr lang="en-GB" smtClean="0"/>
              <a:t>Slide </a:t>
            </a:r>
            <a:fld id="{F7706A30-79A0-46FF-B581-9AB8B11CBB23}" type="slidenum">
              <a:rPr lang="en-GB" smtClean="0"/>
              <a:pPr/>
              <a:t>‹#›</a:t>
            </a:fld>
            <a:endParaRPr lang="en-GB"/>
          </a:p>
        </p:txBody>
      </p:sp>
      <p:sp>
        <p:nvSpPr>
          <p:cNvPr id="14"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2" name="Group 32"/>
          <p:cNvGrpSpPr/>
          <p:nvPr/>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US" noProof="0" smtClean="0"/>
              <a:t>Click to edit Master title style</a:t>
            </a:r>
            <a:endParaRPr lang="en-GB" noProof="0"/>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GB" noProof="0" smtClean="0"/>
              <a:t>Add legal and copyright disclaimers here.</a:t>
            </a:r>
            <a:endParaRPr lang="en-GB" noProof="0"/>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533400" y="1752601"/>
            <a:ext cx="39624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4648201" y="1752600"/>
            <a:ext cx="3962399" cy="44196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6"/>
          </p:nvPr>
        </p:nvSpPr>
        <p:spPr/>
        <p:txBody>
          <a:bodyPr/>
          <a:lstStyle/>
          <a:p>
            <a:r>
              <a:rPr lang="en-US" smtClean="0"/>
              <a:t>September 2012</a:t>
            </a:r>
            <a:endParaRPr lang="en-GB"/>
          </a:p>
        </p:txBody>
      </p:sp>
      <p:sp>
        <p:nvSpPr>
          <p:cNvPr id="14" name="Footer Placeholder 13"/>
          <p:cNvSpPr>
            <a:spLocks noGrp="1"/>
          </p:cNvSpPr>
          <p:nvPr>
            <p:ph type="ftr" sz="quarter" idx="17"/>
          </p:nvPr>
        </p:nvSpPr>
        <p:spPr/>
        <p:txBody>
          <a:bodyPr/>
          <a:lstStyle/>
          <a:p>
            <a:endParaRPr lang="en-GB"/>
          </a:p>
        </p:txBody>
      </p:sp>
      <p:sp>
        <p:nvSpPr>
          <p:cNvPr id="15" name="Slide Number Placeholder 14"/>
          <p:cNvSpPr>
            <a:spLocks noGrp="1"/>
          </p:cNvSpPr>
          <p:nvPr>
            <p:ph type="sldNum" sz="quarter" idx="18"/>
          </p:nvPr>
        </p:nvSpPr>
        <p:spPr/>
        <p:txBody>
          <a:bodyPr/>
          <a:lstStyle/>
          <a:p>
            <a:r>
              <a:rPr lang="en-GB" smtClean="0"/>
              <a:t>Slide </a:t>
            </a:r>
            <a:fld id="{4A8614DB-51F9-443F-B4B7-FC56AEBDB985}" type="slidenum">
              <a:rPr lang="en-GB" smtClean="0"/>
              <a:pPr/>
              <a:t>‹#›</a:t>
            </a:fld>
            <a:endParaRPr lang="en-GB"/>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US" noProof="0" smtClean="0"/>
              <a:t>Click to edit Master title style</a:t>
            </a:r>
            <a:endParaRPr lang="en-GB" noProof="0"/>
          </a:p>
        </p:txBody>
      </p:sp>
      <p:sp>
        <p:nvSpPr>
          <p:cNvPr id="27" name="Content Placeholder 26"/>
          <p:cNvSpPr>
            <a:spLocks noGrp="1"/>
          </p:cNvSpPr>
          <p:nvPr>
            <p:ph sz="quarter" idx="13"/>
          </p:nvPr>
        </p:nvSpPr>
        <p:spPr>
          <a:xfrm>
            <a:off x="533400" y="1752601"/>
            <a:ext cx="25908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28" name="Content Placeholder 26"/>
          <p:cNvSpPr>
            <a:spLocks noGrp="1"/>
          </p:cNvSpPr>
          <p:nvPr>
            <p:ph sz="quarter" idx="14"/>
          </p:nvPr>
        </p:nvSpPr>
        <p:spPr>
          <a:xfrm>
            <a:off x="3276601" y="1752601"/>
            <a:ext cx="2590799"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6019800" y="1752601"/>
            <a:ext cx="25908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Date Placeholder 13"/>
          <p:cNvSpPr>
            <a:spLocks noGrp="1"/>
          </p:cNvSpPr>
          <p:nvPr>
            <p:ph type="dt" sz="half" idx="16"/>
          </p:nvPr>
        </p:nvSpPr>
        <p:spPr/>
        <p:txBody>
          <a:bodyPr/>
          <a:lstStyle/>
          <a:p>
            <a:r>
              <a:rPr lang="en-US" smtClean="0"/>
              <a:t>September 2012</a:t>
            </a:r>
            <a:endParaRPr lang="en-GB"/>
          </a:p>
        </p:txBody>
      </p:sp>
      <p:sp>
        <p:nvSpPr>
          <p:cNvPr id="15" name="Footer Placeholder 14"/>
          <p:cNvSpPr>
            <a:spLocks noGrp="1"/>
          </p:cNvSpPr>
          <p:nvPr>
            <p:ph type="ftr" sz="quarter" idx="17"/>
          </p:nvPr>
        </p:nvSpPr>
        <p:spPr/>
        <p:txBody>
          <a:bodyPr/>
          <a:lstStyle/>
          <a:p>
            <a:endParaRPr lang="en-GB"/>
          </a:p>
        </p:txBody>
      </p:sp>
      <p:sp>
        <p:nvSpPr>
          <p:cNvPr id="16" name="Slide Number Placeholder 15"/>
          <p:cNvSpPr>
            <a:spLocks noGrp="1"/>
          </p:cNvSpPr>
          <p:nvPr>
            <p:ph type="sldNum" sz="quarter" idx="18"/>
          </p:nvPr>
        </p:nvSpPr>
        <p:spPr/>
        <p:txBody>
          <a:bodyPr/>
          <a:lstStyle/>
          <a:p>
            <a:r>
              <a:rPr lang="en-GB" smtClean="0"/>
              <a:t>Slide </a:t>
            </a:r>
            <a:fld id="{CB01F0DC-A384-465C-82F4-61213A4CB469}" type="slidenum">
              <a:rPr lang="en-GB" smtClean="0"/>
              <a:pPr/>
              <a:t>‹#›</a:t>
            </a:fld>
            <a:endParaRPr lang="en-GB"/>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533400" y="3352800"/>
            <a:ext cx="3962400" cy="28194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4648199" y="3352800"/>
            <a:ext cx="3962401" cy="28194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13" name="Text Placeholder 12"/>
          <p:cNvSpPr>
            <a:spLocks noGrp="1"/>
          </p:cNvSpPr>
          <p:nvPr>
            <p:ph type="body" sz="quarter" idx="16"/>
          </p:nvPr>
        </p:nvSpPr>
        <p:spPr>
          <a:xfrm>
            <a:off x="533400" y="1752600"/>
            <a:ext cx="8077200" cy="14478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17"/>
          </p:nvPr>
        </p:nvSpPr>
        <p:spPr/>
        <p:txBody>
          <a:bodyPr/>
          <a:lstStyle/>
          <a:p>
            <a:r>
              <a:rPr lang="en-US" smtClean="0"/>
              <a:t>September 2012</a:t>
            </a:r>
            <a:endParaRPr lang="en-GB"/>
          </a:p>
        </p:txBody>
      </p:sp>
      <p:sp>
        <p:nvSpPr>
          <p:cNvPr id="17" name="Footer Placeholder 16"/>
          <p:cNvSpPr>
            <a:spLocks noGrp="1"/>
          </p:cNvSpPr>
          <p:nvPr>
            <p:ph type="ftr" sz="quarter" idx="18"/>
          </p:nvPr>
        </p:nvSpPr>
        <p:spPr/>
        <p:txBody>
          <a:bodyPr/>
          <a:lstStyle/>
          <a:p>
            <a:endParaRPr lang="en-GB"/>
          </a:p>
        </p:txBody>
      </p:sp>
      <p:sp>
        <p:nvSpPr>
          <p:cNvPr id="18" name="Slide Number Placeholder 17"/>
          <p:cNvSpPr>
            <a:spLocks noGrp="1"/>
          </p:cNvSpPr>
          <p:nvPr>
            <p:ph type="sldNum" sz="quarter" idx="19"/>
          </p:nvPr>
        </p:nvSpPr>
        <p:spPr/>
        <p:txBody>
          <a:bodyPr/>
          <a:lstStyle/>
          <a:p>
            <a:r>
              <a:rPr lang="en-GB" smtClean="0"/>
              <a:t>Slide </a:t>
            </a:r>
            <a:fld id="{0556470A-87F0-4597-B91C-0CE079F092FA}" type="slidenum">
              <a:rPr lang="en-GB" smtClean="0"/>
              <a:pPr/>
              <a:t>‹#›</a:t>
            </a:fld>
            <a:endParaRPr lang="en-GB"/>
          </a:p>
        </p:txBody>
      </p:sp>
      <p:sp>
        <p:nvSpPr>
          <p:cNvPr id="19"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6019800" y="1752600"/>
            <a:ext cx="2590800" cy="2133600"/>
          </a:xfrm>
        </p:spPr>
        <p:txBody>
          <a:bodyPr/>
          <a:lstStyle/>
          <a:p>
            <a:pPr lvl="0"/>
            <a:r>
              <a:rPr lang="en-US" noProof="0" smtClean="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17"/>
          </p:nvPr>
        </p:nvSpPr>
        <p:spPr/>
        <p:txBody>
          <a:bodyPr/>
          <a:lstStyle/>
          <a:p>
            <a:r>
              <a:rPr lang="en-US" smtClean="0"/>
              <a:t>September 2012</a:t>
            </a:r>
            <a:endParaRPr lang="en-GB"/>
          </a:p>
        </p:txBody>
      </p:sp>
      <p:sp>
        <p:nvSpPr>
          <p:cNvPr id="17" name="Footer Placeholder 16"/>
          <p:cNvSpPr>
            <a:spLocks noGrp="1"/>
          </p:cNvSpPr>
          <p:nvPr>
            <p:ph type="ftr" sz="quarter" idx="18"/>
          </p:nvPr>
        </p:nvSpPr>
        <p:spPr/>
        <p:txBody>
          <a:bodyPr/>
          <a:lstStyle/>
          <a:p>
            <a:endParaRPr lang="en-GB"/>
          </a:p>
        </p:txBody>
      </p:sp>
      <p:sp>
        <p:nvSpPr>
          <p:cNvPr id="18" name="Slide Number Placeholder 17"/>
          <p:cNvSpPr>
            <a:spLocks noGrp="1"/>
          </p:cNvSpPr>
          <p:nvPr>
            <p:ph type="sldNum" sz="quarter" idx="19"/>
          </p:nvPr>
        </p:nvSpPr>
        <p:spPr/>
        <p:txBody>
          <a:bodyPr/>
          <a:lstStyle/>
          <a:p>
            <a:r>
              <a:rPr lang="en-GB" smtClean="0"/>
              <a:t>Slide </a:t>
            </a:r>
            <a:fld id="{39CFF44E-7DB1-4C37-8472-FD7539B3FBB2}" type="slidenum">
              <a:rPr lang="en-GB" smtClean="0"/>
              <a:pPr/>
              <a:t>‹#›</a:t>
            </a:fld>
            <a:endParaRPr lang="en-GB"/>
          </a:p>
        </p:txBody>
      </p:sp>
      <p:sp>
        <p:nvSpPr>
          <p:cNvPr id="20"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smtClean="0"/>
              <a:t>Click to edit Master text styles</a:t>
            </a:r>
          </a:p>
        </p:txBody>
      </p:sp>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17"/>
          </p:nvPr>
        </p:nvSpPr>
        <p:spPr/>
        <p:txBody>
          <a:bodyPr/>
          <a:lstStyle/>
          <a:p>
            <a:r>
              <a:rPr lang="en-US" smtClean="0"/>
              <a:t>September 2012</a:t>
            </a:r>
            <a:endParaRPr lang="en-GB"/>
          </a:p>
        </p:txBody>
      </p:sp>
      <p:sp>
        <p:nvSpPr>
          <p:cNvPr id="17" name="Footer Placeholder 16"/>
          <p:cNvSpPr>
            <a:spLocks noGrp="1"/>
          </p:cNvSpPr>
          <p:nvPr>
            <p:ph type="ftr" sz="quarter" idx="18"/>
          </p:nvPr>
        </p:nvSpPr>
        <p:spPr/>
        <p:txBody>
          <a:bodyPr/>
          <a:lstStyle/>
          <a:p>
            <a:endParaRPr lang="en-GB"/>
          </a:p>
        </p:txBody>
      </p:sp>
      <p:sp>
        <p:nvSpPr>
          <p:cNvPr id="18" name="Slide Number Placeholder 17"/>
          <p:cNvSpPr>
            <a:spLocks noGrp="1"/>
          </p:cNvSpPr>
          <p:nvPr>
            <p:ph type="sldNum" sz="quarter" idx="19"/>
          </p:nvPr>
        </p:nvSpPr>
        <p:spPr/>
        <p:txBody>
          <a:bodyPr/>
          <a:lstStyle/>
          <a:p>
            <a:r>
              <a:rPr lang="en-GB" smtClean="0"/>
              <a:t>Slide </a:t>
            </a:r>
            <a:fld id="{FD77A1FD-B9E8-4BA7-819F-9C1D1E49116C}" type="slidenum">
              <a:rPr lang="en-GB" smtClean="0"/>
              <a:pPr/>
              <a:t>‹#›</a:t>
            </a:fld>
            <a:endParaRPr lang="en-GB"/>
          </a:p>
        </p:txBody>
      </p:sp>
      <p:sp>
        <p:nvSpPr>
          <p:cNvPr id="20"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smtClean="0"/>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smtClean="0"/>
              <a:t>Click to edit Master text styles</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Date Placeholder 13"/>
          <p:cNvSpPr>
            <a:spLocks noGrp="1"/>
          </p:cNvSpPr>
          <p:nvPr>
            <p:ph type="dt" sz="half" idx="17"/>
          </p:nvPr>
        </p:nvSpPr>
        <p:spPr/>
        <p:txBody>
          <a:bodyPr/>
          <a:lstStyle/>
          <a:p>
            <a:r>
              <a:rPr lang="en-US" smtClean="0"/>
              <a:t>September 2012</a:t>
            </a:r>
            <a:endParaRPr lang="en-GB"/>
          </a:p>
        </p:txBody>
      </p:sp>
      <p:sp>
        <p:nvSpPr>
          <p:cNvPr id="15" name="Footer Placeholder 14"/>
          <p:cNvSpPr>
            <a:spLocks noGrp="1"/>
          </p:cNvSpPr>
          <p:nvPr>
            <p:ph type="ftr" sz="quarter" idx="18"/>
          </p:nvPr>
        </p:nvSpPr>
        <p:spPr/>
        <p:txBody>
          <a:bodyPr/>
          <a:lstStyle/>
          <a:p>
            <a:endParaRPr lang="en-GB"/>
          </a:p>
        </p:txBody>
      </p:sp>
      <p:sp>
        <p:nvSpPr>
          <p:cNvPr id="16" name="Slide Number Placeholder 15"/>
          <p:cNvSpPr>
            <a:spLocks noGrp="1"/>
          </p:cNvSpPr>
          <p:nvPr>
            <p:ph type="sldNum" sz="quarter" idx="19"/>
          </p:nvPr>
        </p:nvSpPr>
        <p:spPr/>
        <p:txBody>
          <a:bodyPr/>
          <a:lstStyle/>
          <a:p>
            <a:r>
              <a:rPr lang="en-GB" smtClean="0"/>
              <a:t>Slide </a:t>
            </a:r>
            <a:fld id="{D9F2BD95-DCE4-468B-A779-7C7E3D3198BA}" type="slidenum">
              <a:rPr lang="en-GB" smtClean="0"/>
              <a:pPr/>
              <a:t>‹#›</a:t>
            </a:fld>
            <a:endParaRPr lang="en-GB"/>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p>
            <a:r>
              <a:rPr lang="en-US" smtClean="0"/>
              <a:t>September 2012</a:t>
            </a:r>
            <a:endParaRPr lang="en-GB"/>
          </a:p>
        </p:txBody>
      </p:sp>
      <p:sp>
        <p:nvSpPr>
          <p:cNvPr id="14" name="Footer Placeholder 13"/>
          <p:cNvSpPr>
            <a:spLocks noGrp="1"/>
          </p:cNvSpPr>
          <p:nvPr>
            <p:ph type="ftr" sz="quarter" idx="11"/>
          </p:nvPr>
        </p:nvSpPr>
        <p:spPr/>
        <p:txBody>
          <a:bodyPr/>
          <a:lstStyle/>
          <a:p>
            <a:endParaRPr lang="en-GB"/>
          </a:p>
        </p:txBody>
      </p:sp>
      <p:sp>
        <p:nvSpPr>
          <p:cNvPr id="15" name="Slide Number Placeholder 14"/>
          <p:cNvSpPr>
            <a:spLocks noGrp="1"/>
          </p:cNvSpPr>
          <p:nvPr>
            <p:ph type="sldNum" sz="quarter" idx="12"/>
          </p:nvPr>
        </p:nvSpPr>
        <p:spPr/>
        <p:txBody>
          <a:bodyPr/>
          <a:lstStyle/>
          <a:p>
            <a:r>
              <a:rPr lang="en-GB" smtClean="0"/>
              <a:t>Slide </a:t>
            </a:r>
            <a:fld id="{93602BA7-6825-498F-B687-42B6DA0441F9}" type="slidenum">
              <a:rPr lang="en-GB" smtClean="0"/>
              <a:pPr/>
              <a:t>‹#›</a:t>
            </a:fld>
            <a:endParaRPr lang="en-GB"/>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en-GB" sz="1000" b="0" i="0" u="none" baseline="0" smtClean="0">
                <a:effectLst/>
                <a:latin typeface="Arial"/>
              </a:rPr>
              <a:t>PwC</a:t>
            </a:r>
            <a:endParaRPr kumimoji="0" lang="en-GB" sz="1000" b="0" i="0" u="none" baseline="0" dirty="0" err="1" smtClean="0">
              <a:effectLst/>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GB" noProof="0" smtClean="0"/>
              <a:t>Click to edit</a:t>
            </a:r>
            <a:br>
              <a:rPr lang="en-GB" noProof="0" smtClean="0"/>
            </a:br>
            <a:r>
              <a:rPr lang="en-GB" noProof="0" smtClean="0"/>
              <a:t>Master title style</a:t>
            </a:r>
            <a:endParaRPr lang="en-GB" noProof="0"/>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8"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en-US" smtClean="0"/>
              <a:t>September 2012</a:t>
            </a:r>
            <a:endParaRPr lang="en-GB" dirty="0"/>
          </a:p>
        </p:txBody>
      </p: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en-GB" smtClean="0"/>
              <a:t>Slide </a:t>
            </a:r>
            <a:fld id="{6C4AAE74-F925-4DE9-8544-4818E7CDA64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hf hdr="0" ftr="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95475" y="838200"/>
            <a:ext cx="5648325" cy="914400"/>
          </a:xfrm>
          <a:prstGeom prst="rect">
            <a:avLst/>
          </a:prstGeom>
        </p:spPr>
        <p:txBody>
          <a:bodyPr vert="horz" lIns="0" tIns="0" rIns="0" bIns="0" rtlCol="0" anchor="t" anchorCtr="0">
            <a:noAutofit/>
          </a:bodyPr>
          <a:lstStyle/>
          <a:p>
            <a:r>
              <a:rPr lang="en-US" sz="2800" dirty="0" smtClean="0"/>
              <a:t>Critical analysis of deductions under Chapter VIA  </a:t>
            </a:r>
            <a:endParaRPr lang="en-GB" sz="2800" dirty="0"/>
          </a:p>
        </p:txBody>
      </p:sp>
      <p:sp>
        <p:nvSpPr>
          <p:cNvPr id="9" name="Text Placeholder 8"/>
          <p:cNvSpPr>
            <a:spLocks noGrp="1"/>
          </p:cNvSpPr>
          <p:nvPr>
            <p:ph type="body" sz="quarter" idx="10"/>
          </p:nvPr>
        </p:nvSpPr>
        <p:spPr/>
        <p:txBody>
          <a:bodyPr/>
          <a:lstStyle/>
          <a:p>
            <a:r>
              <a:rPr lang="en-GB" dirty="0" smtClean="0"/>
              <a:t>www.pwc.com/in</a:t>
            </a:r>
            <a:endParaRPr lang="en-GB" dirty="0"/>
          </a:p>
        </p:txBody>
      </p:sp>
      <p:pic>
        <p:nvPicPr>
          <p:cNvPr id="12" name="Picture Placeholder 11" descr="30.jpg"/>
          <p:cNvPicPr>
            <a:picLocks noGrp="1" noChangeAspect="1"/>
          </p:cNvPicPr>
          <p:nvPr>
            <p:ph type="pic" sz="quarter" idx="13"/>
          </p:nvPr>
        </p:nvPicPr>
        <p:blipFill>
          <a:blip r:embed="rId2" cstate="print"/>
          <a:srcRect t="13926" b="13926"/>
          <a:stretch>
            <a:fillRect/>
          </a:stretch>
        </p:blip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 - Deduction in respect of life insurance premium etc.</a:t>
            </a:r>
            <a:endParaRPr lang="en-GB" dirty="0"/>
          </a:p>
        </p:txBody>
      </p:sp>
      <p:sp>
        <p:nvSpPr>
          <p:cNvPr id="3" name="Content Placeholder 2"/>
          <p:cNvSpPr>
            <a:spLocks noGrp="1"/>
          </p:cNvSpPr>
          <p:nvPr>
            <p:ph sz="quarter" idx="15"/>
          </p:nvPr>
        </p:nvSpPr>
        <p:spPr>
          <a:prstGeom prst="rect">
            <a:avLst/>
          </a:prstGeom>
        </p:spPr>
        <p:txBody>
          <a:bodyPr>
            <a:noAutofit/>
          </a:bodyPr>
          <a:lstStyle/>
          <a:p>
            <a:pPr lvl="1">
              <a:lnSpc>
                <a:spcPct val="120000"/>
              </a:lnSpc>
              <a:spcBef>
                <a:spcPts val="600"/>
              </a:spcBef>
              <a:buNone/>
            </a:pPr>
            <a:r>
              <a:rPr lang="en-IN" sz="1600" b="1" dirty="0" smtClean="0">
                <a:solidFill>
                  <a:schemeClr val="tx2"/>
                </a:solidFill>
              </a:rPr>
              <a:t>...Points to be</a:t>
            </a:r>
            <a:r>
              <a:rPr lang="en-IN" sz="1600" dirty="0" smtClean="0"/>
              <a:t> </a:t>
            </a:r>
            <a:r>
              <a:rPr lang="en-IN" sz="1600" b="1" dirty="0" smtClean="0">
                <a:solidFill>
                  <a:schemeClr val="tx2"/>
                </a:solidFill>
              </a:rPr>
              <a:t>noted</a:t>
            </a:r>
            <a:endParaRPr lang="en-IN" sz="1600" b="1" dirty="0" smtClean="0">
              <a:solidFill>
                <a:schemeClr val="tx2"/>
              </a:solidFill>
            </a:endParaRPr>
          </a:p>
          <a:p>
            <a:pPr lvl="1">
              <a:lnSpc>
                <a:spcPct val="120000"/>
              </a:lnSpc>
              <a:spcBef>
                <a:spcPts val="600"/>
              </a:spcBef>
            </a:pPr>
            <a:r>
              <a:rPr lang="en-IN" sz="1600" dirty="0" smtClean="0"/>
              <a:t>Equity </a:t>
            </a:r>
            <a:r>
              <a:rPr lang="en-IN" sz="1600" dirty="0" smtClean="0"/>
              <a:t>shares or debentures, with reference to the cost of which a deduction is allowed, to be held for a period of three years from the date of their acquisition. If not so held, deductions allowed in the preceding years shall be taxed in the year of sale / transfer.</a:t>
            </a:r>
          </a:p>
          <a:p>
            <a:pPr lvl="1">
              <a:lnSpc>
                <a:spcPct val="120000"/>
              </a:lnSpc>
              <a:spcBef>
                <a:spcPts val="600"/>
              </a:spcBef>
            </a:pPr>
            <a:r>
              <a:rPr lang="en-IN" sz="1600" dirty="0" smtClean="0"/>
              <a:t>Date of acquisition of shares / debentures of public company is the date on which name is entered in the register of members or debenture-holders.</a:t>
            </a:r>
          </a:p>
          <a:p>
            <a:pPr lvl="1">
              <a:lnSpc>
                <a:spcPct val="120000"/>
              </a:lnSpc>
              <a:spcBef>
                <a:spcPts val="600"/>
              </a:spcBef>
            </a:pPr>
            <a:r>
              <a:rPr lang="en-IN" sz="1600" dirty="0" smtClean="0"/>
              <a:t>Any amount, including interest accrued thereon, withdrawn from (a) Senior Citizen Saving Scheme or ( b) Post Office Time Deposit Rules, before the expiry of the period of five years from the date of its deposit, shall be deemed to be the income of the </a:t>
            </a:r>
            <a:r>
              <a:rPr lang="en-IN" sz="1600" dirty="0" err="1" smtClean="0"/>
              <a:t>assessee</a:t>
            </a:r>
            <a:r>
              <a:rPr lang="en-IN" sz="1600" dirty="0" smtClean="0"/>
              <a:t> of the previous year in which the amount is withdrawn, unless such interest has been taxed in an earlier previous year</a:t>
            </a:r>
            <a:r>
              <a:rPr lang="en-IN" sz="1600" dirty="0" smtClean="0"/>
              <a:t>.</a:t>
            </a: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10</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80C - Deduction in respect of life insurance premium etc.</a:t>
            </a:r>
            <a:endParaRPr lang="en-GB" dirty="0"/>
          </a:p>
        </p:txBody>
      </p:sp>
      <p:sp>
        <p:nvSpPr>
          <p:cNvPr id="3" name="Content Placeholder 2"/>
          <p:cNvSpPr>
            <a:spLocks noGrp="1"/>
          </p:cNvSpPr>
          <p:nvPr>
            <p:ph sz="quarter" idx="15"/>
          </p:nvPr>
        </p:nvSpPr>
        <p:spPr/>
        <p:txBody>
          <a:bodyPr/>
          <a:lstStyle/>
          <a:p>
            <a:r>
              <a:rPr lang="en-US" sz="1600" b="1" dirty="0" smtClean="0">
                <a:solidFill>
                  <a:schemeClr val="tx2"/>
                </a:solidFill>
              </a:rPr>
              <a:t>Case laws</a:t>
            </a:r>
            <a:endParaRPr lang="en-GB" sz="1600" b="1" dirty="0" smtClean="0">
              <a:solidFill>
                <a:schemeClr val="tx2"/>
              </a:solidFill>
            </a:endParaRPr>
          </a:p>
          <a:p>
            <a:pPr algn="just">
              <a:buFont typeface="Arial" pitchFamily="34" charset="0"/>
              <a:buChar char="•"/>
            </a:pPr>
            <a:r>
              <a:rPr lang="en-US" sz="1600" b="1" dirty="0" smtClean="0"/>
              <a:t>CIT v/s </a:t>
            </a:r>
            <a:r>
              <a:rPr lang="en-US" sz="1600" b="1" dirty="0" err="1" smtClean="0"/>
              <a:t>Chelliah</a:t>
            </a:r>
            <a:r>
              <a:rPr lang="en-US" sz="1600" b="1" dirty="0" smtClean="0"/>
              <a:t> [1984] 147 ITR 590 (Mad)</a:t>
            </a:r>
          </a:p>
          <a:p>
            <a:pPr marL="280988" indent="-280988" algn="just"/>
            <a:r>
              <a:rPr lang="en-US" sz="1600" dirty="0" smtClean="0"/>
              <a:t>	The category of payments which are deducted from the gross total income under Section 80C comprise items of expenditure laid out by an </a:t>
            </a:r>
            <a:r>
              <a:rPr lang="en-US" sz="1600" dirty="0" err="1" smtClean="0"/>
              <a:t>assessee</a:t>
            </a:r>
            <a:r>
              <a:rPr lang="en-US" sz="1600" dirty="0" smtClean="0"/>
              <a:t> or the wife of a person whose income is included in his total income under Section 64.</a:t>
            </a:r>
          </a:p>
          <a:p>
            <a:pPr algn="just">
              <a:buFont typeface="Arial" pitchFamily="34" charset="0"/>
              <a:buChar char="•"/>
            </a:pPr>
            <a:r>
              <a:rPr lang="en-US" sz="1600" b="1" dirty="0" smtClean="0"/>
              <a:t>ITO v/s Yogi H. </a:t>
            </a:r>
            <a:r>
              <a:rPr lang="en-US" sz="1600" b="1" dirty="0" err="1" smtClean="0"/>
              <a:t>Aggarwal</a:t>
            </a:r>
            <a:r>
              <a:rPr lang="en-US" sz="1600" b="1" dirty="0" smtClean="0"/>
              <a:t> [2005] 278 ITR 116 (Mum)</a:t>
            </a:r>
          </a:p>
          <a:p>
            <a:pPr marL="273050" indent="-273050" algn="just"/>
            <a:r>
              <a:rPr lang="en-US" sz="1600" dirty="0" smtClean="0"/>
              <a:t>	Where the deduction is after arriving at gross total income, which includes the clubbed income, the deduction as for Section 80C, will be allowed only once on the income after clubbing.</a:t>
            </a:r>
          </a:p>
          <a:p>
            <a:pPr algn="just">
              <a:buFont typeface="Arial" pitchFamily="34" charset="0"/>
              <a:buChar char="•"/>
            </a:pPr>
            <a:r>
              <a:rPr lang="en-US" sz="1600" b="1" dirty="0" smtClean="0"/>
              <a:t>CIT v/s Abraham George [2000] 242 ITR 171 (Ker)</a:t>
            </a:r>
          </a:p>
          <a:p>
            <a:pPr algn="just">
              <a:buFont typeface="Arial" pitchFamily="34" charset="0"/>
              <a:buChar char="•"/>
            </a:pPr>
            <a:r>
              <a:rPr lang="en-US" sz="1600" b="1" dirty="0" smtClean="0"/>
              <a:t>CIT v/s Ram Mohan </a:t>
            </a:r>
            <a:r>
              <a:rPr lang="en-US" sz="1600" b="1" dirty="0" err="1" smtClean="0"/>
              <a:t>Rawat</a:t>
            </a:r>
            <a:r>
              <a:rPr lang="en-US" sz="1600" b="1" dirty="0" smtClean="0"/>
              <a:t> [2002] 255 ITR 555 (Raj)</a:t>
            </a:r>
          </a:p>
          <a:p>
            <a:pPr algn="just">
              <a:buFont typeface="Arial" pitchFamily="34" charset="0"/>
              <a:buChar char="•"/>
            </a:pPr>
            <a:r>
              <a:rPr lang="en-US" sz="1600" b="1" dirty="0" smtClean="0"/>
              <a:t>CIT v/s </a:t>
            </a:r>
            <a:r>
              <a:rPr lang="en-US" sz="1600" b="1" dirty="0" err="1" smtClean="0"/>
              <a:t>Ramesh</a:t>
            </a:r>
            <a:r>
              <a:rPr lang="en-US" sz="1600" b="1" dirty="0" smtClean="0"/>
              <a:t> Chandra </a:t>
            </a:r>
            <a:r>
              <a:rPr lang="en-US" sz="1600" b="1" dirty="0" err="1" smtClean="0"/>
              <a:t>Khandelwal</a:t>
            </a:r>
            <a:r>
              <a:rPr lang="en-US" sz="1600" b="1" dirty="0" smtClean="0"/>
              <a:t> [2005] 273 ITR 363 (All)</a:t>
            </a:r>
          </a:p>
          <a:p>
            <a:pPr marL="273050" lvl="1" indent="-273050" algn="just">
              <a:buNone/>
              <a:tabLst>
                <a:tab pos="0" algn="l"/>
              </a:tabLst>
            </a:pPr>
            <a:r>
              <a:rPr lang="en-IN" sz="1600" dirty="0" smtClean="0"/>
              <a:t>		The sums paid or deposited need not be out of income chargeable to tax of the previous year. </a:t>
            </a:r>
            <a:endParaRPr lang="en-GB" sz="1600" dirty="0" smtClean="0"/>
          </a:p>
          <a:p>
            <a:endParaRPr lang="en-GB" dirty="0"/>
          </a:p>
        </p:txBody>
      </p:sp>
      <p:sp>
        <p:nvSpPr>
          <p:cNvPr id="4" name="Date Placeholder 3"/>
          <p:cNvSpPr>
            <a:spLocks noGrp="1"/>
          </p:cNvSpPr>
          <p:nvPr>
            <p:ph type="dt" sz="half" idx="16"/>
          </p:nvPr>
        </p:nvSpPr>
        <p:spPr/>
        <p:txBody>
          <a:bodyPr/>
          <a:lstStyle/>
          <a:p>
            <a:r>
              <a:rPr lang="en-US" smtClean="0"/>
              <a:t>September 2012</a:t>
            </a:r>
            <a:endParaRPr lang="en-GB"/>
          </a:p>
        </p:txBody>
      </p:sp>
      <p:sp>
        <p:nvSpPr>
          <p:cNvPr id="5" name="Slide Number Placeholder 4"/>
          <p:cNvSpPr>
            <a:spLocks noGrp="1"/>
          </p:cNvSpPr>
          <p:nvPr>
            <p:ph type="sldNum" sz="quarter" idx="18"/>
          </p:nvPr>
        </p:nvSpPr>
        <p:spPr/>
        <p:txBody>
          <a:bodyPr/>
          <a:lstStyle/>
          <a:p>
            <a:r>
              <a:rPr lang="en-GB" smtClean="0"/>
              <a:t>Slide </a:t>
            </a:r>
            <a:fld id="{F7706A30-79A0-46FF-B581-9AB8B11CBB23}" type="slidenum">
              <a:rPr lang="en-GB" smtClean="0"/>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80CCC – Contribution to certain pension funds of LIC or any other insurer</a:t>
            </a:r>
            <a:br>
              <a:rPr lang="en-US"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algn="just">
              <a:buNone/>
            </a:pPr>
            <a:r>
              <a:rPr lang="en-US" sz="1600" b="1" dirty="0" smtClean="0">
                <a:solidFill>
                  <a:schemeClr val="tx2"/>
                </a:solidFill>
              </a:rPr>
              <a:t>Qualifying amount</a:t>
            </a:r>
            <a:endParaRPr lang="en-GB" sz="1600" b="1" dirty="0" smtClean="0">
              <a:solidFill>
                <a:schemeClr val="tx2"/>
              </a:solidFill>
            </a:endParaRPr>
          </a:p>
          <a:p>
            <a:pPr algn="just">
              <a:buFont typeface="Arial" pitchFamily="34" charset="0"/>
              <a:buChar char="•"/>
            </a:pPr>
            <a:r>
              <a:rPr lang="en-US" sz="1600" dirty="0" smtClean="0"/>
              <a:t>Rs.1,00,000 (aggregate deduction available u/s 80C, 80CCC &amp; 80CCD)</a:t>
            </a:r>
          </a:p>
          <a:p>
            <a:pPr algn="just">
              <a:buNone/>
            </a:pPr>
            <a:r>
              <a:rPr lang="en-US" sz="1600" b="1" dirty="0" smtClean="0">
                <a:solidFill>
                  <a:schemeClr val="tx2"/>
                </a:solidFill>
              </a:rPr>
              <a:t>Qualifying investments</a:t>
            </a:r>
          </a:p>
          <a:p>
            <a:pPr lvl="1">
              <a:lnSpc>
                <a:spcPct val="120000"/>
              </a:lnSpc>
              <a:spcBef>
                <a:spcPts val="600"/>
              </a:spcBef>
            </a:pPr>
            <a:r>
              <a:rPr lang="en-US" sz="1600" dirty="0" smtClean="0"/>
              <a:t>Payment made to effect or to keep in force a contract for any annuity plan of LIC or any other insurer for receiving pension from the fund</a:t>
            </a:r>
          </a:p>
          <a:p>
            <a:pPr algn="just">
              <a:buNone/>
            </a:pPr>
            <a:r>
              <a:rPr lang="en-US" sz="1600" b="1" dirty="0" smtClean="0">
                <a:solidFill>
                  <a:schemeClr val="tx2"/>
                </a:solidFill>
              </a:rPr>
              <a:t>Points to be noted</a:t>
            </a:r>
          </a:p>
          <a:p>
            <a:pPr lvl="1">
              <a:lnSpc>
                <a:spcPct val="120000"/>
              </a:lnSpc>
              <a:spcBef>
                <a:spcPts val="600"/>
              </a:spcBef>
            </a:pPr>
            <a:r>
              <a:rPr lang="en-US" sz="1600" dirty="0" smtClean="0"/>
              <a:t>Amount received on full / partial surrender of annuity plan or pension received from the plan, deemed to be the income of the </a:t>
            </a:r>
            <a:r>
              <a:rPr lang="en-US" sz="1600" dirty="0" err="1" smtClean="0"/>
              <a:t>assessee</a:t>
            </a:r>
            <a:r>
              <a:rPr lang="en-US" sz="1600" dirty="0" smtClean="0"/>
              <a:t> / nominee of the year in which amount is withdrawn or pension is received </a:t>
            </a:r>
          </a:p>
          <a:p>
            <a:pPr lvl="1">
              <a:lnSpc>
                <a:spcPct val="120000"/>
              </a:lnSpc>
              <a:spcBef>
                <a:spcPts val="600"/>
              </a:spcBef>
            </a:pPr>
            <a:r>
              <a:rPr lang="en-US" sz="1600" dirty="0" smtClean="0"/>
              <a:t>Where deduction is claimed under this section, deduction in relation to same amount cannot be claimed under section 80C</a:t>
            </a:r>
          </a:p>
          <a:p>
            <a:pPr>
              <a:buNone/>
            </a:pPr>
            <a:endParaRPr lang="en-US" sz="1600" b="1" dirty="0" smtClean="0">
              <a:solidFill>
                <a:srgbClr val="FF0000"/>
              </a:solidFill>
            </a:endParaRPr>
          </a:p>
          <a:p>
            <a:pPr>
              <a:buNone/>
            </a:pPr>
            <a:endParaRPr lang="en-US" sz="1600" b="1" dirty="0" smtClean="0">
              <a:solidFill>
                <a:srgbClr val="FF0000"/>
              </a:solidFill>
            </a:endParaRPr>
          </a:p>
          <a:p>
            <a:pPr>
              <a:buNone/>
            </a:pPr>
            <a:endParaRPr lang="en-US" sz="1600" b="1" dirty="0" smtClean="0">
              <a:solidFill>
                <a:srgbClr val="FF0000"/>
              </a:solidFill>
            </a:endParaRPr>
          </a:p>
          <a:p>
            <a:pPr>
              <a:buNone/>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12</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80CCD – Deduction re. contribution to pension scheme of Central  Government</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rmAutofit/>
          </a:bodyPr>
          <a:lstStyle/>
          <a:p>
            <a:pPr algn="just">
              <a:buNone/>
            </a:pPr>
            <a:r>
              <a:rPr lang="en-US" sz="1600" b="1" dirty="0" smtClean="0">
                <a:solidFill>
                  <a:schemeClr val="tx2"/>
                </a:solidFill>
              </a:rPr>
              <a:t>Eligible </a:t>
            </a:r>
            <a:r>
              <a:rPr lang="en-US" sz="1600" b="1" dirty="0" err="1" smtClean="0">
                <a:solidFill>
                  <a:schemeClr val="tx2"/>
                </a:solidFill>
              </a:rPr>
              <a:t>assessee</a:t>
            </a:r>
            <a:endParaRPr lang="en-GB" sz="1600" dirty="0" smtClean="0">
              <a:solidFill>
                <a:schemeClr val="tx2"/>
              </a:solidFill>
            </a:endParaRPr>
          </a:p>
          <a:p>
            <a:pPr marL="182880" indent="-457200" algn="just">
              <a:buFont typeface="+mj-lt"/>
              <a:buAutoNum type="arabicPeriod"/>
            </a:pPr>
            <a:r>
              <a:rPr lang="en-US" sz="1600" dirty="0" smtClean="0"/>
              <a:t>Individual employed by the Central Government or any other employer</a:t>
            </a:r>
            <a:endParaRPr lang="en-GB" sz="1600" dirty="0" smtClean="0"/>
          </a:p>
          <a:p>
            <a:pPr marL="182880" indent="-457200" algn="just">
              <a:buFont typeface="+mj-lt"/>
              <a:buAutoNum type="arabicPeriod"/>
            </a:pPr>
            <a:r>
              <a:rPr lang="en-US" sz="1600" dirty="0" smtClean="0"/>
              <a:t>Any other </a:t>
            </a:r>
            <a:r>
              <a:rPr lang="en-US" sz="1600" dirty="0" err="1" smtClean="0"/>
              <a:t>assessee</a:t>
            </a:r>
            <a:r>
              <a:rPr lang="en-US" sz="1600" dirty="0" smtClean="0"/>
              <a:t> being an individual</a:t>
            </a:r>
            <a:endParaRPr lang="en-GB" sz="1600" dirty="0" smtClean="0"/>
          </a:p>
          <a:p>
            <a:pPr algn="just">
              <a:buNone/>
            </a:pPr>
            <a:r>
              <a:rPr lang="en-US" sz="1600" dirty="0" smtClean="0"/>
              <a:t> </a:t>
            </a:r>
            <a:endParaRPr lang="en-GB" sz="1600" dirty="0" smtClean="0"/>
          </a:p>
          <a:p>
            <a:pPr algn="just">
              <a:buNone/>
            </a:pPr>
            <a:r>
              <a:rPr lang="en-US" sz="1600" b="1" dirty="0" smtClean="0">
                <a:solidFill>
                  <a:schemeClr val="tx2"/>
                </a:solidFill>
              </a:rPr>
              <a:t>Conditions</a:t>
            </a:r>
            <a:endParaRPr lang="en-GB" sz="1600" dirty="0" smtClean="0">
              <a:solidFill>
                <a:schemeClr val="tx2"/>
              </a:solidFill>
            </a:endParaRPr>
          </a:p>
          <a:p>
            <a:pPr lvl="1">
              <a:lnSpc>
                <a:spcPct val="110000"/>
              </a:lnSpc>
              <a:spcBef>
                <a:spcPts val="600"/>
              </a:spcBef>
            </a:pPr>
            <a:r>
              <a:rPr lang="en-US" sz="1600" dirty="0" smtClean="0"/>
              <a:t>In case (1) above, the Central Government or any other employer makes any contribution to employee’s account.</a:t>
            </a:r>
            <a:endParaRPr lang="en-GB" sz="1600" dirty="0" smtClean="0"/>
          </a:p>
          <a:p>
            <a:pPr lvl="1">
              <a:lnSpc>
                <a:spcPct val="110000"/>
              </a:lnSpc>
              <a:spcBef>
                <a:spcPts val="600"/>
              </a:spcBef>
            </a:pPr>
            <a:r>
              <a:rPr lang="en-US" sz="1600" dirty="0" smtClean="0"/>
              <a:t>In case (2) above, the </a:t>
            </a:r>
            <a:r>
              <a:rPr lang="en-US" sz="1600" dirty="0" err="1" smtClean="0"/>
              <a:t>assessee</a:t>
            </a:r>
            <a:r>
              <a:rPr lang="en-US" sz="1600" dirty="0" smtClean="0"/>
              <a:t> has, in the previous year paid or deposited any amount in his account under a notified pension scheme.</a:t>
            </a:r>
            <a:endParaRPr lang="en-GB" sz="1600" dirty="0" smtClean="0"/>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13</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a:t>
            </a:r>
            <a:r>
              <a:rPr lang="en-US" dirty="0" smtClean="0"/>
              <a:t>80CCD – Deduction re. contribution to pension scheme of Central  Government</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rmAutofit/>
          </a:bodyPr>
          <a:lstStyle/>
          <a:p>
            <a:pPr algn="just">
              <a:buNone/>
            </a:pPr>
            <a:r>
              <a:rPr lang="en-US" sz="1600" b="1" dirty="0" smtClean="0">
                <a:solidFill>
                  <a:schemeClr val="tx2"/>
                </a:solidFill>
              </a:rPr>
              <a:t>Amount of deduction </a:t>
            </a:r>
            <a:endParaRPr lang="en-GB" sz="1600" dirty="0" smtClean="0">
              <a:solidFill>
                <a:schemeClr val="tx2"/>
              </a:solidFill>
            </a:endParaRPr>
          </a:p>
          <a:p>
            <a:pPr lvl="1">
              <a:lnSpc>
                <a:spcPct val="110000"/>
              </a:lnSpc>
              <a:spcBef>
                <a:spcPts val="600"/>
              </a:spcBef>
            </a:pPr>
            <a:r>
              <a:rPr lang="en-US" sz="1600" dirty="0" smtClean="0"/>
              <a:t>The whole of the amount so paid or deposited as does not exceed –</a:t>
            </a:r>
            <a:endParaRPr lang="en-GB" sz="1600" dirty="0" smtClean="0"/>
          </a:p>
          <a:p>
            <a:pPr lvl="2">
              <a:lnSpc>
                <a:spcPct val="110000"/>
              </a:lnSpc>
              <a:spcBef>
                <a:spcPts val="600"/>
              </a:spcBef>
            </a:pPr>
            <a:r>
              <a:rPr lang="en-US" sz="1600" dirty="0" smtClean="0"/>
              <a:t>in the case of an employee, 10% of his salary in the previous year</a:t>
            </a:r>
            <a:endParaRPr lang="en-GB" sz="1600" dirty="0" smtClean="0"/>
          </a:p>
          <a:p>
            <a:pPr lvl="2">
              <a:lnSpc>
                <a:spcPct val="110000"/>
              </a:lnSpc>
              <a:spcBef>
                <a:spcPts val="600"/>
              </a:spcBef>
            </a:pPr>
            <a:r>
              <a:rPr lang="en-US" sz="1600" dirty="0" smtClean="0"/>
              <a:t>in any other case, 10% of gross total income</a:t>
            </a:r>
            <a:endParaRPr lang="en-GB" sz="1600" dirty="0" smtClean="0"/>
          </a:p>
          <a:p>
            <a:pPr lvl="1">
              <a:lnSpc>
                <a:spcPct val="120000"/>
              </a:lnSpc>
              <a:spcBef>
                <a:spcPts val="600"/>
              </a:spcBef>
            </a:pPr>
            <a:r>
              <a:rPr lang="en-IN" sz="1600" dirty="0" smtClean="0"/>
              <a:t>Section 80CCE provides that the aggregate amount of deductions under section 80C, section 80CCC and section 80CCD shall not, in any case, exceed Rs. 1,00,000.</a:t>
            </a:r>
            <a:endParaRPr lang="en-GB" sz="1600" dirty="0" smtClean="0"/>
          </a:p>
          <a:p>
            <a:pPr lvl="1">
              <a:lnSpc>
                <a:spcPct val="120000"/>
              </a:lnSpc>
              <a:spcBef>
                <a:spcPts val="600"/>
              </a:spcBef>
            </a:pPr>
            <a:r>
              <a:rPr lang="en-US" sz="1600" dirty="0" smtClean="0"/>
              <a:t> </a:t>
            </a:r>
            <a:r>
              <a:rPr lang="en-IN" sz="1600" dirty="0" smtClean="0"/>
              <a:t>With effect from the assessment year 2012-13, contribution made by the Central Government or any other employer to a pension scheme shall not be included in the limit of deduction of Rs.1,00,000 provided under section 80CCE.</a:t>
            </a:r>
            <a:endParaRPr lang="en-GB" sz="1600" dirty="0" smtClean="0"/>
          </a:p>
          <a:p>
            <a:pPr>
              <a:buNone/>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14</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a:t>
            </a:r>
            <a:r>
              <a:rPr lang="en-US" dirty="0" smtClean="0"/>
              <a:t>80CCD – Deduction re. contribution to pension scheme of Central  Government</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rmAutofit/>
          </a:bodyPr>
          <a:lstStyle/>
          <a:p>
            <a:pPr>
              <a:buNone/>
            </a:pPr>
            <a:r>
              <a:rPr lang="en-US" sz="1600" b="1" dirty="0" smtClean="0">
                <a:solidFill>
                  <a:schemeClr val="tx2"/>
                </a:solidFill>
              </a:rPr>
              <a:t>Points to be noted</a:t>
            </a:r>
            <a:endParaRPr lang="en-GB" sz="1600" dirty="0" smtClean="0">
              <a:solidFill>
                <a:schemeClr val="tx2"/>
              </a:solidFill>
            </a:endParaRPr>
          </a:p>
          <a:p>
            <a:pPr lvl="1">
              <a:lnSpc>
                <a:spcPct val="110000"/>
              </a:lnSpc>
              <a:spcBef>
                <a:spcPts val="600"/>
              </a:spcBef>
            </a:pPr>
            <a:r>
              <a:rPr lang="en-US" sz="1600" dirty="0" smtClean="0"/>
              <a:t>Amount received on closure / opting out of the pension scheme or pension received from the annuity plan purchased or taken on such closure or opting out, is taxable in the year of receipt in the hands of the </a:t>
            </a:r>
            <a:r>
              <a:rPr lang="en-US" sz="1600" dirty="0" err="1" smtClean="0"/>
              <a:t>assessee</a:t>
            </a:r>
            <a:r>
              <a:rPr lang="en-US" sz="1600" dirty="0" smtClean="0"/>
              <a:t> / nominee.</a:t>
            </a:r>
            <a:endParaRPr lang="en-GB" sz="1600" dirty="0" smtClean="0"/>
          </a:p>
          <a:p>
            <a:pPr lvl="1">
              <a:lnSpc>
                <a:spcPct val="110000"/>
              </a:lnSpc>
              <a:spcBef>
                <a:spcPts val="600"/>
              </a:spcBef>
            </a:pPr>
            <a:r>
              <a:rPr lang="en-US" sz="1600" dirty="0" smtClean="0"/>
              <a:t>If amount received is used for purchasing an annuity plan in the same previous year, the </a:t>
            </a:r>
            <a:r>
              <a:rPr lang="en-US" sz="1600" dirty="0" err="1" smtClean="0"/>
              <a:t>assessee</a:t>
            </a:r>
            <a:r>
              <a:rPr lang="en-US" sz="1600" dirty="0" smtClean="0"/>
              <a:t> shall be deemed not to have received any amount in the previous year.</a:t>
            </a:r>
            <a:endParaRPr lang="en-GB" sz="1600" dirty="0" smtClean="0"/>
          </a:p>
          <a:p>
            <a:pPr lvl="1">
              <a:lnSpc>
                <a:spcPct val="110000"/>
              </a:lnSpc>
              <a:spcBef>
                <a:spcPts val="600"/>
              </a:spcBef>
            </a:pPr>
            <a:r>
              <a:rPr lang="en-US" sz="1600" dirty="0" smtClean="0"/>
              <a:t>Where deduction has been allowed u/s 80CCD, no deduction with reference to such amount shall be allowed u/s 80C.</a:t>
            </a:r>
            <a:endParaRPr lang="en-GB" sz="1600" dirty="0" smtClean="0"/>
          </a:p>
          <a:p>
            <a:pPr>
              <a:buNone/>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15</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80CCF – Deduction re. subscription to long term infrastructure bonds</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lvl="1">
              <a:lnSpc>
                <a:spcPct val="120000"/>
              </a:lnSpc>
              <a:spcBef>
                <a:spcPts val="600"/>
              </a:spcBef>
            </a:pPr>
            <a:r>
              <a:rPr lang="en-US" sz="1600" dirty="0" smtClean="0"/>
              <a:t>Applicable for AY 2011-12 and AY 2012-13</a:t>
            </a:r>
            <a:endParaRPr lang="en-GB" sz="1600" dirty="0" smtClean="0"/>
          </a:p>
          <a:p>
            <a:pPr lvl="1">
              <a:lnSpc>
                <a:spcPct val="120000"/>
              </a:lnSpc>
              <a:spcBef>
                <a:spcPts val="600"/>
              </a:spcBef>
            </a:pPr>
            <a:r>
              <a:rPr lang="en-US" sz="1600" dirty="0" smtClean="0"/>
              <a:t>Individuals and HUF entitled to deduction u/s 80CCF</a:t>
            </a:r>
            <a:endParaRPr lang="en-GB" sz="1600" dirty="0" smtClean="0"/>
          </a:p>
          <a:p>
            <a:pPr lvl="1">
              <a:lnSpc>
                <a:spcPct val="120000"/>
              </a:lnSpc>
              <a:spcBef>
                <a:spcPts val="600"/>
              </a:spcBef>
            </a:pPr>
            <a:r>
              <a:rPr lang="en-US" sz="1600" dirty="0" smtClean="0"/>
              <a:t>Deduction available for subscription to notified long term infrastructure bonds issued by –</a:t>
            </a:r>
            <a:endParaRPr lang="en-GB" sz="1600" dirty="0" smtClean="0"/>
          </a:p>
          <a:p>
            <a:pPr lvl="2">
              <a:lnSpc>
                <a:spcPct val="120000"/>
              </a:lnSpc>
              <a:spcBef>
                <a:spcPts val="600"/>
              </a:spcBef>
            </a:pPr>
            <a:r>
              <a:rPr lang="en-US" sz="1600" dirty="0" smtClean="0"/>
              <a:t>IFCI</a:t>
            </a:r>
            <a:endParaRPr lang="en-GB" sz="1600" dirty="0" smtClean="0"/>
          </a:p>
          <a:p>
            <a:pPr lvl="2">
              <a:lnSpc>
                <a:spcPct val="120000"/>
              </a:lnSpc>
              <a:spcBef>
                <a:spcPts val="600"/>
              </a:spcBef>
            </a:pPr>
            <a:r>
              <a:rPr lang="en-US" sz="1600" dirty="0" smtClean="0"/>
              <a:t>LIC</a:t>
            </a:r>
            <a:endParaRPr lang="en-GB" sz="1600" dirty="0" smtClean="0"/>
          </a:p>
          <a:p>
            <a:pPr lvl="2">
              <a:lnSpc>
                <a:spcPct val="120000"/>
              </a:lnSpc>
              <a:spcBef>
                <a:spcPts val="600"/>
              </a:spcBef>
            </a:pPr>
            <a:r>
              <a:rPr lang="en-US" sz="1600" dirty="0" smtClean="0"/>
              <a:t>IDFC</a:t>
            </a:r>
            <a:endParaRPr lang="en-GB" sz="1600" dirty="0" smtClean="0"/>
          </a:p>
          <a:p>
            <a:pPr lvl="2">
              <a:lnSpc>
                <a:spcPct val="120000"/>
              </a:lnSpc>
              <a:spcBef>
                <a:spcPts val="600"/>
              </a:spcBef>
            </a:pPr>
            <a:r>
              <a:rPr lang="en-US" sz="1600" dirty="0" smtClean="0"/>
              <a:t>NBFC classified as an infrastructure finance company by RBI</a:t>
            </a:r>
            <a:endParaRPr lang="en-GB" sz="1600" dirty="0" smtClean="0"/>
          </a:p>
          <a:p>
            <a:pPr lvl="2">
              <a:lnSpc>
                <a:spcPct val="120000"/>
              </a:lnSpc>
              <a:spcBef>
                <a:spcPts val="600"/>
              </a:spcBef>
            </a:pPr>
            <a:r>
              <a:rPr lang="en-US" sz="1600" dirty="0" smtClean="0"/>
              <a:t>India Infrastructure Finance Co. Ltd.</a:t>
            </a:r>
            <a:endParaRPr lang="en-GB" sz="1600" dirty="0" smtClean="0"/>
          </a:p>
          <a:p>
            <a:pPr lvl="1">
              <a:lnSpc>
                <a:spcPct val="120000"/>
              </a:lnSpc>
              <a:spcBef>
                <a:spcPts val="600"/>
              </a:spcBef>
            </a:pPr>
            <a:r>
              <a:rPr lang="en-US" sz="1600" dirty="0" smtClean="0"/>
              <a:t>Eligible amount Rs.20,000</a:t>
            </a:r>
            <a:endParaRPr lang="en-GB" sz="1600" dirty="0" smtClean="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16</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80CCG – Deduction re. of investment made under an equity savings scheme</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algn="just">
              <a:spcBef>
                <a:spcPts val="600"/>
              </a:spcBef>
              <a:buNone/>
            </a:pPr>
            <a:r>
              <a:rPr lang="en-US" sz="1600" b="1" dirty="0" smtClean="0">
                <a:solidFill>
                  <a:schemeClr val="tx2"/>
                </a:solidFill>
              </a:rPr>
              <a:t>Eligible </a:t>
            </a:r>
            <a:r>
              <a:rPr lang="en-US" sz="1600" b="1" dirty="0" err="1" smtClean="0">
                <a:solidFill>
                  <a:schemeClr val="tx2"/>
                </a:solidFill>
              </a:rPr>
              <a:t>assessee</a:t>
            </a:r>
            <a:endParaRPr lang="en-GB" sz="1600" dirty="0" smtClean="0">
              <a:solidFill>
                <a:schemeClr val="tx2"/>
              </a:solidFill>
            </a:endParaRPr>
          </a:p>
          <a:p>
            <a:pPr lvl="1">
              <a:spcBef>
                <a:spcPts val="600"/>
              </a:spcBef>
            </a:pPr>
            <a:r>
              <a:rPr lang="en-US" sz="1600" dirty="0" smtClean="0"/>
              <a:t>Resident individual </a:t>
            </a:r>
            <a:endParaRPr lang="en-GB" sz="1600" dirty="0" smtClean="0"/>
          </a:p>
          <a:p>
            <a:pPr algn="just">
              <a:spcBef>
                <a:spcPts val="600"/>
              </a:spcBef>
              <a:buNone/>
            </a:pPr>
            <a:r>
              <a:rPr lang="en-US" sz="1600" b="1" dirty="0" smtClean="0">
                <a:solidFill>
                  <a:schemeClr val="tx2"/>
                </a:solidFill>
              </a:rPr>
              <a:t>Conditions</a:t>
            </a:r>
          </a:p>
          <a:p>
            <a:pPr lvl="1">
              <a:spcBef>
                <a:spcPts val="600"/>
              </a:spcBef>
            </a:pPr>
            <a:r>
              <a:rPr lang="en-US" sz="1600" dirty="0" smtClean="0"/>
              <a:t>Applicable </a:t>
            </a:r>
            <a:r>
              <a:rPr lang="en-US" sz="1600" dirty="0" err="1" smtClean="0"/>
              <a:t>w.e.f</a:t>
            </a:r>
            <a:r>
              <a:rPr lang="en-US" sz="1600" dirty="0" smtClean="0"/>
              <a:t>. 1-4-2013 </a:t>
            </a:r>
            <a:endParaRPr lang="en-GB" sz="1600" dirty="0" smtClean="0"/>
          </a:p>
          <a:p>
            <a:pPr lvl="1">
              <a:spcBef>
                <a:spcPts val="600"/>
              </a:spcBef>
            </a:pPr>
            <a:r>
              <a:rPr lang="en-US" sz="1600" dirty="0" smtClean="0"/>
              <a:t>Gross total income does not exceed Rs.10,00,000</a:t>
            </a:r>
            <a:endParaRPr lang="en-GB" sz="1600" dirty="0" smtClean="0"/>
          </a:p>
          <a:p>
            <a:pPr lvl="1">
              <a:spcBef>
                <a:spcPts val="600"/>
              </a:spcBef>
            </a:pPr>
            <a:r>
              <a:rPr lang="en-US" sz="1600" dirty="0" err="1" smtClean="0"/>
              <a:t>Assessee</a:t>
            </a:r>
            <a:r>
              <a:rPr lang="en-US" sz="1600" dirty="0" smtClean="0"/>
              <a:t> is a new retail investor as specified in the notified scheme</a:t>
            </a:r>
            <a:endParaRPr lang="en-GB" sz="1600" dirty="0" smtClean="0"/>
          </a:p>
          <a:p>
            <a:pPr lvl="1">
              <a:spcBef>
                <a:spcPts val="600"/>
              </a:spcBef>
            </a:pPr>
            <a:r>
              <a:rPr lang="en-US" sz="1600" dirty="0" smtClean="0"/>
              <a:t>Acquisition of listed equity shares as per notified scheme</a:t>
            </a:r>
            <a:endParaRPr lang="en-GB" sz="1600" dirty="0" smtClean="0"/>
          </a:p>
          <a:p>
            <a:pPr lvl="1">
              <a:spcBef>
                <a:spcPts val="600"/>
              </a:spcBef>
            </a:pPr>
            <a:r>
              <a:rPr lang="en-US" sz="1600" dirty="0" smtClean="0"/>
              <a:t>Lock in period of 3 years</a:t>
            </a:r>
            <a:endParaRPr lang="en-GB" sz="1600" dirty="0" smtClean="0"/>
          </a:p>
          <a:p>
            <a:pPr lvl="1">
              <a:spcBef>
                <a:spcPts val="600"/>
              </a:spcBef>
            </a:pPr>
            <a:r>
              <a:rPr lang="en-US" sz="1600" dirty="0" smtClean="0"/>
              <a:t>Any other condition as may be prescribed</a:t>
            </a:r>
            <a:endParaRPr lang="en-GB" sz="1600" dirty="0" smtClean="0"/>
          </a:p>
          <a:p>
            <a:pPr algn="just">
              <a:spcBef>
                <a:spcPts val="600"/>
              </a:spcBef>
              <a:buNone/>
            </a:pPr>
            <a:r>
              <a:rPr lang="en-US" sz="1600" b="1" dirty="0" smtClean="0">
                <a:solidFill>
                  <a:schemeClr val="tx2"/>
                </a:solidFill>
              </a:rPr>
              <a:t>Amount of deduction</a:t>
            </a:r>
            <a:endParaRPr lang="en-GB" sz="1600" dirty="0" smtClean="0">
              <a:solidFill>
                <a:schemeClr val="tx2"/>
              </a:solidFill>
            </a:endParaRPr>
          </a:p>
          <a:p>
            <a:pPr lvl="1">
              <a:spcBef>
                <a:spcPts val="600"/>
              </a:spcBef>
            </a:pPr>
            <a:r>
              <a:rPr lang="en-US" sz="1600" dirty="0" smtClean="0"/>
              <a:t>50% of the amount invested subject to a maximum of Rs.25,000.</a:t>
            </a:r>
            <a:endParaRPr lang="en-GB" sz="1600" dirty="0" smtClean="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17</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a:t>
            </a:r>
            <a:r>
              <a:rPr lang="en-US" dirty="0" smtClean="0"/>
              <a:t>80CCG – Deduction re. of investment made under an equity savings scheme</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rmAutofit/>
          </a:bodyPr>
          <a:lstStyle/>
          <a:p>
            <a:pPr>
              <a:buNone/>
            </a:pPr>
            <a:endParaRPr lang="en-US" sz="1600" b="1" dirty="0" smtClean="0">
              <a:solidFill>
                <a:schemeClr val="tx2"/>
              </a:solidFill>
            </a:endParaRPr>
          </a:p>
          <a:p>
            <a:pPr>
              <a:buNone/>
            </a:pPr>
            <a:endParaRPr lang="en-US" sz="1600" b="1" dirty="0" smtClean="0">
              <a:solidFill>
                <a:schemeClr val="tx2"/>
              </a:solidFill>
            </a:endParaRPr>
          </a:p>
          <a:p>
            <a:pPr>
              <a:buNone/>
            </a:pPr>
            <a:r>
              <a:rPr lang="en-US" sz="1600" b="1" dirty="0" smtClean="0">
                <a:solidFill>
                  <a:schemeClr val="tx2"/>
                </a:solidFill>
              </a:rPr>
              <a:t>Points to be noted</a:t>
            </a:r>
            <a:endParaRPr lang="en-GB" sz="1600" dirty="0" smtClean="0">
              <a:solidFill>
                <a:schemeClr val="tx2"/>
              </a:solidFill>
            </a:endParaRPr>
          </a:p>
          <a:p>
            <a:pPr lvl="1">
              <a:spcBef>
                <a:spcPts val="600"/>
              </a:spcBef>
            </a:pPr>
            <a:r>
              <a:rPr lang="en-US" sz="1600" dirty="0" smtClean="0"/>
              <a:t>One time deduction – no deduction under this section for any subsequent assessment year.</a:t>
            </a:r>
            <a:endParaRPr lang="en-GB" sz="1600" dirty="0" smtClean="0"/>
          </a:p>
          <a:p>
            <a:pPr lvl="1">
              <a:spcBef>
                <a:spcPts val="600"/>
              </a:spcBef>
            </a:pPr>
            <a:r>
              <a:rPr lang="en-US" sz="1600" dirty="0" smtClean="0"/>
              <a:t>If </a:t>
            </a:r>
            <a:r>
              <a:rPr lang="en-US" sz="1600" dirty="0" err="1" smtClean="0"/>
              <a:t>assessee</a:t>
            </a:r>
            <a:r>
              <a:rPr lang="en-US" sz="1600" dirty="0" smtClean="0"/>
              <a:t> fails to comply with any specified condition in any previous year, deduction originally allowed, shall be deemed to be the income of such year.</a:t>
            </a:r>
            <a:endParaRPr lang="en-GB" sz="1600" dirty="0" smtClean="0"/>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18</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80D – Deduction in respect of health insurance premium</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a:buNone/>
            </a:pPr>
            <a:r>
              <a:rPr lang="en-IN" sz="1600" b="1" dirty="0" smtClean="0">
                <a:solidFill>
                  <a:schemeClr val="tx2"/>
                </a:solidFill>
              </a:rPr>
              <a:t>Eligible </a:t>
            </a:r>
            <a:r>
              <a:rPr lang="en-IN" sz="1600" b="1" dirty="0" err="1" smtClean="0">
                <a:solidFill>
                  <a:schemeClr val="tx2"/>
                </a:solidFill>
              </a:rPr>
              <a:t>assessee</a:t>
            </a:r>
            <a:r>
              <a:rPr lang="en-IN" sz="1600" dirty="0" smtClean="0">
                <a:solidFill>
                  <a:schemeClr val="tx2"/>
                </a:solidFill>
              </a:rPr>
              <a:t> </a:t>
            </a:r>
            <a:endParaRPr lang="en-GB" sz="1600" dirty="0" smtClean="0">
              <a:solidFill>
                <a:schemeClr val="tx2"/>
              </a:solidFill>
            </a:endParaRPr>
          </a:p>
          <a:p>
            <a:pPr lvl="1"/>
            <a:r>
              <a:rPr lang="en-IN" sz="1600" dirty="0" smtClean="0"/>
              <a:t>Individuals</a:t>
            </a:r>
            <a:endParaRPr lang="en-GB" sz="1600" dirty="0" smtClean="0"/>
          </a:p>
          <a:p>
            <a:pPr lvl="1"/>
            <a:r>
              <a:rPr lang="en-IN" sz="1600" dirty="0" smtClean="0"/>
              <a:t>HUF</a:t>
            </a:r>
            <a:endParaRPr lang="en-GB" sz="1600" dirty="0" smtClean="0"/>
          </a:p>
          <a:p>
            <a:pPr>
              <a:buNone/>
            </a:pPr>
            <a:r>
              <a:rPr lang="en-IN" sz="1600" b="1" dirty="0" smtClean="0">
                <a:solidFill>
                  <a:schemeClr val="tx2"/>
                </a:solidFill>
              </a:rPr>
              <a:t>Conditions </a:t>
            </a:r>
            <a:endParaRPr lang="en-GB" sz="1600" dirty="0" smtClean="0">
              <a:solidFill>
                <a:schemeClr val="tx2"/>
              </a:solidFill>
            </a:endParaRPr>
          </a:p>
          <a:p>
            <a:pPr lvl="1"/>
            <a:r>
              <a:rPr lang="en-IN" sz="1600" dirty="0" smtClean="0"/>
              <a:t>Medical insurance </a:t>
            </a:r>
            <a:r>
              <a:rPr lang="en-IN" sz="1600" dirty="0" err="1" smtClean="0"/>
              <a:t>premia</a:t>
            </a:r>
            <a:r>
              <a:rPr lang="en-IN" sz="1600" dirty="0" smtClean="0"/>
              <a:t> paid to GIC or any other insurer approved by Insurance Regulatory and Development Authority</a:t>
            </a:r>
            <a:endParaRPr lang="en-GB" sz="1600" dirty="0" smtClean="0"/>
          </a:p>
          <a:p>
            <a:pPr>
              <a:buNone/>
            </a:pPr>
            <a:r>
              <a:rPr lang="en-IN" sz="1600" b="1" dirty="0" smtClean="0">
                <a:solidFill>
                  <a:schemeClr val="tx2"/>
                </a:solidFill>
              </a:rPr>
              <a:t>Amount of deduction</a:t>
            </a:r>
            <a:r>
              <a:rPr lang="en-IN" sz="1600" dirty="0" smtClean="0">
                <a:solidFill>
                  <a:schemeClr val="tx2"/>
                </a:solidFill>
              </a:rPr>
              <a:t> </a:t>
            </a:r>
            <a:endParaRPr lang="en-GB" sz="1600" dirty="0" smtClean="0">
              <a:solidFill>
                <a:schemeClr val="tx2"/>
              </a:solidFill>
            </a:endParaRPr>
          </a:p>
          <a:p>
            <a:pPr lvl="1"/>
            <a:r>
              <a:rPr lang="en-IN" sz="1600" dirty="0" smtClean="0"/>
              <a:t>In case of individuals, </a:t>
            </a:r>
            <a:r>
              <a:rPr lang="en-IN" sz="1600" dirty="0" err="1" smtClean="0"/>
              <a:t>premia</a:t>
            </a:r>
            <a:r>
              <a:rPr lang="en-IN" sz="1600" dirty="0" smtClean="0"/>
              <a:t> paid –</a:t>
            </a:r>
            <a:endParaRPr lang="en-GB" sz="1600" dirty="0" smtClean="0"/>
          </a:p>
          <a:p>
            <a:pPr lvl="2"/>
            <a:r>
              <a:rPr lang="en-IN" sz="1600" dirty="0" smtClean="0"/>
              <a:t>for self, spouse and dependent children : Rs. 15,000 (Rs.20,000 if person insured is a senior citizen)</a:t>
            </a:r>
            <a:endParaRPr lang="en-GB" sz="1600" dirty="0" smtClean="0"/>
          </a:p>
          <a:p>
            <a:pPr lvl="2"/>
            <a:r>
              <a:rPr lang="en-IN" sz="1600" dirty="0" smtClean="0"/>
              <a:t>for parents of the </a:t>
            </a:r>
            <a:r>
              <a:rPr lang="en-IN" sz="1600" dirty="0" err="1" smtClean="0"/>
              <a:t>assessee</a:t>
            </a:r>
            <a:r>
              <a:rPr lang="en-IN" sz="1600" dirty="0" smtClean="0"/>
              <a:t> : additional Rs.15,000 (Rs.20,000 if person insured is a senior citizen)</a:t>
            </a:r>
            <a:endParaRPr lang="en-GB" sz="1600" dirty="0" smtClean="0"/>
          </a:p>
          <a:p>
            <a:pPr lvl="1"/>
            <a:r>
              <a:rPr lang="en-IN" sz="1600" dirty="0" smtClean="0"/>
              <a:t>In case of HUF, </a:t>
            </a:r>
            <a:r>
              <a:rPr lang="en-IN" sz="1600" dirty="0" err="1" smtClean="0"/>
              <a:t>premia</a:t>
            </a:r>
            <a:r>
              <a:rPr lang="en-IN" sz="1600" dirty="0" smtClean="0"/>
              <a:t> paid </a:t>
            </a:r>
            <a:r>
              <a:rPr lang="en-IN" sz="1600" dirty="0" err="1" smtClean="0"/>
              <a:t>upto</a:t>
            </a:r>
            <a:r>
              <a:rPr lang="en-IN" sz="1600" dirty="0" smtClean="0"/>
              <a:t> Rs.15,000 (Rs.20,000 if person insured is a senior citizen to insure any member of the family</a:t>
            </a: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19</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General provisions</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rmAutofit/>
          </a:bodyPr>
          <a:lstStyle/>
          <a:p>
            <a:pPr lvl="1">
              <a:lnSpc>
                <a:spcPct val="130000"/>
              </a:lnSpc>
            </a:pPr>
            <a:r>
              <a:rPr lang="en-US" sz="1600" dirty="0" smtClean="0"/>
              <a:t>Chapter VIA deductions – Deductions from gross total income - Sections 80C to 80U.</a:t>
            </a:r>
            <a:endParaRPr lang="en-GB" sz="1600" dirty="0" smtClean="0"/>
          </a:p>
          <a:p>
            <a:pPr lvl="1">
              <a:lnSpc>
                <a:spcPct val="130000"/>
              </a:lnSpc>
            </a:pPr>
            <a:r>
              <a:rPr lang="en-US" sz="1600" dirty="0" smtClean="0"/>
              <a:t>Gross total income to be computed before allowing deduction under Chapter VIA and after setting off brought forward unabsorbed losses / depreciation.</a:t>
            </a:r>
            <a:endParaRPr lang="en-GB" sz="1600" dirty="0" smtClean="0"/>
          </a:p>
          <a:p>
            <a:pPr lvl="1">
              <a:lnSpc>
                <a:spcPct val="130000"/>
              </a:lnSpc>
            </a:pPr>
            <a:r>
              <a:rPr lang="en-US" sz="1600" dirty="0" smtClean="0"/>
              <a:t> Aggregate amount of deductions to be restricted to the amount of gross total income.</a:t>
            </a:r>
            <a:endParaRPr lang="en-GB" sz="1600" dirty="0" smtClean="0"/>
          </a:p>
          <a:p>
            <a:pPr lvl="1">
              <a:lnSpc>
                <a:spcPct val="130000"/>
              </a:lnSpc>
            </a:pPr>
            <a:r>
              <a:rPr lang="en-US" sz="1600" dirty="0" smtClean="0"/>
              <a:t> Where deduction is available in respect of certain incomes, such deduction is with reference to the amount of net income.</a:t>
            </a:r>
            <a:endParaRPr lang="en-GB" sz="1600" dirty="0" smtClean="0"/>
          </a:p>
          <a:p>
            <a:pPr lvl="1">
              <a:lnSpc>
                <a:spcPct val="130000"/>
              </a:lnSpc>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2</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a:t>
            </a:r>
            <a:r>
              <a:rPr lang="en-US" dirty="0" smtClean="0"/>
              <a:t>80D – Deduction in respect of health insurance premium</a:t>
            </a:r>
            <a:endParaRPr lang="en-GB" dirty="0"/>
          </a:p>
        </p:txBody>
      </p:sp>
      <p:sp>
        <p:nvSpPr>
          <p:cNvPr id="3" name="Content Placeholder 2"/>
          <p:cNvSpPr>
            <a:spLocks noGrp="1"/>
          </p:cNvSpPr>
          <p:nvPr>
            <p:ph sz="quarter" idx="15"/>
          </p:nvPr>
        </p:nvSpPr>
        <p:spPr>
          <a:prstGeom prst="rect">
            <a:avLst/>
          </a:prstGeom>
        </p:spPr>
        <p:txBody>
          <a:bodyPr>
            <a:normAutofit/>
          </a:bodyPr>
          <a:lstStyle/>
          <a:p>
            <a:pPr>
              <a:buNone/>
            </a:pPr>
            <a:endParaRPr lang="en-IN" sz="1600" b="1" dirty="0" smtClean="0">
              <a:solidFill>
                <a:schemeClr val="tx2"/>
              </a:solidFill>
            </a:endParaRPr>
          </a:p>
          <a:p>
            <a:pPr>
              <a:buNone/>
            </a:pPr>
            <a:r>
              <a:rPr lang="en-IN" sz="1600" b="1" dirty="0" smtClean="0">
                <a:solidFill>
                  <a:schemeClr val="tx2"/>
                </a:solidFill>
              </a:rPr>
              <a:t>Points to be noted</a:t>
            </a:r>
            <a:endParaRPr lang="en-GB" sz="1600" dirty="0" smtClean="0">
              <a:solidFill>
                <a:schemeClr val="tx2"/>
              </a:solidFill>
            </a:endParaRPr>
          </a:p>
          <a:p>
            <a:pPr lvl="1">
              <a:lnSpc>
                <a:spcPct val="120000"/>
              </a:lnSpc>
              <a:spcBef>
                <a:spcPts val="600"/>
              </a:spcBef>
            </a:pPr>
            <a:r>
              <a:rPr lang="en-IN" sz="1600" dirty="0" smtClean="0"/>
              <a:t>Premium to be paid by any mode other than cash</a:t>
            </a:r>
            <a:endParaRPr lang="en-GB" sz="1600" dirty="0" smtClean="0"/>
          </a:p>
          <a:p>
            <a:pPr lvl="1">
              <a:lnSpc>
                <a:spcPct val="120000"/>
              </a:lnSpc>
              <a:spcBef>
                <a:spcPts val="600"/>
              </a:spcBef>
            </a:pPr>
            <a:r>
              <a:rPr lang="en-IN" sz="1600" dirty="0" smtClean="0"/>
              <a:t> With effect from 1-4-2013 –</a:t>
            </a:r>
            <a:endParaRPr lang="en-GB" sz="1600" dirty="0" smtClean="0"/>
          </a:p>
          <a:p>
            <a:pPr lvl="2">
              <a:lnSpc>
                <a:spcPct val="120000"/>
              </a:lnSpc>
              <a:spcBef>
                <a:spcPts val="600"/>
              </a:spcBef>
            </a:pPr>
            <a:r>
              <a:rPr lang="en-IN" sz="1600" dirty="0" smtClean="0"/>
              <a:t>deduction is available in respect of any payment made by an </a:t>
            </a:r>
            <a:r>
              <a:rPr lang="en-IN" sz="1600" dirty="0" err="1" smtClean="0"/>
              <a:t>assessee</a:t>
            </a:r>
            <a:r>
              <a:rPr lang="en-IN" sz="1600" dirty="0" smtClean="0"/>
              <a:t> on account of preventive health check-up of self, spouse, dependent children or parent during the previous year up to a limit of Rs.5,000 within the existing limits prescribed above; </a:t>
            </a:r>
            <a:endParaRPr lang="en-GB" sz="1600" dirty="0" smtClean="0"/>
          </a:p>
          <a:p>
            <a:pPr lvl="2">
              <a:lnSpc>
                <a:spcPct val="120000"/>
              </a:lnSpc>
              <a:spcBef>
                <a:spcPts val="600"/>
              </a:spcBef>
            </a:pPr>
            <a:r>
              <a:rPr lang="en-IN" sz="1600" dirty="0" smtClean="0"/>
              <a:t>the age for defining a senior citizen is reduced from sixty five years to sixty;</a:t>
            </a:r>
            <a:endParaRPr lang="en-GB" sz="1600" dirty="0" smtClean="0"/>
          </a:p>
          <a:p>
            <a:pPr lvl="2">
              <a:lnSpc>
                <a:spcPct val="120000"/>
              </a:lnSpc>
              <a:spcBef>
                <a:spcPts val="600"/>
              </a:spcBef>
            </a:pPr>
            <a:r>
              <a:rPr lang="en-IN" sz="1600" dirty="0" smtClean="0"/>
              <a:t>cash may be paid on account of preventive health </a:t>
            </a:r>
            <a:r>
              <a:rPr lang="en-IN" sz="1600" dirty="0" err="1" smtClean="0"/>
              <a:t>checkup</a:t>
            </a:r>
            <a:r>
              <a:rPr lang="en-IN" sz="1600" dirty="0" smtClean="0"/>
              <a:t>.</a:t>
            </a:r>
            <a:endParaRPr lang="en-GB" sz="1600" dirty="0" smtClean="0"/>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20</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100" dirty="0" smtClean="0"/>
              <a:t>Section 80DD – Deduction re. maintenance / medical treatment of a dependant who is a person with disability</a:t>
            </a:r>
            <a:endParaRPr lang="en-GB" sz="2100" dirty="0"/>
          </a:p>
        </p:txBody>
      </p:sp>
      <p:sp>
        <p:nvSpPr>
          <p:cNvPr id="3" name="Content Placeholder 2"/>
          <p:cNvSpPr>
            <a:spLocks noGrp="1"/>
          </p:cNvSpPr>
          <p:nvPr>
            <p:ph sz="quarter" idx="15"/>
          </p:nvPr>
        </p:nvSpPr>
        <p:spPr>
          <a:prstGeom prst="rect">
            <a:avLst/>
          </a:prstGeom>
        </p:spPr>
        <p:txBody>
          <a:bodyPr>
            <a:normAutofit fontScale="25000" lnSpcReduction="20000"/>
          </a:bodyPr>
          <a:lstStyle/>
          <a:p>
            <a:pPr algn="just">
              <a:buNone/>
            </a:pPr>
            <a:r>
              <a:rPr lang="en-US" sz="6400" b="1" dirty="0" smtClean="0">
                <a:solidFill>
                  <a:schemeClr val="tx2"/>
                </a:solidFill>
              </a:rPr>
              <a:t>Eligible </a:t>
            </a:r>
            <a:r>
              <a:rPr lang="en-US" sz="6400" b="1" dirty="0" err="1" smtClean="0">
                <a:solidFill>
                  <a:schemeClr val="tx2"/>
                </a:solidFill>
              </a:rPr>
              <a:t>assessee</a:t>
            </a:r>
            <a:endParaRPr lang="en-GB" sz="6400" dirty="0" smtClean="0">
              <a:solidFill>
                <a:schemeClr val="tx2"/>
              </a:solidFill>
            </a:endParaRPr>
          </a:p>
          <a:p>
            <a:pPr lvl="1">
              <a:lnSpc>
                <a:spcPct val="120000"/>
              </a:lnSpc>
            </a:pPr>
            <a:r>
              <a:rPr lang="en-US" sz="6400" dirty="0" smtClean="0"/>
              <a:t>Individual</a:t>
            </a:r>
            <a:endParaRPr lang="en-GB" sz="6400" dirty="0" smtClean="0"/>
          </a:p>
          <a:p>
            <a:pPr lvl="1">
              <a:lnSpc>
                <a:spcPct val="120000"/>
              </a:lnSpc>
            </a:pPr>
            <a:r>
              <a:rPr lang="en-US" sz="6400" dirty="0" smtClean="0"/>
              <a:t>HUF</a:t>
            </a:r>
            <a:endParaRPr lang="en-GB" sz="6400" dirty="0" smtClean="0"/>
          </a:p>
          <a:p>
            <a:pPr algn="just">
              <a:buNone/>
            </a:pPr>
            <a:r>
              <a:rPr lang="en-US" sz="6400" b="1" dirty="0" smtClean="0"/>
              <a:t> </a:t>
            </a:r>
            <a:r>
              <a:rPr lang="en-US" sz="6400" b="1" dirty="0" smtClean="0">
                <a:solidFill>
                  <a:schemeClr val="tx2"/>
                </a:solidFill>
              </a:rPr>
              <a:t>Conditions </a:t>
            </a:r>
            <a:endParaRPr lang="en-GB" sz="6400" dirty="0" smtClean="0">
              <a:solidFill>
                <a:schemeClr val="tx2"/>
              </a:solidFill>
            </a:endParaRPr>
          </a:p>
          <a:p>
            <a:pPr lvl="1">
              <a:lnSpc>
                <a:spcPct val="120000"/>
              </a:lnSpc>
            </a:pPr>
            <a:r>
              <a:rPr lang="en-US" sz="6400" dirty="0" smtClean="0"/>
              <a:t>Expenditure incurred for the medical treatment (including nursing), training and rehabilitation of a dependant (spouse, children, parents, brothers and sisters) being a person with disability.</a:t>
            </a:r>
            <a:endParaRPr lang="en-GB" sz="6400" dirty="0" smtClean="0"/>
          </a:p>
          <a:p>
            <a:pPr lvl="1">
              <a:lnSpc>
                <a:spcPct val="120000"/>
              </a:lnSpc>
            </a:pPr>
            <a:r>
              <a:rPr lang="en-US" sz="6400" dirty="0" smtClean="0"/>
              <a:t> Any amount paid or deposited under an approved scheme framed by LIC or any other insurer or the Administrator or the specified company for the maintenance of a dependent, being a person with disability.</a:t>
            </a:r>
            <a:endParaRPr lang="en-GB" sz="6400" dirty="0" smtClean="0"/>
          </a:p>
          <a:p>
            <a:pPr lvl="1">
              <a:lnSpc>
                <a:spcPct val="120000"/>
              </a:lnSpc>
            </a:pPr>
            <a:r>
              <a:rPr lang="en-US" sz="6400" dirty="0" smtClean="0"/>
              <a:t> The approved schemes provide for payment of annuity or lump sum amount for the benefit of a disabled dependent, on the death of the individual or member of HUF in whose name subscription to the scheme has been made.</a:t>
            </a:r>
            <a:endParaRPr lang="en-GB" sz="6400" dirty="0" smtClean="0"/>
          </a:p>
          <a:p>
            <a:pPr lvl="1">
              <a:lnSpc>
                <a:spcPct val="120000"/>
              </a:lnSpc>
            </a:pPr>
            <a:r>
              <a:rPr lang="en-US" sz="6400" dirty="0" smtClean="0"/>
              <a:t> The subscriber is required to nominate the disabled dependent or any other person or a trust to receive the payment on his behalf for the benefit of the disabled dependent. </a:t>
            </a:r>
            <a:endParaRPr lang="en-GB" sz="6400" dirty="0" smtClean="0"/>
          </a:p>
          <a:p>
            <a:pPr lvl="1">
              <a:lnSpc>
                <a:spcPct val="120000"/>
              </a:lnSpc>
            </a:pPr>
            <a:endParaRPr lang="en-GB" sz="64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21</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100" dirty="0" smtClean="0"/>
              <a:t>…Section 80DD – Deduction re. maintenance / medical treatment of a dependant who is a person with disability</a:t>
            </a:r>
            <a:r>
              <a:rPr lang="en-GB" sz="2100" dirty="0" smtClean="0"/>
              <a:t/>
            </a:r>
            <a:br>
              <a:rPr lang="en-GB" sz="2100" dirty="0" smtClean="0"/>
            </a:br>
            <a:endParaRPr lang="en-GB" sz="2100" dirty="0"/>
          </a:p>
        </p:txBody>
      </p:sp>
      <p:sp>
        <p:nvSpPr>
          <p:cNvPr id="3" name="Content Placeholder 2"/>
          <p:cNvSpPr>
            <a:spLocks noGrp="1"/>
          </p:cNvSpPr>
          <p:nvPr>
            <p:ph sz="quarter" idx="15"/>
          </p:nvPr>
        </p:nvSpPr>
        <p:spPr>
          <a:prstGeom prst="rect">
            <a:avLst/>
          </a:prstGeom>
        </p:spPr>
        <p:txBody>
          <a:bodyPr>
            <a:normAutofit/>
          </a:bodyPr>
          <a:lstStyle/>
          <a:p>
            <a:pPr algn="just">
              <a:buNone/>
            </a:pPr>
            <a:r>
              <a:rPr lang="en-US" sz="1600" b="1" dirty="0" smtClean="0">
                <a:solidFill>
                  <a:schemeClr val="tx2"/>
                </a:solidFill>
              </a:rPr>
              <a:t>Amount of deduction</a:t>
            </a:r>
            <a:endParaRPr lang="en-GB" sz="1600" dirty="0" smtClean="0">
              <a:solidFill>
                <a:schemeClr val="tx2"/>
              </a:solidFill>
            </a:endParaRPr>
          </a:p>
          <a:p>
            <a:pPr lvl="1">
              <a:lnSpc>
                <a:spcPct val="120000"/>
              </a:lnSpc>
              <a:spcBef>
                <a:spcPts val="600"/>
              </a:spcBef>
            </a:pPr>
            <a:r>
              <a:rPr lang="en-US" sz="1600" dirty="0" smtClean="0"/>
              <a:t>Rs.50,000</a:t>
            </a:r>
            <a:endParaRPr lang="en-GB" sz="1600" dirty="0" smtClean="0"/>
          </a:p>
          <a:p>
            <a:pPr lvl="1">
              <a:lnSpc>
                <a:spcPct val="120000"/>
              </a:lnSpc>
              <a:spcBef>
                <a:spcPts val="600"/>
              </a:spcBef>
            </a:pPr>
            <a:r>
              <a:rPr lang="en-US" sz="1600" dirty="0" smtClean="0"/>
              <a:t>Rs.1,00,000 in case of severe disability</a:t>
            </a:r>
            <a:endParaRPr lang="en-GB" sz="1600" dirty="0" smtClean="0"/>
          </a:p>
          <a:p>
            <a:pPr algn="just">
              <a:buNone/>
            </a:pPr>
            <a:r>
              <a:rPr lang="en-US" sz="1600" b="1" dirty="0" smtClean="0"/>
              <a:t> </a:t>
            </a:r>
            <a:endParaRPr lang="en-GB" sz="1600" dirty="0" smtClean="0"/>
          </a:p>
          <a:p>
            <a:pPr algn="just">
              <a:buNone/>
            </a:pPr>
            <a:r>
              <a:rPr lang="en-US" sz="1600" b="1" dirty="0" smtClean="0">
                <a:solidFill>
                  <a:schemeClr val="tx2"/>
                </a:solidFill>
              </a:rPr>
              <a:t>Points to be noted</a:t>
            </a:r>
            <a:endParaRPr lang="en-GB" sz="1600" dirty="0" smtClean="0">
              <a:solidFill>
                <a:schemeClr val="tx2"/>
              </a:solidFill>
            </a:endParaRPr>
          </a:p>
          <a:p>
            <a:pPr lvl="1">
              <a:lnSpc>
                <a:spcPct val="120000"/>
              </a:lnSpc>
              <a:spcBef>
                <a:spcPts val="600"/>
              </a:spcBef>
            </a:pPr>
            <a:r>
              <a:rPr lang="en-US" sz="1600" dirty="0" smtClean="0"/>
              <a:t>Medical certificate in the prescribed form (Rule 11A) to be furnished along with the Return of Income.</a:t>
            </a:r>
            <a:endParaRPr lang="en-GB" sz="1600" dirty="0" smtClean="0"/>
          </a:p>
          <a:p>
            <a:pPr lvl="1">
              <a:lnSpc>
                <a:spcPct val="120000"/>
              </a:lnSpc>
              <a:spcBef>
                <a:spcPts val="600"/>
              </a:spcBef>
            </a:pPr>
            <a:r>
              <a:rPr lang="en-US" sz="1600" dirty="0" smtClean="0"/>
              <a:t> Amount received by the individual / member of HUF, in case disabled dependent predeceases such individual / member of HUF, is taxable in the year of receipt.</a:t>
            </a:r>
            <a:endParaRPr lang="en-GB" sz="1600" dirty="0" smtClean="0"/>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22</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80DDB – Deduction in respect of medical treatment etc.</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rmAutofit/>
          </a:bodyPr>
          <a:lstStyle/>
          <a:p>
            <a:pPr algn="just">
              <a:buNone/>
            </a:pPr>
            <a:r>
              <a:rPr lang="en-US" sz="1600" b="1" dirty="0" smtClean="0">
                <a:solidFill>
                  <a:schemeClr val="tx2"/>
                </a:solidFill>
              </a:rPr>
              <a:t>Eligible </a:t>
            </a:r>
            <a:r>
              <a:rPr lang="en-US" sz="1600" b="1" dirty="0" err="1" smtClean="0">
                <a:solidFill>
                  <a:schemeClr val="tx2"/>
                </a:solidFill>
              </a:rPr>
              <a:t>assessee</a:t>
            </a:r>
            <a:endParaRPr lang="en-GB" sz="1600" dirty="0" smtClean="0">
              <a:solidFill>
                <a:schemeClr val="tx2"/>
              </a:solidFill>
            </a:endParaRPr>
          </a:p>
          <a:p>
            <a:pPr lvl="1">
              <a:lnSpc>
                <a:spcPct val="120000"/>
              </a:lnSpc>
              <a:spcBef>
                <a:spcPts val="600"/>
              </a:spcBef>
            </a:pPr>
            <a:r>
              <a:rPr lang="en-US" sz="1600" dirty="0" smtClean="0"/>
              <a:t>Individual</a:t>
            </a:r>
            <a:endParaRPr lang="en-GB" sz="1600" dirty="0" smtClean="0"/>
          </a:p>
          <a:p>
            <a:pPr lvl="1">
              <a:lnSpc>
                <a:spcPct val="120000"/>
              </a:lnSpc>
              <a:spcBef>
                <a:spcPts val="600"/>
              </a:spcBef>
            </a:pPr>
            <a:r>
              <a:rPr lang="en-US" sz="1600" dirty="0" smtClean="0"/>
              <a:t>HUF</a:t>
            </a:r>
            <a:endParaRPr lang="en-GB" sz="1600" dirty="0" smtClean="0"/>
          </a:p>
          <a:p>
            <a:pPr algn="just">
              <a:buNone/>
            </a:pPr>
            <a:r>
              <a:rPr lang="en-US" sz="1600" b="1" dirty="0" smtClean="0"/>
              <a:t> </a:t>
            </a:r>
            <a:endParaRPr lang="en-GB" sz="1600" dirty="0" smtClean="0"/>
          </a:p>
          <a:p>
            <a:pPr algn="just">
              <a:buNone/>
            </a:pPr>
            <a:r>
              <a:rPr lang="en-US" sz="1600" b="1" dirty="0" smtClean="0">
                <a:solidFill>
                  <a:schemeClr val="tx2"/>
                </a:solidFill>
              </a:rPr>
              <a:t>Conditions</a:t>
            </a:r>
            <a:endParaRPr lang="en-GB" sz="1600" dirty="0" smtClean="0">
              <a:solidFill>
                <a:schemeClr val="tx2"/>
              </a:solidFill>
            </a:endParaRPr>
          </a:p>
          <a:p>
            <a:pPr lvl="1">
              <a:lnSpc>
                <a:spcPct val="120000"/>
              </a:lnSpc>
              <a:spcBef>
                <a:spcPts val="600"/>
              </a:spcBef>
            </a:pPr>
            <a:r>
              <a:rPr lang="en-US" sz="1600" dirty="0" smtClean="0"/>
              <a:t>The </a:t>
            </a:r>
            <a:r>
              <a:rPr lang="en-US" sz="1600" dirty="0" err="1" smtClean="0"/>
              <a:t>assessee</a:t>
            </a:r>
            <a:r>
              <a:rPr lang="en-US" sz="1600" dirty="0" smtClean="0"/>
              <a:t> has actually paid any amount for the medical treatment of specified diseases and ailments (Rule 11DD).</a:t>
            </a:r>
            <a:endParaRPr lang="en-GB" sz="1600" dirty="0" smtClean="0"/>
          </a:p>
          <a:p>
            <a:pPr lvl="1">
              <a:lnSpc>
                <a:spcPct val="120000"/>
              </a:lnSpc>
              <a:spcBef>
                <a:spcPts val="600"/>
              </a:spcBef>
            </a:pPr>
            <a:r>
              <a:rPr lang="en-US" sz="1600" dirty="0" smtClean="0"/>
              <a:t>Payment in the case of individual, for self or dependent (spouse, children, parents, brothers and sisters).</a:t>
            </a:r>
            <a:endParaRPr lang="en-GB" sz="1600" dirty="0" smtClean="0"/>
          </a:p>
          <a:p>
            <a:pPr lvl="1">
              <a:lnSpc>
                <a:spcPct val="120000"/>
              </a:lnSpc>
              <a:spcBef>
                <a:spcPts val="600"/>
              </a:spcBef>
            </a:pPr>
            <a:r>
              <a:rPr lang="en-US" sz="1600" dirty="0" smtClean="0"/>
              <a:t>Payment in the case of HUF, for any member of the HUF.</a:t>
            </a:r>
            <a:endParaRPr lang="en-GB" sz="1600" dirty="0" smtClean="0"/>
          </a:p>
          <a:p>
            <a:pPr lvl="1">
              <a:lnSpc>
                <a:spcPct val="120000"/>
              </a:lnSpc>
              <a:spcBef>
                <a:spcPts val="600"/>
              </a:spcBef>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23</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a:t>
            </a:r>
            <a:r>
              <a:rPr lang="en-US" dirty="0" smtClean="0"/>
              <a:t>80DDB – Deduction in respect of medical treatment etc.</a:t>
            </a:r>
            <a:endParaRPr lang="en-GB" dirty="0"/>
          </a:p>
        </p:txBody>
      </p:sp>
      <p:sp>
        <p:nvSpPr>
          <p:cNvPr id="3" name="Content Placeholder 2"/>
          <p:cNvSpPr>
            <a:spLocks noGrp="1"/>
          </p:cNvSpPr>
          <p:nvPr>
            <p:ph sz="quarter" idx="15"/>
          </p:nvPr>
        </p:nvSpPr>
        <p:spPr>
          <a:prstGeom prst="rect">
            <a:avLst/>
          </a:prstGeom>
        </p:spPr>
        <p:txBody>
          <a:bodyPr>
            <a:noAutofit/>
          </a:bodyPr>
          <a:lstStyle/>
          <a:p>
            <a:pPr>
              <a:buNone/>
            </a:pPr>
            <a:r>
              <a:rPr lang="en-US" sz="1600" b="1" dirty="0" smtClean="0">
                <a:solidFill>
                  <a:schemeClr val="tx2"/>
                </a:solidFill>
              </a:rPr>
              <a:t>Amount of deduction</a:t>
            </a:r>
            <a:endParaRPr lang="en-GB" sz="1600" dirty="0" smtClean="0">
              <a:solidFill>
                <a:schemeClr val="tx2"/>
              </a:solidFill>
            </a:endParaRPr>
          </a:p>
          <a:p>
            <a:pPr lvl="1">
              <a:lnSpc>
                <a:spcPct val="140000"/>
              </a:lnSpc>
              <a:spcBef>
                <a:spcPts val="600"/>
              </a:spcBef>
            </a:pPr>
            <a:r>
              <a:rPr lang="en-US" sz="1600" dirty="0" smtClean="0"/>
              <a:t>Amount actually paid </a:t>
            </a:r>
            <a:r>
              <a:rPr lang="en-US" sz="1600" dirty="0" err="1" smtClean="0"/>
              <a:t>upto</a:t>
            </a:r>
            <a:r>
              <a:rPr lang="en-US" sz="1600" dirty="0" smtClean="0"/>
              <a:t> a maximum of Rs.40,000</a:t>
            </a:r>
            <a:endParaRPr lang="en-GB" sz="1600" dirty="0" smtClean="0"/>
          </a:p>
          <a:p>
            <a:pPr lvl="1">
              <a:lnSpc>
                <a:spcPct val="140000"/>
              </a:lnSpc>
              <a:spcBef>
                <a:spcPts val="600"/>
              </a:spcBef>
            </a:pPr>
            <a:r>
              <a:rPr lang="en-US" sz="1600" dirty="0" smtClean="0"/>
              <a:t>Amount actually paid </a:t>
            </a:r>
            <a:r>
              <a:rPr lang="en-US" sz="1600" dirty="0" err="1" smtClean="0"/>
              <a:t>upto</a:t>
            </a:r>
            <a:r>
              <a:rPr lang="en-US" sz="1600" dirty="0" smtClean="0"/>
              <a:t> a maximum of Rs.60,000 in case of senior citizen</a:t>
            </a:r>
            <a:endParaRPr lang="en-GB" sz="1600" dirty="0" smtClean="0"/>
          </a:p>
          <a:p>
            <a:pPr lvl="1">
              <a:lnSpc>
                <a:spcPct val="140000"/>
              </a:lnSpc>
              <a:spcBef>
                <a:spcPts val="600"/>
              </a:spcBef>
            </a:pPr>
            <a:r>
              <a:rPr lang="en-US" sz="1600" dirty="0" smtClean="0"/>
              <a:t>Amount actually paid means the amount paid as reduced by insurance claim received / amount reimbursed by employer.</a:t>
            </a:r>
            <a:endParaRPr lang="en-GB" sz="1600" dirty="0" smtClean="0"/>
          </a:p>
          <a:p>
            <a:pPr>
              <a:buNone/>
            </a:pPr>
            <a:r>
              <a:rPr lang="en-US" sz="1600" b="1" dirty="0" smtClean="0"/>
              <a:t> </a:t>
            </a:r>
            <a:endParaRPr lang="en-GB" sz="1600" dirty="0" smtClean="0"/>
          </a:p>
          <a:p>
            <a:pPr>
              <a:buNone/>
            </a:pPr>
            <a:r>
              <a:rPr lang="en-US" sz="1600" b="1" dirty="0" smtClean="0">
                <a:solidFill>
                  <a:schemeClr val="tx2"/>
                </a:solidFill>
              </a:rPr>
              <a:t>Points to be noted</a:t>
            </a:r>
            <a:endParaRPr lang="en-GB" sz="1600" dirty="0" smtClean="0">
              <a:solidFill>
                <a:schemeClr val="tx2"/>
              </a:solidFill>
            </a:endParaRPr>
          </a:p>
          <a:p>
            <a:pPr lvl="1">
              <a:lnSpc>
                <a:spcPct val="140000"/>
              </a:lnSpc>
              <a:spcBef>
                <a:spcPts val="600"/>
              </a:spcBef>
            </a:pPr>
            <a:r>
              <a:rPr lang="en-US" sz="1600" dirty="0" smtClean="0"/>
              <a:t>Medical certificate in the prescribed form (Rule 11DD) to be furnished along with the Return of Income.</a:t>
            </a:r>
            <a:endParaRPr lang="en-GB" sz="1600" dirty="0" smtClean="0"/>
          </a:p>
          <a:p>
            <a:pPr lvl="1">
              <a:lnSpc>
                <a:spcPct val="140000"/>
              </a:lnSpc>
              <a:spcBef>
                <a:spcPts val="600"/>
              </a:spcBef>
            </a:pPr>
            <a:r>
              <a:rPr lang="en-IN" sz="1600" dirty="0" smtClean="0"/>
              <a:t>With effect from 1-4-2013 the age for defining a senior citizen is reduced from sixty five years to sixty.</a:t>
            </a:r>
            <a:endParaRPr lang="en-GB" sz="1600" dirty="0" smtClean="0"/>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24</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IN" dirty="0" smtClean="0"/>
              <a:t>Section 80E – Deduction in respect of loan taken for higher education</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algn="just">
              <a:spcBef>
                <a:spcPts val="600"/>
              </a:spcBef>
              <a:buNone/>
            </a:pPr>
            <a:r>
              <a:rPr lang="en-IN" sz="1600" b="1" dirty="0" smtClean="0">
                <a:solidFill>
                  <a:schemeClr val="tx2"/>
                </a:solidFill>
              </a:rPr>
              <a:t>Eligible </a:t>
            </a:r>
            <a:r>
              <a:rPr lang="en-IN" sz="1600" b="1" dirty="0" err="1" smtClean="0">
                <a:solidFill>
                  <a:schemeClr val="tx2"/>
                </a:solidFill>
              </a:rPr>
              <a:t>assessee</a:t>
            </a:r>
            <a:endParaRPr lang="en-GB" sz="1600" dirty="0" smtClean="0">
              <a:solidFill>
                <a:schemeClr val="tx2"/>
              </a:solidFill>
            </a:endParaRPr>
          </a:p>
          <a:p>
            <a:pPr lvl="1">
              <a:spcBef>
                <a:spcPts val="600"/>
              </a:spcBef>
            </a:pPr>
            <a:r>
              <a:rPr lang="en-IN" sz="1600" dirty="0" smtClean="0"/>
              <a:t>Individual</a:t>
            </a:r>
            <a:endParaRPr lang="en-GB" sz="1600" dirty="0" smtClean="0"/>
          </a:p>
          <a:p>
            <a:pPr algn="just">
              <a:spcBef>
                <a:spcPts val="1200"/>
              </a:spcBef>
              <a:buNone/>
            </a:pPr>
            <a:r>
              <a:rPr lang="en-IN" sz="1600" b="1" dirty="0" smtClean="0">
                <a:solidFill>
                  <a:schemeClr val="tx2"/>
                </a:solidFill>
              </a:rPr>
              <a:t>Conditions </a:t>
            </a:r>
            <a:endParaRPr lang="en-GB" sz="1600" dirty="0" smtClean="0">
              <a:solidFill>
                <a:schemeClr val="tx2"/>
              </a:solidFill>
            </a:endParaRPr>
          </a:p>
          <a:p>
            <a:pPr lvl="1">
              <a:spcBef>
                <a:spcPts val="600"/>
              </a:spcBef>
            </a:pPr>
            <a:r>
              <a:rPr lang="en-IN" sz="1600" dirty="0" smtClean="0"/>
              <a:t>Deduction available for payment of interest on loan, out of income chargeable to tax.</a:t>
            </a:r>
            <a:endParaRPr lang="en-GB" sz="1600" dirty="0" smtClean="0"/>
          </a:p>
          <a:p>
            <a:pPr lvl="1">
              <a:spcBef>
                <a:spcPts val="600"/>
              </a:spcBef>
            </a:pPr>
            <a:r>
              <a:rPr lang="en-IN" sz="1600" dirty="0" smtClean="0"/>
              <a:t>Loan taken from any financial institution including a bank or any other approved charitable institution.</a:t>
            </a:r>
            <a:endParaRPr lang="en-GB" sz="1600" dirty="0" smtClean="0"/>
          </a:p>
          <a:p>
            <a:pPr lvl="1">
              <a:spcBef>
                <a:spcPts val="600"/>
              </a:spcBef>
            </a:pPr>
            <a:r>
              <a:rPr lang="en-IN" sz="1600" dirty="0" smtClean="0"/>
              <a:t>Loan taken for pursuing higher education for self or relative (spouse, children or student for whom the individual is the legal guardian. </a:t>
            </a:r>
            <a:endParaRPr lang="en-GB" sz="1600" dirty="0" smtClean="0"/>
          </a:p>
          <a:p>
            <a:pPr algn="just">
              <a:spcBef>
                <a:spcPts val="1200"/>
              </a:spcBef>
              <a:buNone/>
            </a:pPr>
            <a:r>
              <a:rPr lang="en-IN" sz="1600" b="1" dirty="0" smtClean="0">
                <a:solidFill>
                  <a:schemeClr val="tx2"/>
                </a:solidFill>
              </a:rPr>
              <a:t>Amount of deduction</a:t>
            </a:r>
            <a:endParaRPr lang="en-GB" sz="1600" dirty="0" smtClean="0">
              <a:solidFill>
                <a:schemeClr val="tx2"/>
              </a:solidFill>
            </a:endParaRPr>
          </a:p>
          <a:p>
            <a:pPr lvl="1">
              <a:spcBef>
                <a:spcPts val="600"/>
              </a:spcBef>
            </a:pPr>
            <a:r>
              <a:rPr lang="en-IN" sz="1600" dirty="0" smtClean="0"/>
              <a:t>100% of the interest paid</a:t>
            </a:r>
            <a:endParaRPr lang="en-GB" sz="1600" dirty="0" smtClean="0"/>
          </a:p>
          <a:p>
            <a:pPr>
              <a:spcBef>
                <a:spcPts val="600"/>
              </a:spcBef>
              <a:buNone/>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25</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IN" dirty="0" smtClean="0"/>
              <a:t>...Section 80E – Deduction in respect of loan taken for higher education</a:t>
            </a:r>
            <a:endParaRPr lang="en-GB" dirty="0"/>
          </a:p>
        </p:txBody>
      </p:sp>
      <p:sp>
        <p:nvSpPr>
          <p:cNvPr id="3" name="Content Placeholder 2"/>
          <p:cNvSpPr>
            <a:spLocks noGrp="1"/>
          </p:cNvSpPr>
          <p:nvPr>
            <p:ph sz="quarter" idx="15"/>
          </p:nvPr>
        </p:nvSpPr>
        <p:spPr>
          <a:prstGeom prst="rect">
            <a:avLst/>
          </a:prstGeom>
        </p:spPr>
        <p:txBody>
          <a:bodyPr>
            <a:normAutofit/>
          </a:bodyPr>
          <a:lstStyle/>
          <a:p>
            <a:pPr>
              <a:buNone/>
            </a:pPr>
            <a:endParaRPr lang="en-IN" sz="1600" b="1" dirty="0" smtClean="0">
              <a:solidFill>
                <a:schemeClr val="tx2"/>
              </a:solidFill>
            </a:endParaRPr>
          </a:p>
          <a:p>
            <a:pPr>
              <a:buNone/>
            </a:pPr>
            <a:r>
              <a:rPr lang="en-IN" sz="1600" b="1" dirty="0" smtClean="0">
                <a:solidFill>
                  <a:schemeClr val="tx2"/>
                </a:solidFill>
              </a:rPr>
              <a:t>Points to be noted</a:t>
            </a:r>
            <a:endParaRPr lang="en-GB" sz="1600" dirty="0" smtClean="0">
              <a:solidFill>
                <a:schemeClr val="tx2"/>
              </a:solidFill>
            </a:endParaRPr>
          </a:p>
          <a:p>
            <a:pPr lvl="1">
              <a:lnSpc>
                <a:spcPct val="120000"/>
              </a:lnSpc>
              <a:spcBef>
                <a:spcPts val="600"/>
              </a:spcBef>
            </a:pPr>
            <a:r>
              <a:rPr lang="en-IN" sz="1600" dirty="0" smtClean="0"/>
              <a:t> Amount paid for repayment of loan does not qualify for deduction.</a:t>
            </a:r>
            <a:endParaRPr lang="en-GB" sz="1600" dirty="0" smtClean="0"/>
          </a:p>
          <a:p>
            <a:pPr lvl="1">
              <a:lnSpc>
                <a:spcPct val="120000"/>
              </a:lnSpc>
              <a:spcBef>
                <a:spcPts val="600"/>
              </a:spcBef>
            </a:pPr>
            <a:r>
              <a:rPr lang="en-IN" sz="1600" dirty="0" smtClean="0"/>
              <a:t> Deduction available until the interest on loan is paid in full, subject to a maximum of 8 years.</a:t>
            </a:r>
            <a:endParaRPr lang="en-GB" sz="1600" dirty="0" smtClean="0"/>
          </a:p>
          <a:p>
            <a:pPr>
              <a:buNone/>
            </a:pPr>
            <a:r>
              <a:rPr lang="en-IN" sz="1600" dirty="0" smtClean="0"/>
              <a:t> </a:t>
            </a:r>
            <a:endParaRPr lang="en-GB" sz="1600" dirty="0" smtClean="0"/>
          </a:p>
          <a:p>
            <a:pPr>
              <a:buNone/>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26</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IN" dirty="0" smtClean="0"/>
              <a:t>Section </a:t>
            </a:r>
            <a:r>
              <a:rPr lang="en-IN" dirty="0" smtClean="0"/>
              <a:t>80G - Donations</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a:buNone/>
            </a:pPr>
            <a:r>
              <a:rPr lang="en-IN" sz="1600" b="1" dirty="0" smtClean="0">
                <a:solidFill>
                  <a:schemeClr val="tx2"/>
                </a:solidFill>
              </a:rPr>
              <a:t>Eligible </a:t>
            </a:r>
            <a:r>
              <a:rPr lang="en-IN" sz="1600" b="1" dirty="0" err="1" smtClean="0">
                <a:solidFill>
                  <a:schemeClr val="tx2"/>
                </a:solidFill>
              </a:rPr>
              <a:t>assessee</a:t>
            </a:r>
            <a:endParaRPr lang="en-GB" sz="1600" dirty="0" smtClean="0">
              <a:solidFill>
                <a:schemeClr val="tx2"/>
              </a:solidFill>
            </a:endParaRPr>
          </a:p>
          <a:p>
            <a:pPr lvl="1">
              <a:spcBef>
                <a:spcPts val="600"/>
              </a:spcBef>
            </a:pPr>
            <a:r>
              <a:rPr lang="en-IN" sz="1600" dirty="0" smtClean="0"/>
              <a:t>Any </a:t>
            </a:r>
            <a:r>
              <a:rPr lang="en-IN" sz="1600" dirty="0" err="1" smtClean="0"/>
              <a:t>assessee</a:t>
            </a:r>
            <a:endParaRPr lang="en-GB" sz="1600" dirty="0" smtClean="0"/>
          </a:p>
          <a:p>
            <a:pPr>
              <a:spcBef>
                <a:spcPts val="600"/>
              </a:spcBef>
              <a:buNone/>
            </a:pPr>
            <a:r>
              <a:rPr lang="en-IN" sz="1600" b="1" dirty="0" smtClean="0">
                <a:solidFill>
                  <a:schemeClr val="tx2"/>
                </a:solidFill>
              </a:rPr>
              <a:t>Conditions </a:t>
            </a:r>
            <a:endParaRPr lang="en-GB" sz="1600" dirty="0" smtClean="0">
              <a:solidFill>
                <a:schemeClr val="tx2"/>
              </a:solidFill>
            </a:endParaRPr>
          </a:p>
          <a:p>
            <a:pPr lvl="1">
              <a:spcBef>
                <a:spcPts val="600"/>
              </a:spcBef>
            </a:pPr>
            <a:r>
              <a:rPr lang="en-IN" sz="1600" dirty="0" smtClean="0"/>
              <a:t>Donations to specified funds, charitable institutions etc.</a:t>
            </a:r>
            <a:endParaRPr lang="en-GB" sz="1600" dirty="0" smtClean="0"/>
          </a:p>
          <a:p>
            <a:pPr>
              <a:spcBef>
                <a:spcPts val="600"/>
              </a:spcBef>
              <a:buNone/>
            </a:pPr>
            <a:r>
              <a:rPr lang="en-IN" sz="1600" b="1" dirty="0" smtClean="0">
                <a:solidFill>
                  <a:schemeClr val="tx2"/>
                </a:solidFill>
              </a:rPr>
              <a:t>Amount of deduction</a:t>
            </a:r>
            <a:endParaRPr lang="en-GB" sz="1600" dirty="0" smtClean="0">
              <a:solidFill>
                <a:schemeClr val="tx2"/>
              </a:solidFill>
            </a:endParaRPr>
          </a:p>
          <a:p>
            <a:pPr lvl="1">
              <a:spcBef>
                <a:spcPts val="600"/>
              </a:spcBef>
            </a:pPr>
            <a:r>
              <a:rPr lang="en-IN" sz="1600" dirty="0" smtClean="0"/>
              <a:t>Donations made to National Defence Fund and other specified Funds  e.g. Prime Minister’s National Relief Fund, Prime Minister’s Armenia Earthquake Relief Fund, National Sports Fund, National Cultural Fund etc.</a:t>
            </a:r>
            <a:endParaRPr lang="en-GB" sz="1600" dirty="0" smtClean="0"/>
          </a:p>
          <a:p>
            <a:pPr lvl="2">
              <a:spcBef>
                <a:spcPts val="600"/>
              </a:spcBef>
            </a:pPr>
            <a:r>
              <a:rPr lang="en-IN" sz="1600" dirty="0" smtClean="0"/>
              <a:t>100% of qualifying donations</a:t>
            </a:r>
          </a:p>
          <a:p>
            <a:pPr lvl="1">
              <a:spcBef>
                <a:spcPts val="600"/>
              </a:spcBef>
            </a:pPr>
            <a:r>
              <a:rPr lang="en-IN" sz="1600" dirty="0" smtClean="0"/>
              <a:t>In any other case</a:t>
            </a:r>
            <a:endParaRPr lang="en-GB" sz="1600" dirty="0" smtClean="0"/>
          </a:p>
          <a:p>
            <a:pPr lvl="2">
              <a:spcBef>
                <a:spcPts val="600"/>
              </a:spcBef>
            </a:pPr>
            <a:r>
              <a:rPr lang="en-IN" sz="1600" dirty="0" smtClean="0"/>
              <a:t>50% of qualifying donations</a:t>
            </a: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27</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IN" dirty="0" smtClean="0"/>
              <a:t>...Section </a:t>
            </a:r>
            <a:r>
              <a:rPr lang="en-IN" dirty="0" smtClean="0"/>
              <a:t>80G - Donations</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lvl="1">
              <a:spcBef>
                <a:spcPts val="600"/>
              </a:spcBef>
            </a:pPr>
            <a:r>
              <a:rPr lang="en-IN" sz="1600" dirty="0" smtClean="0"/>
              <a:t>Qualifying amount of following aggregate donations should not exceed 10% of the gross total income as reduced by deductions permissible under other provisions of Chapter VIA</a:t>
            </a:r>
            <a:endParaRPr lang="en-GB" sz="1600" dirty="0" smtClean="0"/>
          </a:p>
          <a:p>
            <a:pPr lvl="2">
              <a:spcBef>
                <a:spcPts val="600"/>
              </a:spcBef>
            </a:pPr>
            <a:r>
              <a:rPr lang="en-IN" sz="1600" dirty="0" smtClean="0"/>
              <a:t>By a company to the Indian Olympic Association or to any other notified association / institution established in India for development of infrastructure for sports and games in India or sponsorship of sports and games in India</a:t>
            </a:r>
            <a:endParaRPr lang="en-GB" sz="1600" dirty="0" smtClean="0"/>
          </a:p>
          <a:p>
            <a:pPr lvl="2">
              <a:spcBef>
                <a:spcPts val="600"/>
              </a:spcBef>
            </a:pPr>
            <a:r>
              <a:rPr lang="en-IN" sz="1600" dirty="0" smtClean="0"/>
              <a:t>To a Government or to any such local authority, institution or association as may be approved by the Central Government for the purpose of promoting family planning</a:t>
            </a:r>
            <a:endParaRPr lang="en-GB" sz="1600" dirty="0" smtClean="0"/>
          </a:p>
          <a:p>
            <a:pPr lvl="2">
              <a:spcBef>
                <a:spcPts val="600"/>
              </a:spcBef>
            </a:pPr>
            <a:r>
              <a:rPr lang="en-IN" sz="1600" dirty="0" smtClean="0"/>
              <a:t>To approved charitable institutions / funds established in India fulfilling prescribed conditions</a:t>
            </a:r>
            <a:endParaRPr lang="en-GB" sz="1600" dirty="0" smtClean="0"/>
          </a:p>
          <a:p>
            <a:pPr lvl="2">
              <a:spcBef>
                <a:spcPts val="600"/>
              </a:spcBef>
            </a:pPr>
            <a:r>
              <a:rPr lang="en-IN" sz="1600" dirty="0" smtClean="0"/>
              <a:t> To a corporation established by the Central government / State government for promoting the interests of the members of a minority </a:t>
            </a:r>
            <a:r>
              <a:rPr lang="en-IN" sz="1600" dirty="0" smtClean="0"/>
              <a:t>community</a:t>
            </a:r>
          </a:p>
          <a:p>
            <a:pPr lvl="2">
              <a:spcBef>
                <a:spcPts val="600"/>
              </a:spcBef>
              <a:buNone/>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28</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IN" dirty="0" smtClean="0"/>
              <a:t>...Section </a:t>
            </a:r>
            <a:r>
              <a:rPr lang="en-IN" dirty="0" smtClean="0"/>
              <a:t>80G - Donations</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a:buNone/>
            </a:pPr>
            <a:r>
              <a:rPr lang="en-IN" sz="1600" b="1" dirty="0" smtClean="0">
                <a:solidFill>
                  <a:schemeClr val="tx2"/>
                </a:solidFill>
              </a:rPr>
              <a:t>Points to be noted</a:t>
            </a:r>
            <a:endParaRPr lang="en-GB" sz="1600" dirty="0" smtClean="0"/>
          </a:p>
          <a:p>
            <a:pPr lvl="1">
              <a:lnSpc>
                <a:spcPct val="140000"/>
              </a:lnSpc>
              <a:spcBef>
                <a:spcPts val="600"/>
              </a:spcBef>
            </a:pPr>
            <a:r>
              <a:rPr lang="en-US" sz="1600" dirty="0" smtClean="0"/>
              <a:t>Only donations in form of money and not in kind will qualify for deduction.</a:t>
            </a:r>
            <a:endParaRPr lang="en-GB" sz="1600" dirty="0" smtClean="0"/>
          </a:p>
          <a:p>
            <a:pPr lvl="1">
              <a:lnSpc>
                <a:spcPct val="140000"/>
              </a:lnSpc>
              <a:spcBef>
                <a:spcPts val="600"/>
              </a:spcBef>
            </a:pPr>
            <a:r>
              <a:rPr lang="en-US" sz="1600" dirty="0" err="1" smtClean="0"/>
              <a:t>W.e.f</a:t>
            </a:r>
            <a:r>
              <a:rPr lang="en-US" sz="1600" dirty="0" smtClean="0"/>
              <a:t>. 1-4-2013, deduction in respect of donations in cash will be allowed only </a:t>
            </a:r>
            <a:r>
              <a:rPr lang="en-US" sz="1600" dirty="0" err="1" smtClean="0"/>
              <a:t>upto</a:t>
            </a:r>
            <a:r>
              <a:rPr lang="en-US" sz="1600" dirty="0" smtClean="0"/>
              <a:t> Rs.10,000.</a:t>
            </a:r>
            <a:endParaRPr lang="en-GB" sz="1600" dirty="0" smtClean="0"/>
          </a:p>
          <a:p>
            <a:pPr lvl="1">
              <a:lnSpc>
                <a:spcPct val="140000"/>
              </a:lnSpc>
              <a:spcBef>
                <a:spcPts val="600"/>
              </a:spcBef>
            </a:pPr>
            <a:r>
              <a:rPr lang="en-US" sz="1600" dirty="0" smtClean="0"/>
              <a:t>Where deduction allowed u/s 80G for any assessment year, deduction in relation to such sum shall not be allowed under any other provision of the Act for the same or any other assessment year.</a:t>
            </a:r>
            <a:endParaRPr lang="en-GB" sz="1600" dirty="0" smtClean="0"/>
          </a:p>
          <a:p>
            <a:pPr lvl="1">
              <a:lnSpc>
                <a:spcPct val="140000"/>
              </a:lnSpc>
              <a:spcBef>
                <a:spcPts val="600"/>
              </a:spcBef>
            </a:pPr>
            <a:r>
              <a:rPr lang="en-US" sz="1600" dirty="0" smtClean="0"/>
              <a:t>Any approval u/s 80G(5)(vi) on or after 1-10-2009 would be a one-time approval which would be valid till it is withdrawn.</a:t>
            </a:r>
            <a:endParaRPr lang="en-GB" sz="1600" dirty="0" smtClean="0"/>
          </a:p>
          <a:p>
            <a:pPr lvl="1">
              <a:lnSpc>
                <a:spcPct val="140000"/>
              </a:lnSpc>
              <a:spcBef>
                <a:spcPts val="600"/>
              </a:spcBef>
            </a:pPr>
            <a:r>
              <a:rPr lang="en-US" sz="1600" dirty="0" smtClean="0"/>
              <a:t>Wholly / substantially whole religious purpose is not a charitable purpose.</a:t>
            </a:r>
            <a:endParaRPr lang="en-GB" sz="1600" dirty="0" smtClean="0"/>
          </a:p>
          <a:p>
            <a:pPr lvl="1">
              <a:lnSpc>
                <a:spcPct val="140000"/>
              </a:lnSpc>
              <a:spcBef>
                <a:spcPts val="600"/>
              </a:spcBef>
            </a:pPr>
            <a:endParaRPr lang="en-GB" sz="1600" dirty="0" smtClean="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29</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 - Deduction in respect of life insurance premium etc.</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algn="just">
              <a:buNone/>
            </a:pPr>
            <a:r>
              <a:rPr lang="en-US" sz="1600" b="1" dirty="0" smtClean="0">
                <a:solidFill>
                  <a:schemeClr val="tx2"/>
                </a:solidFill>
              </a:rPr>
              <a:t>Qualifying amount</a:t>
            </a:r>
            <a:endParaRPr lang="en-GB" sz="1600" b="1" dirty="0" smtClean="0">
              <a:solidFill>
                <a:schemeClr val="tx2"/>
              </a:solidFill>
            </a:endParaRPr>
          </a:p>
          <a:p>
            <a:pPr lvl="1">
              <a:lnSpc>
                <a:spcPct val="120000"/>
              </a:lnSpc>
            </a:pPr>
            <a:r>
              <a:rPr lang="en-US" sz="1600" dirty="0" smtClean="0"/>
              <a:t>Rs.1,00,000 (aggregate deduction available u/s 80C, 80CCC &amp; 80CCD)</a:t>
            </a:r>
          </a:p>
          <a:p>
            <a:pPr algn="just">
              <a:buNone/>
            </a:pPr>
            <a:endParaRPr lang="en-US" sz="1600" b="1" dirty="0" smtClean="0">
              <a:solidFill>
                <a:srgbClr val="FF0000"/>
              </a:solidFill>
            </a:endParaRPr>
          </a:p>
          <a:p>
            <a:pPr algn="just">
              <a:buNone/>
            </a:pPr>
            <a:r>
              <a:rPr lang="en-US" sz="1600" b="1" dirty="0" smtClean="0">
                <a:solidFill>
                  <a:schemeClr val="tx2"/>
                </a:solidFill>
              </a:rPr>
              <a:t>Qualifying investments</a:t>
            </a:r>
          </a:p>
          <a:p>
            <a:pPr lvl="1">
              <a:lnSpc>
                <a:spcPct val="120000"/>
              </a:lnSpc>
            </a:pPr>
            <a:r>
              <a:rPr lang="en-US" sz="1600" dirty="0" smtClean="0"/>
              <a:t>Life insurance premium for policy </a:t>
            </a:r>
            <a:endParaRPr lang="en-US" sz="1600" b="1" dirty="0" smtClean="0"/>
          </a:p>
          <a:p>
            <a:pPr lvl="1">
              <a:lnSpc>
                <a:spcPct val="120000"/>
              </a:lnSpc>
            </a:pPr>
            <a:r>
              <a:rPr lang="en-US" sz="1600" dirty="0" smtClean="0"/>
              <a:t>Deferred annuity plan</a:t>
            </a:r>
            <a:endParaRPr lang="en-GB" sz="1600" dirty="0" smtClean="0"/>
          </a:p>
          <a:p>
            <a:pPr lvl="2">
              <a:lnSpc>
                <a:spcPct val="120000"/>
              </a:lnSpc>
            </a:pPr>
            <a:r>
              <a:rPr lang="en-US" sz="1600" dirty="0" smtClean="0"/>
              <a:t>C</a:t>
            </a:r>
            <a:r>
              <a:rPr lang="en-IN" sz="1600" dirty="0" err="1" smtClean="0"/>
              <a:t>ontract</a:t>
            </a:r>
            <a:r>
              <a:rPr lang="en-IN" sz="1600" dirty="0" smtClean="0"/>
              <a:t> should not contain an option to receive cash payment in lieu of annuity</a:t>
            </a:r>
            <a:endParaRPr lang="en-GB" sz="1600" dirty="0" smtClean="0"/>
          </a:p>
          <a:p>
            <a:pPr lvl="2">
              <a:lnSpc>
                <a:spcPct val="120000"/>
              </a:lnSpc>
            </a:pPr>
            <a:r>
              <a:rPr lang="en-IN" sz="1600" dirty="0" smtClean="0"/>
              <a:t>Sum deducted from salary payable to Government servant for securing deferred annuity or making provision for his wife/children [qualifying amount limited to 20% of salary]</a:t>
            </a:r>
            <a:endParaRPr lang="en-GB" sz="1600" dirty="0" smtClean="0"/>
          </a:p>
          <a:p>
            <a:pPr>
              <a:buFontTx/>
              <a:buChar char="-"/>
            </a:pPr>
            <a:endParaRPr lang="en-GB" sz="1600" dirty="0" smtClean="0"/>
          </a:p>
          <a:p>
            <a:pPr>
              <a:buNone/>
            </a:pPr>
            <a:r>
              <a:rPr lang="en-US" sz="1600" dirty="0" smtClean="0"/>
              <a:t> </a:t>
            </a:r>
            <a:endParaRPr lang="en-GB" sz="1600" b="1"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3</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IN" dirty="0" smtClean="0"/>
              <a:t>...Section </a:t>
            </a:r>
            <a:r>
              <a:rPr lang="en-IN" dirty="0" smtClean="0"/>
              <a:t>80G - Donations</a:t>
            </a:r>
            <a:endParaRPr lang="en-GB" dirty="0"/>
          </a:p>
        </p:txBody>
      </p:sp>
      <p:sp>
        <p:nvSpPr>
          <p:cNvPr id="3" name="Content Placeholder 2"/>
          <p:cNvSpPr>
            <a:spLocks noGrp="1"/>
          </p:cNvSpPr>
          <p:nvPr>
            <p:ph sz="quarter" idx="15"/>
          </p:nvPr>
        </p:nvSpPr>
        <p:spPr>
          <a:prstGeom prst="rect">
            <a:avLst/>
          </a:prstGeom>
        </p:spPr>
        <p:txBody>
          <a:bodyPr>
            <a:normAutofit/>
          </a:bodyPr>
          <a:lstStyle/>
          <a:p>
            <a:pPr algn="just">
              <a:buNone/>
            </a:pPr>
            <a:r>
              <a:rPr lang="en-US" sz="1600" b="1" dirty="0" smtClean="0">
                <a:solidFill>
                  <a:schemeClr val="tx2"/>
                </a:solidFill>
              </a:rPr>
              <a:t>Case laws</a:t>
            </a:r>
            <a:endParaRPr lang="en-GB" sz="1600" dirty="0" smtClean="0"/>
          </a:p>
          <a:p>
            <a:pPr lvl="1">
              <a:lnSpc>
                <a:spcPct val="120000"/>
              </a:lnSpc>
              <a:spcBef>
                <a:spcPts val="600"/>
              </a:spcBef>
            </a:pPr>
            <a:r>
              <a:rPr lang="en-US" sz="1600" b="1" dirty="0" smtClean="0"/>
              <a:t>CIT v/s General Textiles [1978] 111 ITR 727 (Cal)</a:t>
            </a:r>
            <a:endParaRPr lang="en-GB" sz="1600" b="1" dirty="0" smtClean="0"/>
          </a:p>
          <a:p>
            <a:pPr lvl="1">
              <a:lnSpc>
                <a:spcPct val="120000"/>
              </a:lnSpc>
              <a:spcBef>
                <a:spcPts val="600"/>
              </a:spcBef>
              <a:buNone/>
            </a:pPr>
            <a:r>
              <a:rPr lang="en-US" sz="1600" dirty="0" smtClean="0"/>
              <a:t>	Where deduction allowed u/s 80G to a firm, such relief cannot again be allowed to its partners.</a:t>
            </a:r>
            <a:endParaRPr lang="en-GB" sz="1600" dirty="0" smtClean="0"/>
          </a:p>
          <a:p>
            <a:pPr algn="just">
              <a:buFont typeface="Arial" pitchFamily="34" charset="0"/>
              <a:buChar char="•"/>
            </a:pPr>
            <a:r>
              <a:rPr lang="en-US" sz="1600" dirty="0" smtClean="0"/>
              <a:t> </a:t>
            </a:r>
            <a:r>
              <a:rPr lang="en-US" sz="1600" b="1" dirty="0" smtClean="0"/>
              <a:t>Upper </a:t>
            </a:r>
            <a:r>
              <a:rPr lang="en-US" sz="1600" b="1" dirty="0" smtClean="0"/>
              <a:t>Ganges Sugar Mills Ltd. v/s CIT [1997] 227 ITR 578 (SC)</a:t>
            </a:r>
            <a:endParaRPr lang="en-GB" sz="1600" b="1" dirty="0" smtClean="0"/>
          </a:p>
          <a:p>
            <a:pPr lvl="1">
              <a:lnSpc>
                <a:spcPct val="120000"/>
              </a:lnSpc>
              <a:spcBef>
                <a:spcPts val="600"/>
              </a:spcBef>
              <a:buNone/>
            </a:pPr>
            <a:r>
              <a:rPr lang="en-US" sz="1600" dirty="0" smtClean="0"/>
              <a:t>	Even if one of the objects of the institution or fund is wholly or substantially of a religious character, institution or fund would fall outside scope of Section 80G</a:t>
            </a:r>
            <a:r>
              <a:rPr lang="en-US" sz="1600" dirty="0" smtClean="0"/>
              <a:t>.</a:t>
            </a:r>
          </a:p>
          <a:p>
            <a:pPr lvl="1">
              <a:lnSpc>
                <a:spcPct val="120000"/>
              </a:lnSpc>
              <a:spcBef>
                <a:spcPts val="600"/>
              </a:spcBef>
            </a:pPr>
            <a:r>
              <a:rPr lang="en-US" sz="1600" b="1" dirty="0" smtClean="0"/>
              <a:t>Reliance Motor Co. Pvt. Ltd. v/s CIT [1995] 213 ITR 733 (Mad)</a:t>
            </a:r>
          </a:p>
          <a:p>
            <a:pPr lvl="1">
              <a:lnSpc>
                <a:spcPct val="120000"/>
              </a:lnSpc>
              <a:spcBef>
                <a:spcPts val="600"/>
              </a:spcBef>
              <a:buNone/>
            </a:pPr>
            <a:r>
              <a:rPr lang="en-US" sz="1600" b="1" dirty="0" smtClean="0"/>
              <a:t>	</a:t>
            </a:r>
            <a:r>
              <a:rPr lang="en-US" sz="1600" dirty="0" smtClean="0"/>
              <a:t>It is not the actual use of funds by the trust but the likelihood of its being used for the benefit of any particular religious community or caste and the capacity of the trust to do so, which is important.</a:t>
            </a:r>
            <a:endParaRPr lang="en-US" sz="1600" b="1" dirty="0" smtClean="0"/>
          </a:p>
          <a:p>
            <a:pPr algn="just"/>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30</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...Section </a:t>
            </a:r>
            <a:r>
              <a:rPr lang="en-IN" dirty="0" smtClean="0"/>
              <a:t>80G - Donations</a:t>
            </a:r>
            <a:endParaRPr lang="en-GB" dirty="0"/>
          </a:p>
        </p:txBody>
      </p:sp>
      <p:sp>
        <p:nvSpPr>
          <p:cNvPr id="3" name="Content Placeholder 2"/>
          <p:cNvSpPr>
            <a:spLocks noGrp="1"/>
          </p:cNvSpPr>
          <p:nvPr>
            <p:ph sz="quarter" idx="15"/>
          </p:nvPr>
        </p:nvSpPr>
        <p:spPr/>
        <p:txBody>
          <a:bodyPr/>
          <a:lstStyle/>
          <a:p>
            <a:r>
              <a:rPr lang="en-US" b="1" dirty="0" smtClean="0">
                <a:solidFill>
                  <a:schemeClr val="tx2"/>
                </a:solidFill>
              </a:rPr>
              <a:t>…Case laws</a:t>
            </a:r>
          </a:p>
          <a:p>
            <a:pPr marL="280988" lvl="2" indent="-280988">
              <a:spcBef>
                <a:spcPts val="600"/>
              </a:spcBef>
              <a:buFont typeface="Arial" pitchFamily="34" charset="0"/>
              <a:buChar char="•"/>
            </a:pPr>
            <a:r>
              <a:rPr lang="en-IN" sz="1600" b="1" dirty="0" smtClean="0"/>
              <a:t>Sri </a:t>
            </a:r>
            <a:r>
              <a:rPr lang="en-IN" sz="1600" b="1" dirty="0" err="1" smtClean="0"/>
              <a:t>Karpagambal</a:t>
            </a:r>
            <a:r>
              <a:rPr lang="en-IN" sz="1600" b="1" dirty="0" smtClean="0"/>
              <a:t> Mills Ltd. v/s CIT [1999] 238 ITR 842 (Mad)</a:t>
            </a:r>
          </a:p>
          <a:p>
            <a:pPr marL="280988" lvl="2" indent="-6350">
              <a:spcBef>
                <a:spcPts val="600"/>
              </a:spcBef>
              <a:buNone/>
            </a:pPr>
            <a:r>
              <a:rPr lang="en-IN" sz="1600" dirty="0" smtClean="0"/>
              <a:t>For the purpose of Section 80G(4), first the limit of 10% of gross total income should be applied and then 50% of that amount should be allowed as deduction u/s 80G.</a:t>
            </a:r>
            <a:endParaRPr lang="en-GB" sz="1600" dirty="0" smtClean="0"/>
          </a:p>
          <a:p>
            <a:pPr lvl="1">
              <a:lnSpc>
                <a:spcPct val="120000"/>
              </a:lnSpc>
              <a:spcBef>
                <a:spcPts val="600"/>
              </a:spcBef>
              <a:buFont typeface="Arial" pitchFamily="34" charset="0"/>
              <a:buChar char="•"/>
            </a:pPr>
            <a:r>
              <a:rPr lang="en-US" sz="1600" b="1" dirty="0" err="1" smtClean="0"/>
              <a:t>Golecha</a:t>
            </a:r>
            <a:r>
              <a:rPr lang="en-US" sz="1600" b="1" dirty="0" smtClean="0"/>
              <a:t> Properties (P) Ltd. v/s CIT [1988] 171 ITR 47 (Raj)</a:t>
            </a:r>
          </a:p>
          <a:p>
            <a:pPr lvl="1">
              <a:lnSpc>
                <a:spcPct val="120000"/>
              </a:lnSpc>
              <a:spcBef>
                <a:spcPts val="600"/>
              </a:spcBef>
              <a:buNone/>
            </a:pPr>
            <a:r>
              <a:rPr lang="en-US" sz="1600" dirty="0" smtClean="0"/>
              <a:t>	Proof of donation essential.</a:t>
            </a:r>
            <a:endParaRPr lang="en-GB" sz="1600" dirty="0" smtClean="0"/>
          </a:p>
          <a:p>
            <a:pPr>
              <a:buFont typeface="Arial" pitchFamily="34" charset="0"/>
              <a:buChar char="•"/>
            </a:pPr>
            <a:r>
              <a:rPr lang="en-US" sz="1600" b="1" dirty="0" err="1" smtClean="0"/>
              <a:t>Parivar</a:t>
            </a:r>
            <a:r>
              <a:rPr lang="en-US" sz="1600" b="1" dirty="0" smtClean="0"/>
              <a:t> </a:t>
            </a:r>
            <a:r>
              <a:rPr lang="en-US" sz="1600" b="1" dirty="0" err="1" smtClean="0"/>
              <a:t>Seva</a:t>
            </a:r>
            <a:r>
              <a:rPr lang="en-US" sz="1600" b="1" dirty="0" smtClean="0"/>
              <a:t> </a:t>
            </a:r>
            <a:r>
              <a:rPr lang="en-US" sz="1600" b="1" dirty="0" err="1" smtClean="0"/>
              <a:t>Sanstha</a:t>
            </a:r>
            <a:r>
              <a:rPr lang="en-US" sz="1600" b="1" dirty="0" smtClean="0"/>
              <a:t> v/s DIT (Exemptions) [2002] 255 ITR 132 (Del) </a:t>
            </a:r>
            <a:endParaRPr lang="en-GB" sz="1600" b="1" dirty="0" smtClean="0"/>
          </a:p>
          <a:p>
            <a:pPr marL="280988" indent="0"/>
            <a:r>
              <a:rPr lang="en-US" sz="1600" dirty="0" smtClean="0"/>
              <a:t>Pendency of demand cannot be a ground for refusal of recognition u/s 80G.</a:t>
            </a:r>
          </a:p>
          <a:p>
            <a:pPr marL="280988" indent="-280988">
              <a:buFont typeface="Arial" pitchFamily="34" charset="0"/>
              <a:buChar char="•"/>
            </a:pPr>
            <a:r>
              <a:rPr lang="en-US" sz="1600" b="1" dirty="0" err="1" smtClean="0"/>
              <a:t>Orpat</a:t>
            </a:r>
            <a:r>
              <a:rPr lang="en-US" sz="1600" b="1" dirty="0" smtClean="0"/>
              <a:t> Charitable Trust v/s CIT [2002] 173 ITR 534 (</a:t>
            </a:r>
            <a:r>
              <a:rPr lang="en-US" sz="1600" b="1" dirty="0" err="1" smtClean="0"/>
              <a:t>Guj</a:t>
            </a:r>
            <a:r>
              <a:rPr lang="en-US" sz="1600" b="1" dirty="0" smtClean="0"/>
              <a:t>)</a:t>
            </a:r>
          </a:p>
          <a:p>
            <a:pPr marL="280988" indent="0"/>
            <a:r>
              <a:rPr lang="en-US" sz="1600" dirty="0" smtClean="0"/>
              <a:t>Contravention of Sec. 11(5) will have a bearing at the time of assessment and cannot be a ground for refusal of recognition u/s 80G(5).</a:t>
            </a:r>
            <a:endParaRPr lang="en-GB" sz="1600" dirty="0"/>
          </a:p>
        </p:txBody>
      </p:sp>
      <p:sp>
        <p:nvSpPr>
          <p:cNvPr id="4" name="Date Placeholder 3"/>
          <p:cNvSpPr>
            <a:spLocks noGrp="1"/>
          </p:cNvSpPr>
          <p:nvPr>
            <p:ph type="dt" sz="half" idx="16"/>
          </p:nvPr>
        </p:nvSpPr>
        <p:spPr/>
        <p:txBody>
          <a:bodyPr/>
          <a:lstStyle/>
          <a:p>
            <a:r>
              <a:rPr lang="en-US" smtClean="0"/>
              <a:t>September 2012</a:t>
            </a:r>
            <a:endParaRPr lang="en-GB"/>
          </a:p>
        </p:txBody>
      </p:sp>
      <p:sp>
        <p:nvSpPr>
          <p:cNvPr id="5" name="Slide Number Placeholder 4"/>
          <p:cNvSpPr>
            <a:spLocks noGrp="1"/>
          </p:cNvSpPr>
          <p:nvPr>
            <p:ph type="sldNum" sz="quarter" idx="18"/>
          </p:nvPr>
        </p:nvSpPr>
        <p:spPr/>
        <p:txBody>
          <a:bodyPr/>
          <a:lstStyle/>
          <a:p>
            <a:r>
              <a:rPr lang="en-GB" smtClean="0"/>
              <a:t>Slide </a:t>
            </a:r>
            <a:fld id="{F7706A30-79A0-46FF-B581-9AB8B11CBB23}" type="slidenum">
              <a:rPr lang="en-GB" smtClean="0"/>
              <a:pPr/>
              <a:t>31</a:t>
            </a:fld>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300" dirty="0" smtClean="0"/>
              <a:t>Section </a:t>
            </a:r>
            <a:r>
              <a:rPr lang="en-US" sz="2300" dirty="0" smtClean="0"/>
              <a:t>80GG – Deduction in respect of rents paid</a:t>
            </a:r>
            <a:r>
              <a:rPr lang="en-GB" sz="2300" dirty="0" smtClean="0"/>
              <a:t/>
            </a:r>
            <a:br>
              <a:rPr lang="en-GB" sz="2300" dirty="0" smtClean="0"/>
            </a:br>
            <a:endParaRPr lang="en-GB" sz="2300" dirty="0"/>
          </a:p>
        </p:txBody>
      </p:sp>
      <p:sp>
        <p:nvSpPr>
          <p:cNvPr id="3" name="Content Placeholder 2"/>
          <p:cNvSpPr>
            <a:spLocks noGrp="1"/>
          </p:cNvSpPr>
          <p:nvPr>
            <p:ph sz="quarter" idx="15"/>
          </p:nvPr>
        </p:nvSpPr>
        <p:spPr>
          <a:prstGeom prst="rect">
            <a:avLst/>
          </a:prstGeom>
        </p:spPr>
        <p:txBody>
          <a:bodyPr>
            <a:noAutofit/>
          </a:bodyPr>
          <a:lstStyle/>
          <a:p>
            <a:pPr algn="just">
              <a:buNone/>
            </a:pPr>
            <a:r>
              <a:rPr lang="en-IN" sz="1600" b="1" dirty="0" smtClean="0">
                <a:solidFill>
                  <a:schemeClr val="tx2"/>
                </a:solidFill>
              </a:rPr>
              <a:t>Eligible </a:t>
            </a:r>
            <a:r>
              <a:rPr lang="en-IN" sz="1600" b="1" dirty="0" err="1" smtClean="0">
                <a:solidFill>
                  <a:schemeClr val="tx2"/>
                </a:solidFill>
              </a:rPr>
              <a:t>assessee</a:t>
            </a:r>
            <a:endParaRPr lang="en-GB" sz="1600" dirty="0" smtClean="0">
              <a:solidFill>
                <a:schemeClr val="tx2"/>
              </a:solidFill>
            </a:endParaRPr>
          </a:p>
          <a:p>
            <a:pPr lvl="1">
              <a:lnSpc>
                <a:spcPct val="140000"/>
              </a:lnSpc>
              <a:spcBef>
                <a:spcPts val="600"/>
              </a:spcBef>
            </a:pPr>
            <a:r>
              <a:rPr lang="en-IN" sz="1600" dirty="0" smtClean="0"/>
              <a:t>Any </a:t>
            </a:r>
            <a:r>
              <a:rPr lang="en-IN" sz="1600" dirty="0" err="1" smtClean="0"/>
              <a:t>assessee</a:t>
            </a:r>
            <a:endParaRPr lang="en-GB" sz="1600" dirty="0" smtClean="0"/>
          </a:p>
          <a:p>
            <a:pPr algn="just">
              <a:buNone/>
            </a:pPr>
            <a:r>
              <a:rPr lang="en-IN" sz="1600" b="1" dirty="0" smtClean="0"/>
              <a:t> </a:t>
            </a:r>
            <a:endParaRPr lang="en-GB" sz="1600" dirty="0" smtClean="0"/>
          </a:p>
          <a:p>
            <a:pPr algn="just">
              <a:buNone/>
            </a:pPr>
            <a:r>
              <a:rPr lang="en-IN" sz="1600" b="1" dirty="0" smtClean="0">
                <a:solidFill>
                  <a:schemeClr val="tx2"/>
                </a:solidFill>
              </a:rPr>
              <a:t>Conditions </a:t>
            </a:r>
            <a:endParaRPr lang="en-GB" sz="1600" dirty="0" smtClean="0">
              <a:solidFill>
                <a:schemeClr val="tx2"/>
              </a:solidFill>
            </a:endParaRPr>
          </a:p>
          <a:p>
            <a:pPr lvl="1">
              <a:lnSpc>
                <a:spcPct val="140000"/>
              </a:lnSpc>
              <a:spcBef>
                <a:spcPts val="600"/>
              </a:spcBef>
            </a:pPr>
            <a:r>
              <a:rPr lang="en-IN" sz="1600" dirty="0" smtClean="0"/>
              <a:t>Rent paid is in excess of 10% of total income before allowing any deduction under this section.</a:t>
            </a:r>
            <a:endParaRPr lang="en-GB" sz="1600" dirty="0" smtClean="0"/>
          </a:p>
          <a:p>
            <a:pPr lvl="1">
              <a:lnSpc>
                <a:spcPct val="140000"/>
              </a:lnSpc>
              <a:spcBef>
                <a:spcPts val="600"/>
              </a:spcBef>
            </a:pPr>
            <a:r>
              <a:rPr lang="en-IN" sz="1600" dirty="0" smtClean="0"/>
              <a:t>Rent paid is in respect of accommodation occupied for the purposes of own residence.</a:t>
            </a:r>
            <a:endParaRPr lang="en-GB" sz="1600" dirty="0" smtClean="0"/>
          </a:p>
          <a:p>
            <a:pPr lvl="1">
              <a:lnSpc>
                <a:spcPct val="140000"/>
              </a:lnSpc>
              <a:spcBef>
                <a:spcPts val="600"/>
              </a:spcBef>
            </a:pPr>
            <a:r>
              <a:rPr lang="en-IN" sz="1600" dirty="0" smtClean="0"/>
              <a:t> Declaration to be filed in Form 10BA.</a:t>
            </a:r>
            <a:endParaRPr lang="en-GB" sz="1600" dirty="0" smtClean="0"/>
          </a:p>
          <a:p>
            <a:pPr lvl="1">
              <a:lnSpc>
                <a:spcPct val="140000"/>
              </a:lnSpc>
              <a:spcBef>
                <a:spcPts val="600"/>
              </a:spcBef>
            </a:pPr>
            <a:r>
              <a:rPr lang="en-IN" sz="1600" dirty="0" smtClean="0"/>
              <a:t> No other residential accommodation is owned by the </a:t>
            </a:r>
            <a:r>
              <a:rPr lang="en-IN" sz="1600" dirty="0" err="1" smtClean="0"/>
              <a:t>assessee</a:t>
            </a:r>
            <a:r>
              <a:rPr lang="en-IN" sz="1600" dirty="0" smtClean="0"/>
              <a:t>  or by his spouse or minor child or by HUF of which he is a member.</a:t>
            </a: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32</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300" dirty="0" smtClean="0"/>
              <a:t>…Section </a:t>
            </a:r>
            <a:r>
              <a:rPr lang="en-US" sz="2300" dirty="0" smtClean="0"/>
              <a:t>80GG – Deduction in respect of rents paid</a:t>
            </a:r>
            <a:endParaRPr lang="en-GB" sz="2300" dirty="0"/>
          </a:p>
        </p:txBody>
      </p:sp>
      <p:sp>
        <p:nvSpPr>
          <p:cNvPr id="3" name="Content Placeholder 2"/>
          <p:cNvSpPr>
            <a:spLocks noGrp="1"/>
          </p:cNvSpPr>
          <p:nvPr>
            <p:ph sz="quarter" idx="15"/>
          </p:nvPr>
        </p:nvSpPr>
        <p:spPr>
          <a:prstGeom prst="rect">
            <a:avLst/>
          </a:prstGeom>
        </p:spPr>
        <p:txBody>
          <a:bodyPr>
            <a:noAutofit/>
          </a:bodyPr>
          <a:lstStyle/>
          <a:p>
            <a:pPr>
              <a:buNone/>
            </a:pPr>
            <a:r>
              <a:rPr lang="en-IN" sz="1600" b="1" dirty="0" smtClean="0">
                <a:solidFill>
                  <a:schemeClr val="tx2"/>
                </a:solidFill>
              </a:rPr>
              <a:t>...Conditions</a:t>
            </a:r>
          </a:p>
          <a:p>
            <a:pPr lvl="1">
              <a:spcBef>
                <a:spcPts val="600"/>
              </a:spcBef>
            </a:pPr>
            <a:r>
              <a:rPr lang="en-IN" sz="1600" dirty="0" smtClean="0"/>
              <a:t>Deduction will not be denied if –</a:t>
            </a:r>
            <a:endParaRPr lang="en-GB" sz="1600" dirty="0" smtClean="0"/>
          </a:p>
          <a:p>
            <a:pPr lvl="2">
              <a:spcBef>
                <a:spcPts val="600"/>
              </a:spcBef>
            </a:pPr>
            <a:r>
              <a:rPr lang="en-IN" sz="1600" dirty="0" smtClean="0"/>
              <a:t>some </a:t>
            </a:r>
            <a:r>
              <a:rPr lang="en-IN" sz="1600" dirty="0" smtClean="0"/>
              <a:t>other residential accommodation is owned at places other than the place where the </a:t>
            </a:r>
            <a:r>
              <a:rPr lang="en-IN" sz="1600" dirty="0" err="1" smtClean="0"/>
              <a:t>assessee</a:t>
            </a:r>
            <a:r>
              <a:rPr lang="en-IN" sz="1600" dirty="0" smtClean="0"/>
              <a:t> ordinarily performs his duties of employment or carries on business or profession and</a:t>
            </a:r>
            <a:endParaRPr lang="en-GB" sz="1600" dirty="0" smtClean="0"/>
          </a:p>
          <a:p>
            <a:pPr lvl="2">
              <a:spcBef>
                <a:spcPts val="600"/>
              </a:spcBef>
            </a:pPr>
            <a:r>
              <a:rPr lang="en-IN" sz="1600" dirty="0" smtClean="0"/>
              <a:t>the </a:t>
            </a:r>
            <a:r>
              <a:rPr lang="en-IN" sz="1600" dirty="0" err="1" smtClean="0"/>
              <a:t>assessee</a:t>
            </a:r>
            <a:r>
              <a:rPr lang="en-IN" sz="1600" dirty="0" smtClean="0"/>
              <a:t> does not claim concession in respect of self-occupied house property in respect of such </a:t>
            </a:r>
            <a:r>
              <a:rPr lang="en-IN" sz="1600" dirty="0" err="1" smtClean="0"/>
              <a:t>accomodation</a:t>
            </a:r>
            <a:r>
              <a:rPr lang="en-IN" sz="1600" dirty="0" smtClean="0"/>
              <a:t>.</a:t>
            </a:r>
            <a:endParaRPr lang="en-GB" sz="1600" dirty="0" smtClean="0"/>
          </a:p>
          <a:p>
            <a:pPr>
              <a:buNone/>
            </a:pPr>
            <a:r>
              <a:rPr lang="en-IN" sz="1600" b="1" dirty="0" smtClean="0">
                <a:solidFill>
                  <a:schemeClr val="tx2"/>
                </a:solidFill>
              </a:rPr>
              <a:t>Amount of deduction</a:t>
            </a:r>
            <a:endParaRPr lang="en-GB" sz="1600" dirty="0" smtClean="0">
              <a:solidFill>
                <a:schemeClr val="tx2"/>
              </a:solidFill>
            </a:endParaRPr>
          </a:p>
          <a:p>
            <a:pPr lvl="1">
              <a:spcBef>
                <a:spcPts val="600"/>
              </a:spcBef>
            </a:pPr>
            <a:r>
              <a:rPr lang="en-IN" sz="1600" dirty="0" smtClean="0"/>
              <a:t>The least of the following 3 limits –</a:t>
            </a:r>
            <a:endParaRPr lang="en-GB" sz="1600" dirty="0" smtClean="0"/>
          </a:p>
          <a:p>
            <a:pPr lvl="2">
              <a:spcBef>
                <a:spcPts val="600"/>
              </a:spcBef>
            </a:pPr>
            <a:r>
              <a:rPr lang="en-IN" sz="1600" dirty="0" smtClean="0"/>
              <a:t>excess of rent paid over 10% of total income before allowing deduction under this </a:t>
            </a:r>
            <a:r>
              <a:rPr lang="en-IN" sz="1600" dirty="0" smtClean="0"/>
              <a:t>section</a:t>
            </a:r>
          </a:p>
          <a:p>
            <a:pPr lvl="2">
              <a:spcBef>
                <a:spcPts val="600"/>
              </a:spcBef>
            </a:pPr>
            <a:r>
              <a:rPr lang="en-IN" sz="1600" dirty="0" smtClean="0"/>
              <a:t>25</a:t>
            </a:r>
            <a:r>
              <a:rPr lang="en-IN" sz="1600" dirty="0" smtClean="0"/>
              <a:t>% of total income</a:t>
            </a:r>
            <a:endParaRPr lang="en-GB" sz="1600" dirty="0" smtClean="0"/>
          </a:p>
          <a:p>
            <a:pPr lvl="2">
              <a:spcBef>
                <a:spcPts val="600"/>
              </a:spcBef>
            </a:pPr>
            <a:r>
              <a:rPr lang="en-IN" sz="1600" dirty="0" smtClean="0"/>
              <a:t>Rs.2,000 per month</a:t>
            </a: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33</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300" dirty="0" smtClean="0"/>
              <a:t>…Section 80GG – Deduction in respect of rents paid</a:t>
            </a:r>
            <a:endParaRPr lang="en-GB" sz="2300" dirty="0"/>
          </a:p>
        </p:txBody>
      </p:sp>
      <p:sp>
        <p:nvSpPr>
          <p:cNvPr id="3" name="Content Placeholder 2"/>
          <p:cNvSpPr>
            <a:spLocks noGrp="1"/>
          </p:cNvSpPr>
          <p:nvPr>
            <p:ph sz="quarter" idx="15"/>
          </p:nvPr>
        </p:nvSpPr>
        <p:spPr>
          <a:prstGeom prst="rect">
            <a:avLst/>
          </a:prstGeom>
        </p:spPr>
        <p:txBody>
          <a:bodyPr/>
          <a:lstStyle/>
          <a:p>
            <a:pPr>
              <a:buNone/>
            </a:pPr>
            <a:endParaRPr lang="en-IN" sz="1600" b="1" dirty="0" smtClean="0">
              <a:solidFill>
                <a:schemeClr val="tx2"/>
              </a:solidFill>
            </a:endParaRPr>
          </a:p>
          <a:p>
            <a:pPr>
              <a:buNone/>
            </a:pPr>
            <a:endParaRPr lang="en-IN" sz="1600" b="1" dirty="0" smtClean="0">
              <a:solidFill>
                <a:schemeClr val="tx2"/>
              </a:solidFill>
            </a:endParaRPr>
          </a:p>
          <a:p>
            <a:pPr>
              <a:buNone/>
            </a:pPr>
            <a:r>
              <a:rPr lang="en-IN" sz="1600" b="1" dirty="0" smtClean="0">
                <a:solidFill>
                  <a:schemeClr val="tx2"/>
                </a:solidFill>
              </a:rPr>
              <a:t>Point </a:t>
            </a:r>
            <a:r>
              <a:rPr lang="en-IN" sz="1600" b="1" dirty="0" smtClean="0">
                <a:solidFill>
                  <a:schemeClr val="tx2"/>
                </a:solidFill>
              </a:rPr>
              <a:t>to be noted</a:t>
            </a:r>
            <a:endParaRPr lang="en-GB" sz="1600" dirty="0" smtClean="0">
              <a:solidFill>
                <a:schemeClr val="tx2"/>
              </a:solidFill>
            </a:endParaRPr>
          </a:p>
          <a:p>
            <a:pPr lvl="1">
              <a:lnSpc>
                <a:spcPct val="120000"/>
              </a:lnSpc>
              <a:spcBef>
                <a:spcPts val="600"/>
              </a:spcBef>
            </a:pPr>
            <a:r>
              <a:rPr lang="en-US" sz="1600" dirty="0" smtClean="0"/>
              <a:t>An employee who is entitled to house rent allowance from his employer, is eligible for exemption u/s 10(13A) and not for deduction u/s 80GG.</a:t>
            </a:r>
            <a:endParaRPr lang="en-GB" sz="1600" dirty="0" smtClean="0"/>
          </a:p>
          <a:p>
            <a:pPr>
              <a:buNone/>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34</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IN" dirty="0" smtClean="0"/>
              <a:t>Section 80GGA – Deduction re. donations for scientific research or rural development</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a:buNone/>
            </a:pPr>
            <a:r>
              <a:rPr lang="en-IN" sz="1600" b="1" dirty="0" smtClean="0">
                <a:solidFill>
                  <a:schemeClr val="tx2"/>
                </a:solidFill>
              </a:rPr>
              <a:t>Eligible </a:t>
            </a:r>
            <a:r>
              <a:rPr lang="en-IN" sz="1600" b="1" dirty="0" err="1" smtClean="0">
                <a:solidFill>
                  <a:schemeClr val="tx2"/>
                </a:solidFill>
              </a:rPr>
              <a:t>assessee</a:t>
            </a:r>
            <a:endParaRPr lang="en-GB" sz="1600" dirty="0" smtClean="0">
              <a:solidFill>
                <a:schemeClr val="tx2"/>
              </a:solidFill>
            </a:endParaRPr>
          </a:p>
          <a:p>
            <a:pPr lvl="1">
              <a:lnSpc>
                <a:spcPct val="140000"/>
              </a:lnSpc>
              <a:spcBef>
                <a:spcPts val="600"/>
              </a:spcBef>
            </a:pPr>
            <a:r>
              <a:rPr lang="en-IN" sz="1600" dirty="0" smtClean="0"/>
              <a:t>All </a:t>
            </a:r>
            <a:r>
              <a:rPr lang="en-IN" sz="1600" dirty="0" err="1" smtClean="0"/>
              <a:t>assessees</a:t>
            </a:r>
            <a:r>
              <a:rPr lang="en-IN" sz="1600" dirty="0" smtClean="0"/>
              <a:t> not having any income chargeable under the head “Profits and gains of business or profession”. </a:t>
            </a:r>
            <a:endParaRPr lang="en-GB" sz="1600" dirty="0" smtClean="0"/>
          </a:p>
          <a:p>
            <a:pPr algn="just">
              <a:buNone/>
            </a:pPr>
            <a:r>
              <a:rPr lang="en-IN" sz="1600" b="1" dirty="0" smtClean="0"/>
              <a:t> </a:t>
            </a:r>
            <a:endParaRPr lang="en-GB" sz="1600" dirty="0" smtClean="0"/>
          </a:p>
          <a:p>
            <a:pPr algn="just">
              <a:buNone/>
            </a:pPr>
            <a:r>
              <a:rPr lang="en-IN" sz="1600" b="1" dirty="0" smtClean="0">
                <a:solidFill>
                  <a:schemeClr val="tx2"/>
                </a:solidFill>
              </a:rPr>
              <a:t>Conditions</a:t>
            </a:r>
            <a:endParaRPr lang="en-GB" sz="1600" dirty="0" smtClean="0">
              <a:solidFill>
                <a:schemeClr val="tx2"/>
              </a:solidFill>
            </a:endParaRPr>
          </a:p>
          <a:p>
            <a:pPr lvl="1">
              <a:lnSpc>
                <a:spcPct val="140000"/>
              </a:lnSpc>
              <a:spcBef>
                <a:spcPts val="600"/>
              </a:spcBef>
            </a:pPr>
            <a:r>
              <a:rPr lang="en-IN" sz="1600" dirty="0" smtClean="0"/>
              <a:t>Donations to a research association, University, college or other institution for scientific, social or statistical research or rural development programme or for carrying out an eligible project or scheme or National Urban Poverty Eradication Fund</a:t>
            </a:r>
            <a:endParaRPr lang="en-GB" sz="1600" dirty="0" smtClean="0"/>
          </a:p>
          <a:p>
            <a:pPr algn="just">
              <a:buNone/>
            </a:pPr>
            <a:r>
              <a:rPr lang="en-IN" sz="1600" b="1" dirty="0" smtClean="0"/>
              <a:t> </a:t>
            </a:r>
            <a:endParaRPr lang="en-GB" sz="1600" dirty="0" smtClean="0"/>
          </a:p>
          <a:p>
            <a:pPr algn="just">
              <a:buNone/>
            </a:pPr>
            <a:r>
              <a:rPr lang="en-IN" sz="1600" b="1" dirty="0" smtClean="0">
                <a:solidFill>
                  <a:schemeClr val="tx2"/>
                </a:solidFill>
              </a:rPr>
              <a:t>Amount of deduction</a:t>
            </a:r>
            <a:endParaRPr lang="en-GB" sz="1600" dirty="0" smtClean="0">
              <a:solidFill>
                <a:schemeClr val="tx2"/>
              </a:solidFill>
            </a:endParaRPr>
          </a:p>
          <a:p>
            <a:pPr lvl="1">
              <a:lnSpc>
                <a:spcPct val="140000"/>
              </a:lnSpc>
              <a:spcBef>
                <a:spcPts val="600"/>
              </a:spcBef>
            </a:pPr>
            <a:r>
              <a:rPr lang="en-IN" sz="1600" dirty="0" smtClean="0"/>
              <a:t>100% of the amount paid</a:t>
            </a:r>
            <a:r>
              <a:rPr lang="en-US" sz="1600" dirty="0" smtClean="0"/>
              <a:t> </a:t>
            </a:r>
            <a:endParaRPr lang="en-GB" sz="1600" dirty="0" smtClean="0"/>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35</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IN" dirty="0" smtClean="0"/>
              <a:t>...Section </a:t>
            </a:r>
            <a:r>
              <a:rPr lang="en-IN" dirty="0" smtClean="0"/>
              <a:t>80GGA – Deduction re. donations for scientific research or rural development</a:t>
            </a:r>
            <a:endParaRPr lang="en-GB" dirty="0"/>
          </a:p>
        </p:txBody>
      </p:sp>
      <p:sp>
        <p:nvSpPr>
          <p:cNvPr id="3" name="Content Placeholder 2"/>
          <p:cNvSpPr>
            <a:spLocks noGrp="1"/>
          </p:cNvSpPr>
          <p:nvPr>
            <p:ph sz="quarter" idx="15"/>
          </p:nvPr>
        </p:nvSpPr>
        <p:spPr>
          <a:prstGeom prst="rect">
            <a:avLst/>
          </a:prstGeom>
        </p:spPr>
        <p:txBody>
          <a:bodyPr>
            <a:normAutofit/>
          </a:bodyPr>
          <a:lstStyle/>
          <a:p>
            <a:pPr>
              <a:buNone/>
            </a:pPr>
            <a:endParaRPr lang="en-IN" sz="1600" b="1" dirty="0" smtClean="0">
              <a:solidFill>
                <a:schemeClr val="tx2"/>
              </a:solidFill>
            </a:endParaRPr>
          </a:p>
          <a:p>
            <a:pPr>
              <a:buNone/>
            </a:pPr>
            <a:r>
              <a:rPr lang="en-IN" sz="1600" b="1" dirty="0" smtClean="0">
                <a:solidFill>
                  <a:schemeClr val="tx2"/>
                </a:solidFill>
              </a:rPr>
              <a:t>Points to be noted</a:t>
            </a:r>
            <a:endParaRPr lang="en-GB" sz="1600" dirty="0" smtClean="0">
              <a:solidFill>
                <a:schemeClr val="tx2"/>
              </a:solidFill>
            </a:endParaRPr>
          </a:p>
          <a:p>
            <a:pPr lvl="1">
              <a:lnSpc>
                <a:spcPct val="120000"/>
              </a:lnSpc>
              <a:spcBef>
                <a:spcPts val="600"/>
              </a:spcBef>
            </a:pPr>
            <a:r>
              <a:rPr lang="en-US" sz="1600" dirty="0" smtClean="0"/>
              <a:t>Where deduction allowed u/s 80GGA for any assessment year, deduction in relation to such sum shall not be allowed under any other provision of the Act for the same or any other assessment year.</a:t>
            </a:r>
            <a:endParaRPr lang="en-GB" sz="1600" dirty="0" smtClean="0"/>
          </a:p>
          <a:p>
            <a:pPr lvl="1">
              <a:lnSpc>
                <a:spcPct val="120000"/>
              </a:lnSpc>
              <a:spcBef>
                <a:spcPts val="600"/>
              </a:spcBef>
            </a:pPr>
            <a:r>
              <a:rPr lang="en-US" sz="1600" dirty="0" smtClean="0"/>
              <a:t> </a:t>
            </a:r>
            <a:r>
              <a:rPr lang="en-US" sz="1600" dirty="0" err="1" smtClean="0"/>
              <a:t>W.e.f</a:t>
            </a:r>
            <a:r>
              <a:rPr lang="en-US" sz="1600" dirty="0" smtClean="0"/>
              <a:t>. 1-4-2013, deduction in respect of cash donations u/s 80GGA will be allowed only </a:t>
            </a:r>
            <a:r>
              <a:rPr lang="en-US" sz="1600" dirty="0" err="1" smtClean="0"/>
              <a:t>upto</a:t>
            </a:r>
            <a:r>
              <a:rPr lang="en-US" sz="1600" dirty="0" smtClean="0"/>
              <a:t> Rs.10,000.</a:t>
            </a:r>
            <a:endParaRPr lang="en-GB" sz="1600" dirty="0" smtClean="0"/>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36</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80GGB – Deduction re. contributions given by companies to political parties </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a:spcBef>
                <a:spcPts val="600"/>
              </a:spcBef>
              <a:buNone/>
            </a:pPr>
            <a:r>
              <a:rPr lang="en-IN" sz="1600" b="1" dirty="0" smtClean="0">
                <a:solidFill>
                  <a:schemeClr val="tx2"/>
                </a:solidFill>
              </a:rPr>
              <a:t>Eligible </a:t>
            </a:r>
            <a:r>
              <a:rPr lang="en-IN" sz="1600" b="1" dirty="0" err="1" smtClean="0">
                <a:solidFill>
                  <a:schemeClr val="tx2"/>
                </a:solidFill>
              </a:rPr>
              <a:t>assessee</a:t>
            </a:r>
            <a:r>
              <a:rPr lang="en-IN" sz="1600" b="1" dirty="0" smtClean="0">
                <a:solidFill>
                  <a:schemeClr val="tx2"/>
                </a:solidFill>
              </a:rPr>
              <a:t> </a:t>
            </a:r>
            <a:endParaRPr lang="en-GB" sz="1600" dirty="0" smtClean="0">
              <a:solidFill>
                <a:schemeClr val="tx2"/>
              </a:solidFill>
            </a:endParaRPr>
          </a:p>
          <a:p>
            <a:pPr lvl="1">
              <a:spcBef>
                <a:spcPts val="600"/>
              </a:spcBef>
            </a:pPr>
            <a:r>
              <a:rPr lang="en-IN" sz="1600" dirty="0" smtClean="0"/>
              <a:t>Indian Company</a:t>
            </a:r>
            <a:endParaRPr lang="en-GB" sz="1600" dirty="0" smtClean="0"/>
          </a:p>
          <a:p>
            <a:pPr>
              <a:spcBef>
                <a:spcPts val="1200"/>
              </a:spcBef>
              <a:buNone/>
            </a:pPr>
            <a:r>
              <a:rPr lang="en-IN" sz="1600" b="1" dirty="0" smtClean="0">
                <a:solidFill>
                  <a:schemeClr val="tx2"/>
                </a:solidFill>
              </a:rPr>
              <a:t>Conditions </a:t>
            </a:r>
            <a:endParaRPr lang="en-GB" sz="1600" dirty="0" smtClean="0">
              <a:solidFill>
                <a:schemeClr val="tx2"/>
              </a:solidFill>
            </a:endParaRPr>
          </a:p>
          <a:p>
            <a:pPr lvl="1">
              <a:spcBef>
                <a:spcPts val="600"/>
              </a:spcBef>
            </a:pPr>
            <a:r>
              <a:rPr lang="en-IN" sz="1600" dirty="0" smtClean="0"/>
              <a:t>Contribution to –</a:t>
            </a:r>
            <a:endParaRPr lang="en-GB" sz="1600" dirty="0" smtClean="0"/>
          </a:p>
          <a:p>
            <a:pPr lvl="2">
              <a:spcBef>
                <a:spcPts val="600"/>
              </a:spcBef>
            </a:pPr>
            <a:r>
              <a:rPr lang="en-IN" sz="1600" dirty="0" smtClean="0"/>
              <a:t>Political party</a:t>
            </a:r>
            <a:endParaRPr lang="en-GB" sz="1600" dirty="0" smtClean="0"/>
          </a:p>
          <a:p>
            <a:pPr lvl="2">
              <a:spcBef>
                <a:spcPts val="600"/>
              </a:spcBef>
            </a:pPr>
            <a:r>
              <a:rPr lang="en-IN" sz="1600" dirty="0" smtClean="0"/>
              <a:t>Electoral trust</a:t>
            </a:r>
            <a:endParaRPr lang="en-GB" sz="1600" dirty="0" smtClean="0"/>
          </a:p>
          <a:p>
            <a:pPr>
              <a:spcBef>
                <a:spcPts val="1200"/>
              </a:spcBef>
              <a:buNone/>
            </a:pPr>
            <a:r>
              <a:rPr lang="en-IN" sz="1600" b="1" dirty="0" smtClean="0">
                <a:solidFill>
                  <a:schemeClr val="tx2"/>
                </a:solidFill>
              </a:rPr>
              <a:t>Amount of deduction</a:t>
            </a:r>
            <a:endParaRPr lang="en-GB" sz="1600" dirty="0" smtClean="0">
              <a:solidFill>
                <a:schemeClr val="tx2"/>
              </a:solidFill>
            </a:endParaRPr>
          </a:p>
          <a:p>
            <a:pPr lvl="1">
              <a:spcBef>
                <a:spcPts val="600"/>
              </a:spcBef>
            </a:pPr>
            <a:r>
              <a:rPr lang="en-IN" sz="1600" dirty="0" smtClean="0"/>
              <a:t>100% of amount donated</a:t>
            </a:r>
            <a:endParaRPr lang="en-GB" sz="1600" dirty="0" smtClean="0"/>
          </a:p>
          <a:p>
            <a:pPr>
              <a:spcBef>
                <a:spcPts val="1200"/>
              </a:spcBef>
              <a:buNone/>
            </a:pPr>
            <a:r>
              <a:rPr lang="en-IN" sz="1600" b="1" dirty="0" smtClean="0">
                <a:solidFill>
                  <a:schemeClr val="tx2"/>
                </a:solidFill>
              </a:rPr>
              <a:t>Points to be noted</a:t>
            </a:r>
            <a:endParaRPr lang="en-GB" sz="1600" dirty="0" smtClean="0">
              <a:solidFill>
                <a:schemeClr val="tx2"/>
              </a:solidFill>
            </a:endParaRPr>
          </a:p>
          <a:p>
            <a:pPr lvl="1">
              <a:spcBef>
                <a:spcPts val="600"/>
              </a:spcBef>
            </a:pPr>
            <a:r>
              <a:rPr lang="en-US" sz="1600" dirty="0" smtClean="0"/>
              <a:t>Donations to political parties governed by Section 293A of Companies Act</a:t>
            </a:r>
            <a:endParaRPr lang="en-GB" sz="1600" dirty="0" smtClean="0"/>
          </a:p>
          <a:p>
            <a:pPr>
              <a:spcBef>
                <a:spcPts val="600"/>
              </a:spcBef>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37</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80GGC – Deduction re. contributions given by any person to political parties </a:t>
            </a:r>
            <a:r>
              <a:rPr lang="en-GB" dirty="0" smtClean="0"/>
              <a:t/>
            </a:r>
            <a:br>
              <a:rPr lang="en-GB" dirty="0" smtClean="0"/>
            </a:br>
            <a:endParaRPr lang="en-GB" dirty="0"/>
          </a:p>
        </p:txBody>
      </p:sp>
      <p:sp>
        <p:nvSpPr>
          <p:cNvPr id="3" name="Content Placeholder 2"/>
          <p:cNvSpPr>
            <a:spLocks noGrp="1"/>
          </p:cNvSpPr>
          <p:nvPr>
            <p:ph sz="quarter" idx="15"/>
          </p:nvPr>
        </p:nvSpPr>
        <p:spPr>
          <a:prstGeom prst="rect">
            <a:avLst/>
          </a:prstGeom>
        </p:spPr>
        <p:txBody>
          <a:bodyPr>
            <a:noAutofit/>
          </a:bodyPr>
          <a:lstStyle/>
          <a:p>
            <a:pPr>
              <a:buNone/>
            </a:pPr>
            <a:r>
              <a:rPr lang="en-IN" sz="1600" b="1" dirty="0" smtClean="0">
                <a:solidFill>
                  <a:schemeClr val="tx2"/>
                </a:solidFill>
              </a:rPr>
              <a:t>Eligible </a:t>
            </a:r>
            <a:r>
              <a:rPr lang="en-IN" sz="1600" b="1" dirty="0" err="1" smtClean="0">
                <a:solidFill>
                  <a:schemeClr val="tx2"/>
                </a:solidFill>
              </a:rPr>
              <a:t>assessee</a:t>
            </a:r>
            <a:endParaRPr lang="en-GB" sz="1600" dirty="0" smtClean="0">
              <a:solidFill>
                <a:schemeClr val="tx2"/>
              </a:solidFill>
            </a:endParaRPr>
          </a:p>
          <a:p>
            <a:pPr lvl="1">
              <a:spcBef>
                <a:spcPts val="600"/>
              </a:spcBef>
            </a:pPr>
            <a:r>
              <a:rPr lang="en-IN" sz="1600" dirty="0" smtClean="0"/>
              <a:t>All assesses, other than local authority and artificial juridical person wholly or partly funded by Government</a:t>
            </a:r>
            <a:endParaRPr lang="en-GB" sz="1600" dirty="0" smtClean="0"/>
          </a:p>
          <a:p>
            <a:pPr>
              <a:buNone/>
            </a:pPr>
            <a:r>
              <a:rPr lang="en-IN" sz="1600" b="1" dirty="0" smtClean="0"/>
              <a:t> </a:t>
            </a:r>
            <a:endParaRPr lang="en-GB" sz="1600" dirty="0" smtClean="0"/>
          </a:p>
          <a:p>
            <a:pPr>
              <a:buNone/>
            </a:pPr>
            <a:r>
              <a:rPr lang="en-IN" sz="1600" b="1" dirty="0" smtClean="0">
                <a:solidFill>
                  <a:schemeClr val="tx2"/>
                </a:solidFill>
              </a:rPr>
              <a:t>Conditions</a:t>
            </a:r>
            <a:endParaRPr lang="en-GB" sz="1600" dirty="0" smtClean="0">
              <a:solidFill>
                <a:schemeClr val="tx2"/>
              </a:solidFill>
            </a:endParaRPr>
          </a:p>
          <a:p>
            <a:pPr lvl="1">
              <a:spcBef>
                <a:spcPts val="600"/>
              </a:spcBef>
            </a:pPr>
            <a:r>
              <a:rPr lang="en-IN" sz="1600" dirty="0" smtClean="0"/>
              <a:t>Contribution to –</a:t>
            </a:r>
            <a:endParaRPr lang="en-GB" sz="1600" dirty="0" smtClean="0"/>
          </a:p>
          <a:p>
            <a:pPr lvl="2">
              <a:spcBef>
                <a:spcPts val="600"/>
              </a:spcBef>
            </a:pPr>
            <a:r>
              <a:rPr lang="en-IN" sz="1600" dirty="0" smtClean="0"/>
              <a:t>Political party</a:t>
            </a:r>
            <a:endParaRPr lang="en-GB" sz="1600" dirty="0" smtClean="0"/>
          </a:p>
          <a:p>
            <a:pPr lvl="2">
              <a:spcBef>
                <a:spcPts val="600"/>
              </a:spcBef>
            </a:pPr>
            <a:r>
              <a:rPr lang="en-IN" sz="1600" dirty="0" smtClean="0"/>
              <a:t>Electoral trust</a:t>
            </a:r>
            <a:endParaRPr lang="en-GB" sz="1600" dirty="0" smtClean="0"/>
          </a:p>
          <a:p>
            <a:pPr>
              <a:buNone/>
            </a:pPr>
            <a:r>
              <a:rPr lang="en-IN" sz="1600" dirty="0" smtClean="0"/>
              <a:t> </a:t>
            </a:r>
            <a:endParaRPr lang="en-GB" sz="1600" dirty="0" smtClean="0"/>
          </a:p>
          <a:p>
            <a:pPr>
              <a:buNone/>
            </a:pPr>
            <a:r>
              <a:rPr lang="en-IN" sz="1600" b="1" dirty="0" smtClean="0">
                <a:solidFill>
                  <a:schemeClr val="tx2"/>
                </a:solidFill>
              </a:rPr>
              <a:t>Amount of deduction</a:t>
            </a:r>
            <a:endParaRPr lang="en-GB" sz="1600" dirty="0" smtClean="0">
              <a:solidFill>
                <a:schemeClr val="tx2"/>
              </a:solidFill>
            </a:endParaRPr>
          </a:p>
          <a:p>
            <a:pPr lvl="1">
              <a:spcBef>
                <a:spcPts val="600"/>
              </a:spcBef>
            </a:pPr>
            <a:r>
              <a:rPr lang="en-IN" sz="1600" dirty="0" smtClean="0"/>
              <a:t>100% of amount donated</a:t>
            </a:r>
            <a:endParaRPr lang="en-GB" sz="1600" dirty="0" smtClean="0"/>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38</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r>
              <a:rPr lang="en-GB" dirty="0" smtClean="0"/>
              <a:t/>
            </a:r>
            <a:br>
              <a:rPr lang="en-GB" dirty="0" smtClean="0"/>
            </a:br>
            <a:endParaRPr lang="en-GB" dirty="0"/>
          </a:p>
        </p:txBody>
      </p:sp>
      <p:graphicFrame>
        <p:nvGraphicFramePr>
          <p:cNvPr id="10" name="Content Placeholder 3"/>
          <p:cNvGraphicFramePr>
            <a:graphicFrameLocks noGrp="1"/>
          </p:cNvGraphicFramePr>
          <p:nvPr>
            <p:ph sz="quarter" idx="15"/>
          </p:nvPr>
        </p:nvGraphicFramePr>
        <p:xfrm>
          <a:off x="533400" y="1752600"/>
          <a:ext cx="8077201" cy="4272280"/>
        </p:xfrm>
        <a:graphic>
          <a:graphicData uri="http://schemas.openxmlformats.org/drawingml/2006/table">
            <a:tbl>
              <a:tblPr firstRow="1" bandRow="1">
                <a:tableStyleId>{5C22544A-7EE6-4342-B048-85BDC9FD1C3A}</a:tableStyleId>
              </a:tblPr>
              <a:tblGrid>
                <a:gridCol w="2519494"/>
                <a:gridCol w="1482055"/>
                <a:gridCol w="1926672"/>
                <a:gridCol w="2148980"/>
              </a:tblGrid>
              <a:tr h="370840">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6692" marR="66692" marT="0" marB="0"/>
                </a:tc>
                <a:tc>
                  <a:txBody>
                    <a:bodyPr/>
                    <a:lstStyle/>
                    <a:p>
                      <a:pPr marL="0" marR="0" algn="l">
                        <a:spcBef>
                          <a:spcPts val="0"/>
                        </a:spcBef>
                        <a:spcAft>
                          <a:spcPts val="0"/>
                        </a:spcAft>
                      </a:pPr>
                      <a:r>
                        <a:rPr lang="en-US" sz="1600" b="1" dirty="0">
                          <a:latin typeface="+mj-lt"/>
                          <a:ea typeface="Times New Roman"/>
                        </a:rPr>
                        <a:t>Period of commencement of operations</a:t>
                      </a:r>
                      <a:endParaRPr lang="en-GB" sz="1600" dirty="0">
                        <a:latin typeface="+mj-lt"/>
                        <a:ea typeface="Times New Roman"/>
                      </a:endParaRPr>
                    </a:p>
                  </a:txBody>
                  <a:tcPr marL="66692" marR="66692" marT="0" marB="0"/>
                </a:tc>
                <a:tc>
                  <a:txBody>
                    <a:bodyPr/>
                    <a:lstStyle/>
                    <a:p>
                      <a:pPr marL="0" marR="0" algn="l">
                        <a:spcBef>
                          <a:spcPts val="0"/>
                        </a:spcBef>
                        <a:spcAft>
                          <a:spcPts val="0"/>
                        </a:spcAft>
                      </a:pPr>
                      <a:r>
                        <a:rPr lang="en-US" sz="1600" b="1" dirty="0">
                          <a:latin typeface="+mj-lt"/>
                          <a:ea typeface="Times New Roman"/>
                        </a:rPr>
                        <a:t>No. of consecutive assessment years for which deduction is available</a:t>
                      </a:r>
                      <a:endParaRPr lang="en-GB" sz="1600" dirty="0">
                        <a:latin typeface="+mj-lt"/>
                        <a:ea typeface="Times New Roman"/>
                      </a:endParaRPr>
                    </a:p>
                  </a:txBody>
                  <a:tcPr marL="66692" marR="66692"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6692" marR="66692" marT="0" marB="0"/>
                </a:tc>
              </a:tr>
              <a:tr h="370840">
                <a:tc>
                  <a:txBody>
                    <a:bodyPr/>
                    <a:lstStyle/>
                    <a:p>
                      <a:pPr marL="0" marR="0" algn="l">
                        <a:spcBef>
                          <a:spcPts val="0"/>
                        </a:spcBef>
                        <a:spcAft>
                          <a:spcPts val="0"/>
                        </a:spcAft>
                      </a:pPr>
                      <a:r>
                        <a:rPr lang="en-US" sz="1600" dirty="0">
                          <a:latin typeface="+mj-lt"/>
                          <a:ea typeface="Times New Roman"/>
                        </a:rPr>
                        <a:t>An enterprise developing or operating and maintaining or developing, operating and maintaining infrastructure facility </a:t>
                      </a:r>
                      <a:endParaRPr lang="en-US" sz="1600" dirty="0" smtClean="0">
                        <a:latin typeface="+mj-lt"/>
                        <a:ea typeface="Times New Roman"/>
                      </a:endParaRPr>
                    </a:p>
                    <a:p>
                      <a:pPr marL="0" marR="0" algn="l">
                        <a:spcBef>
                          <a:spcPts val="0"/>
                        </a:spcBef>
                        <a:spcAft>
                          <a:spcPts val="0"/>
                        </a:spcAft>
                      </a:pPr>
                      <a:endParaRPr lang="en-GB" sz="1600" dirty="0">
                        <a:latin typeface="+mj-lt"/>
                        <a:ea typeface="Times New Roman"/>
                      </a:endParaRPr>
                    </a:p>
                    <a:p>
                      <a:pPr marL="0" marR="0" algn="l">
                        <a:spcBef>
                          <a:spcPts val="0"/>
                        </a:spcBef>
                        <a:spcAft>
                          <a:spcPts val="0"/>
                        </a:spcAft>
                      </a:pPr>
                      <a:r>
                        <a:rPr lang="en-US" sz="1600" dirty="0">
                          <a:latin typeface="+mj-lt"/>
                          <a:ea typeface="Times New Roman"/>
                        </a:rPr>
                        <a:t>Conditions specified in Sec. 80IA (4)(</a:t>
                      </a:r>
                      <a:r>
                        <a:rPr lang="en-US" sz="1600" dirty="0" err="1">
                          <a:latin typeface="+mj-lt"/>
                          <a:ea typeface="Times New Roman"/>
                        </a:rPr>
                        <a:t>i</a:t>
                      </a:r>
                      <a:r>
                        <a:rPr lang="en-US" sz="1600" dirty="0">
                          <a:latin typeface="+mj-lt"/>
                          <a:ea typeface="Times New Roman"/>
                        </a:rPr>
                        <a:t>)(a) &amp; (b) </a:t>
                      </a:r>
                      <a:endParaRPr lang="en-GB" sz="1600" dirty="0">
                        <a:latin typeface="+mj-lt"/>
                        <a:ea typeface="Times New Roman"/>
                      </a:endParaRPr>
                    </a:p>
                  </a:txBody>
                  <a:tcPr marL="66692" marR="66692" marT="0" marB="0"/>
                </a:tc>
                <a:tc>
                  <a:txBody>
                    <a:bodyPr/>
                    <a:lstStyle/>
                    <a:p>
                      <a:pPr marL="0" marR="0" algn="l">
                        <a:spcBef>
                          <a:spcPts val="0"/>
                        </a:spcBef>
                        <a:spcAft>
                          <a:spcPts val="0"/>
                        </a:spcAft>
                      </a:pPr>
                      <a:r>
                        <a:rPr lang="en-US" sz="1600" dirty="0">
                          <a:latin typeface="+mj-lt"/>
                          <a:ea typeface="Times New Roman"/>
                        </a:rPr>
                        <a:t>On or </a:t>
                      </a:r>
                      <a:r>
                        <a:rPr lang="en-US" sz="1600" dirty="0" smtClean="0">
                          <a:latin typeface="+mj-lt"/>
                          <a:ea typeface="Times New Roman"/>
                        </a:rPr>
                        <a:t>after    </a:t>
                      </a:r>
                      <a:r>
                        <a:rPr lang="en-US" sz="1600" dirty="0">
                          <a:latin typeface="+mj-lt"/>
                          <a:ea typeface="Times New Roman"/>
                        </a:rPr>
                        <a:t>1-4-1995</a:t>
                      </a:r>
                      <a:endParaRPr lang="en-GB" sz="1600" dirty="0">
                        <a:latin typeface="+mj-lt"/>
                        <a:ea typeface="Times New Roman"/>
                      </a:endParaRPr>
                    </a:p>
                  </a:txBody>
                  <a:tcPr marL="66692" marR="66692" marT="0" marB="0"/>
                </a:tc>
                <a:tc>
                  <a:txBody>
                    <a:bodyPr/>
                    <a:lstStyle/>
                    <a:p>
                      <a:pPr marL="0" marR="0" algn="l">
                        <a:spcBef>
                          <a:spcPts val="0"/>
                        </a:spcBef>
                        <a:spcAft>
                          <a:spcPts val="0"/>
                        </a:spcAft>
                      </a:pPr>
                      <a:r>
                        <a:rPr lang="en-US" sz="1600" dirty="0">
                          <a:latin typeface="+mj-lt"/>
                          <a:ea typeface="Times New Roman"/>
                        </a:rPr>
                        <a:t>10 out of 15 / 20 initial assessment years</a:t>
                      </a:r>
                      <a:endParaRPr lang="en-GB" sz="1600" dirty="0">
                        <a:latin typeface="+mj-lt"/>
                        <a:ea typeface="Times New Roman"/>
                      </a:endParaRPr>
                    </a:p>
                    <a:p>
                      <a:pPr marL="0" marR="0" algn="l">
                        <a:spcBef>
                          <a:spcPts val="0"/>
                        </a:spcBef>
                        <a:spcAft>
                          <a:spcPts val="0"/>
                        </a:spcAft>
                      </a:pPr>
                      <a:r>
                        <a:rPr lang="en-US" sz="1600" dirty="0">
                          <a:latin typeface="+mj-lt"/>
                          <a:ea typeface="Times New Roman"/>
                        </a:rPr>
                        <a:t>[Initial assessment year means the A.Y. relevant to previous year in which the undertaking commences the activity]</a:t>
                      </a:r>
                      <a:endParaRPr lang="en-GB" sz="1600" dirty="0">
                        <a:latin typeface="+mj-lt"/>
                        <a:ea typeface="Times New Roman"/>
                      </a:endParaRPr>
                    </a:p>
                  </a:txBody>
                  <a:tcPr marL="66692" marR="66692" marT="0" marB="0"/>
                </a:tc>
                <a:tc>
                  <a:txBody>
                    <a:bodyPr/>
                    <a:lstStyle/>
                    <a:p>
                      <a:pPr marL="0" marR="0" algn="l">
                        <a:spcBef>
                          <a:spcPts val="0"/>
                        </a:spcBef>
                        <a:spcAft>
                          <a:spcPts val="0"/>
                        </a:spcAft>
                      </a:pPr>
                      <a:r>
                        <a:rPr lang="en-US" sz="1600" dirty="0">
                          <a:latin typeface="+mj-lt"/>
                          <a:ea typeface="Times New Roman"/>
                        </a:rPr>
                        <a:t>100% of profits and gains derived from such business for 10 consecutive assessment years</a:t>
                      </a:r>
                      <a:endParaRPr lang="en-GB" sz="1600" dirty="0">
                        <a:latin typeface="+mj-lt"/>
                        <a:ea typeface="Times New Roman"/>
                      </a:endParaRPr>
                    </a:p>
                  </a:txBody>
                  <a:tcPr marL="66692" marR="66692" marT="0" marB="0"/>
                </a:tc>
              </a:tr>
              <a:tr h="370840">
                <a:tc>
                  <a:txBody>
                    <a:bodyPr/>
                    <a:lstStyle/>
                    <a:p>
                      <a:pPr algn="l"/>
                      <a:endParaRPr lang="en-GB" sz="1600" dirty="0">
                        <a:latin typeface="+mj-lt"/>
                      </a:endParaRPr>
                    </a:p>
                  </a:txBody>
                  <a:tcPr marL="88923" marR="88923"/>
                </a:tc>
                <a:tc>
                  <a:txBody>
                    <a:bodyPr/>
                    <a:lstStyle/>
                    <a:p>
                      <a:pPr algn="l"/>
                      <a:endParaRPr lang="en-GB" sz="1600" dirty="0">
                        <a:latin typeface="+mj-lt"/>
                      </a:endParaRPr>
                    </a:p>
                  </a:txBody>
                  <a:tcPr marL="88923" marR="88923"/>
                </a:tc>
                <a:tc>
                  <a:txBody>
                    <a:bodyPr/>
                    <a:lstStyle/>
                    <a:p>
                      <a:pPr algn="l"/>
                      <a:endParaRPr lang="en-GB" sz="1600" dirty="0">
                        <a:latin typeface="+mj-lt"/>
                      </a:endParaRPr>
                    </a:p>
                  </a:txBody>
                  <a:tcPr marL="88923" marR="88923"/>
                </a:tc>
                <a:tc>
                  <a:txBody>
                    <a:bodyPr/>
                    <a:lstStyle/>
                    <a:p>
                      <a:pPr algn="l"/>
                      <a:endParaRPr lang="en-GB" sz="1600" dirty="0">
                        <a:latin typeface="+mj-lt"/>
                      </a:endParaRPr>
                    </a:p>
                  </a:txBody>
                  <a:tcPr marL="88923" marR="88923"/>
                </a:tc>
              </a:tr>
            </a:tbl>
          </a:graphicData>
        </a:graphic>
      </p:graphicFrame>
      <p:sp>
        <p:nvSpPr>
          <p:cNvPr id="11" name="Slide Number Placeholder 10"/>
          <p:cNvSpPr>
            <a:spLocks noGrp="1"/>
          </p:cNvSpPr>
          <p:nvPr>
            <p:ph type="sldNum" sz="quarter" idx="18"/>
          </p:nvPr>
        </p:nvSpPr>
        <p:spPr/>
        <p:txBody>
          <a:bodyPr/>
          <a:lstStyle/>
          <a:p>
            <a:r>
              <a:rPr lang="en-GB" smtClean="0"/>
              <a:t>Slide </a:t>
            </a:r>
            <a:fld id="{F7706A30-79A0-46FF-B581-9AB8B11CBB23}" type="slidenum">
              <a:rPr lang="en-GB" smtClean="0"/>
              <a:pPr/>
              <a:t>39</a:t>
            </a:fld>
            <a:endParaRPr lang="en-GB"/>
          </a:p>
        </p:txBody>
      </p:sp>
      <p:sp>
        <p:nvSpPr>
          <p:cNvPr id="12" name="Date Placeholder 11"/>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 - Deduction in respect of life insurance premium etc.</a:t>
            </a:r>
            <a:endParaRPr lang="en-GB" dirty="0"/>
          </a:p>
        </p:txBody>
      </p:sp>
      <p:sp>
        <p:nvSpPr>
          <p:cNvPr id="3" name="Content Placeholder 2"/>
          <p:cNvSpPr>
            <a:spLocks noGrp="1"/>
          </p:cNvSpPr>
          <p:nvPr>
            <p:ph sz="quarter" idx="15"/>
          </p:nvPr>
        </p:nvSpPr>
        <p:spPr>
          <a:prstGeom prst="rect">
            <a:avLst/>
          </a:prstGeom>
        </p:spPr>
        <p:txBody>
          <a:bodyPr>
            <a:noAutofit/>
          </a:bodyPr>
          <a:lstStyle/>
          <a:p>
            <a:pPr lvl="1">
              <a:lnSpc>
                <a:spcPct val="140000"/>
              </a:lnSpc>
            </a:pPr>
            <a:r>
              <a:rPr lang="en-IN" sz="1600" dirty="0" smtClean="0"/>
              <a:t>Contributions by an individual made under Employees' Provident Fund</a:t>
            </a:r>
            <a:endParaRPr lang="en-GB" sz="1600" dirty="0" smtClean="0"/>
          </a:p>
          <a:p>
            <a:pPr lvl="1">
              <a:lnSpc>
                <a:spcPct val="140000"/>
              </a:lnSpc>
            </a:pPr>
            <a:r>
              <a:rPr lang="en-IN" sz="1600" dirty="0" smtClean="0"/>
              <a:t>Contribution to Public Provident Fund</a:t>
            </a:r>
            <a:endParaRPr lang="en-GB" sz="1600" dirty="0" smtClean="0"/>
          </a:p>
          <a:p>
            <a:pPr lvl="1">
              <a:lnSpc>
                <a:spcPct val="140000"/>
              </a:lnSpc>
            </a:pPr>
            <a:r>
              <a:rPr lang="en-IN" sz="1600" dirty="0" smtClean="0"/>
              <a:t>Contribution by an employee to a recognised provident fund</a:t>
            </a:r>
            <a:endParaRPr lang="en-GB" sz="1600" dirty="0" smtClean="0"/>
          </a:p>
          <a:p>
            <a:pPr lvl="1">
              <a:lnSpc>
                <a:spcPct val="140000"/>
              </a:lnSpc>
            </a:pPr>
            <a:r>
              <a:rPr lang="en-IN" sz="1600" dirty="0" smtClean="0"/>
              <a:t>Contribution by an employee to an approved superannuation fund</a:t>
            </a:r>
            <a:endParaRPr lang="en-GB" sz="1600" dirty="0" smtClean="0"/>
          </a:p>
          <a:p>
            <a:pPr lvl="1">
              <a:lnSpc>
                <a:spcPct val="140000"/>
              </a:lnSpc>
            </a:pPr>
            <a:r>
              <a:rPr lang="en-IN" sz="1600" dirty="0" smtClean="0"/>
              <a:t>Subscription to any notified security or notified deposit scheme of the Central Government</a:t>
            </a:r>
          </a:p>
          <a:p>
            <a:pPr lvl="1">
              <a:lnSpc>
                <a:spcPct val="140000"/>
              </a:lnSpc>
            </a:pPr>
            <a:r>
              <a:rPr lang="en-US" sz="1600" dirty="0" smtClean="0"/>
              <a:t>Subscription to NSC VIII &amp; NSC IX</a:t>
            </a:r>
            <a:endParaRPr lang="en-GB" sz="1600" dirty="0" smtClean="0"/>
          </a:p>
          <a:p>
            <a:pPr lvl="1">
              <a:lnSpc>
                <a:spcPct val="140000"/>
              </a:lnSpc>
            </a:pPr>
            <a:r>
              <a:rPr lang="en-US" sz="1600" dirty="0" smtClean="0"/>
              <a:t>Contribution for participation in ULIP</a:t>
            </a:r>
            <a:endParaRPr lang="en-GB" sz="1600" dirty="0" smtClean="0"/>
          </a:p>
          <a:p>
            <a:pPr lvl="1">
              <a:lnSpc>
                <a:spcPct val="140000"/>
              </a:lnSpc>
            </a:pPr>
            <a:endParaRPr lang="en-GB" sz="1600" dirty="0" smtClean="0"/>
          </a:p>
          <a:p>
            <a:pPr lvl="1">
              <a:lnSpc>
                <a:spcPct val="140000"/>
              </a:lnSpc>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4</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r>
              <a:rPr lang="en-GB" dirty="0" smtClean="0"/>
              <a:t/>
            </a:r>
            <a:br>
              <a:rPr lang="en-GB" dirty="0" smtClean="0"/>
            </a:br>
            <a:endParaRPr lang="en-GB" dirty="0"/>
          </a:p>
        </p:txBody>
      </p:sp>
      <p:graphicFrame>
        <p:nvGraphicFramePr>
          <p:cNvPr id="4" name="Content Placeholder 3"/>
          <p:cNvGraphicFramePr>
            <a:graphicFrameLocks noGrp="1"/>
          </p:cNvGraphicFramePr>
          <p:nvPr>
            <p:ph sz="quarter" idx="15"/>
          </p:nvPr>
        </p:nvGraphicFramePr>
        <p:xfrm>
          <a:off x="533400" y="1752600"/>
          <a:ext cx="8077200" cy="4145280"/>
        </p:xfrm>
        <a:graphic>
          <a:graphicData uri="http://schemas.openxmlformats.org/drawingml/2006/table">
            <a:tbl>
              <a:tblPr firstRow="1" bandRow="1">
                <a:tableStyleId>{5C22544A-7EE6-4342-B048-85BDC9FD1C3A}</a:tableStyleId>
              </a:tblPr>
              <a:tblGrid>
                <a:gridCol w="2019300"/>
                <a:gridCol w="2019300"/>
                <a:gridCol w="2019300"/>
                <a:gridCol w="2019300"/>
              </a:tblGrid>
              <a:tr h="370840">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Period of commencement of operations</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No. of consecutive assessment years for which deduction is available</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dirty="0">
                          <a:latin typeface="+mj-lt"/>
                          <a:ea typeface="Times New Roman"/>
                        </a:rPr>
                        <a:t>An undertaking providing basic or cellular telecommunication services, including radio paging, domestic satellite service, network of </a:t>
                      </a:r>
                      <a:r>
                        <a:rPr lang="en-US" sz="1600" dirty="0" err="1">
                          <a:latin typeface="+mj-lt"/>
                          <a:ea typeface="Times New Roman"/>
                        </a:rPr>
                        <a:t>trunking</a:t>
                      </a:r>
                      <a:r>
                        <a:rPr lang="en-US" sz="1600" dirty="0">
                          <a:latin typeface="+mj-lt"/>
                          <a:ea typeface="Times New Roman"/>
                        </a:rPr>
                        <a:t>, broadband network and internet services</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smtClean="0">
                          <a:latin typeface="+mj-lt"/>
                          <a:ea typeface="Times New Roman"/>
                        </a:rPr>
                        <a:t> 1-4-1995 </a:t>
                      </a:r>
                      <a:r>
                        <a:rPr lang="en-US" sz="1600" dirty="0">
                          <a:latin typeface="+mj-lt"/>
                          <a:ea typeface="Times New Roman"/>
                        </a:rPr>
                        <a:t>to </a:t>
                      </a:r>
                      <a:r>
                        <a:rPr lang="en-US" sz="1600" dirty="0" smtClean="0">
                          <a:latin typeface="+mj-lt"/>
                          <a:ea typeface="Times New Roman"/>
                        </a:rPr>
                        <a:t>           31-3-2005</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10 out of 15 initial assessment years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 of profits and gains derived from such business for first 5 consecutive assessment years and</a:t>
                      </a:r>
                      <a:endParaRPr lang="en-GB" sz="1600" dirty="0">
                        <a:latin typeface="+mj-lt"/>
                        <a:ea typeface="Times New Roman"/>
                      </a:endParaRPr>
                    </a:p>
                    <a:p>
                      <a:pPr marL="0" marR="0" algn="l">
                        <a:spcBef>
                          <a:spcPts val="0"/>
                        </a:spcBef>
                        <a:spcAft>
                          <a:spcPts val="0"/>
                        </a:spcAft>
                      </a:pPr>
                      <a:r>
                        <a:rPr lang="en-US" sz="1600" dirty="0">
                          <a:latin typeface="+mj-lt"/>
                          <a:ea typeface="Times New Roman"/>
                        </a:rPr>
                        <a:t>30% for subsequent 5 consecutive assessment years</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40</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r>
              <a:rPr lang="en-GB" dirty="0" smtClean="0"/>
              <a:t/>
            </a:r>
            <a:br>
              <a:rPr lang="en-GB" dirty="0" smtClean="0"/>
            </a:br>
            <a:endParaRPr lang="en-GB" dirty="0"/>
          </a:p>
        </p:txBody>
      </p:sp>
      <p:graphicFrame>
        <p:nvGraphicFramePr>
          <p:cNvPr id="4" name="Content Placeholder 3"/>
          <p:cNvGraphicFramePr>
            <a:graphicFrameLocks noGrp="1"/>
          </p:cNvGraphicFramePr>
          <p:nvPr>
            <p:ph sz="quarter" idx="15"/>
          </p:nvPr>
        </p:nvGraphicFramePr>
        <p:xfrm>
          <a:off x="533400" y="1752600"/>
          <a:ext cx="8077200" cy="3901440"/>
        </p:xfrm>
        <a:graphic>
          <a:graphicData uri="http://schemas.openxmlformats.org/drawingml/2006/table">
            <a:tbl>
              <a:tblPr firstRow="1" bandRow="1">
                <a:tableStyleId>{5C22544A-7EE6-4342-B048-85BDC9FD1C3A}</a:tableStyleId>
              </a:tblPr>
              <a:tblGrid>
                <a:gridCol w="2019300"/>
                <a:gridCol w="2019300"/>
                <a:gridCol w="2019300"/>
                <a:gridCol w="2019300"/>
              </a:tblGrid>
              <a:tr h="370840">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Period of commencement of operations</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No. of consecutive assessment years for which deduction is available</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An undertaking which develops, develops and operates, or maintains and operates a notified industrial park or special economic zone in accordance with notified scheme </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Industrial park </a:t>
                      </a:r>
                      <a:r>
                        <a:rPr lang="en-US" sz="1600" dirty="0" smtClean="0">
                          <a:latin typeface="+mj-lt"/>
                          <a:ea typeface="Times New Roman"/>
                        </a:rPr>
                        <a:t>    </a:t>
                      </a:r>
                    </a:p>
                    <a:p>
                      <a:pPr marL="0" marR="0" algn="l">
                        <a:spcBef>
                          <a:spcPts val="0"/>
                        </a:spcBef>
                        <a:spcAft>
                          <a:spcPts val="0"/>
                        </a:spcAft>
                      </a:pPr>
                      <a:r>
                        <a:rPr lang="en-US" sz="1600" dirty="0" smtClean="0">
                          <a:latin typeface="+mj-lt"/>
                          <a:ea typeface="Times New Roman"/>
                        </a:rPr>
                        <a:t>1-4-1997 </a:t>
                      </a:r>
                      <a:r>
                        <a:rPr lang="en-US" sz="1600" dirty="0">
                          <a:latin typeface="+mj-lt"/>
                          <a:ea typeface="Times New Roman"/>
                        </a:rPr>
                        <a:t>to 31-3-2011</a:t>
                      </a:r>
                      <a:endParaRPr lang="en-GB" sz="1600" dirty="0">
                        <a:latin typeface="+mj-lt"/>
                        <a:ea typeface="Times New Roman"/>
                      </a:endParaRPr>
                    </a:p>
                    <a:p>
                      <a:pPr marL="0" marR="0" algn="l">
                        <a:spcBef>
                          <a:spcPts val="0"/>
                        </a:spcBef>
                        <a:spcAft>
                          <a:spcPts val="0"/>
                        </a:spcAft>
                      </a:pPr>
                      <a:r>
                        <a:rPr lang="en-US" sz="1600" dirty="0">
                          <a:latin typeface="+mj-lt"/>
                          <a:ea typeface="Times New Roman"/>
                        </a:rPr>
                        <a:t>SEZ – 1-4-1997 to 31-3-2006</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10 out of 15 initial assessment years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 of profits and gains derived from such business for 10 consecutive assessment years</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41</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r>
              <a:rPr lang="en-GB" dirty="0" smtClean="0"/>
              <a:t/>
            </a:r>
            <a:br>
              <a:rPr lang="en-GB" dirty="0" smtClean="0"/>
            </a:br>
            <a:endParaRPr lang="en-GB" dirty="0"/>
          </a:p>
        </p:txBody>
      </p:sp>
      <p:graphicFrame>
        <p:nvGraphicFramePr>
          <p:cNvPr id="4" name="Content Placeholder 3"/>
          <p:cNvGraphicFramePr>
            <a:graphicFrameLocks noGrp="1"/>
          </p:cNvGraphicFramePr>
          <p:nvPr>
            <p:ph sz="quarter" idx="15"/>
          </p:nvPr>
        </p:nvGraphicFramePr>
        <p:xfrm>
          <a:off x="533400" y="1752600"/>
          <a:ext cx="8077200" cy="4632960"/>
        </p:xfrm>
        <a:graphic>
          <a:graphicData uri="http://schemas.openxmlformats.org/drawingml/2006/table">
            <a:tbl>
              <a:tblPr firstRow="1" bandRow="1">
                <a:tableStyleId>{5C22544A-7EE6-4342-B048-85BDC9FD1C3A}</a:tableStyleId>
              </a:tblPr>
              <a:tblGrid>
                <a:gridCol w="2019300"/>
                <a:gridCol w="2019300"/>
                <a:gridCol w="2019300"/>
                <a:gridCol w="2019300"/>
              </a:tblGrid>
              <a:tr h="370840">
                <a:tc>
                  <a:txBody>
                    <a:bodyPr/>
                    <a:lstStyle/>
                    <a:p>
                      <a:pPr marL="0" marR="0" algn="l">
                        <a:spcBef>
                          <a:spcPts val="0"/>
                        </a:spcBef>
                        <a:spcAft>
                          <a:spcPts val="0"/>
                        </a:spcAft>
                      </a:pPr>
                      <a:r>
                        <a:rPr lang="en-US" sz="1600" b="1" dirty="0">
                          <a:latin typeface="+mj-lt"/>
                          <a:ea typeface="Times New Roman"/>
                          <a:cs typeface="Times New Roman" pitchFamily="18" charset="0"/>
                        </a:rPr>
                        <a:t>Nature of business activity</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Period of commencement of operations</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No. of consecutive assessment years for which deduction is available</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Rate of deduction from profits and gains</a:t>
                      </a:r>
                      <a:endParaRPr lang="en-GB" sz="1600" dirty="0">
                        <a:latin typeface="+mj-lt"/>
                        <a:ea typeface="Times New Roman"/>
                        <a:cs typeface="Times New Roman" pitchFamily="18" charset="0"/>
                      </a:endParaRPr>
                    </a:p>
                  </a:txBody>
                  <a:tcPr marL="67310" marR="67310" marT="0" marB="0"/>
                </a:tc>
              </a:tr>
              <a:tr h="370840">
                <a:tc>
                  <a:txBody>
                    <a:bodyPr/>
                    <a:lstStyle/>
                    <a:p>
                      <a:pPr marL="0" marR="0" algn="l">
                        <a:spcBef>
                          <a:spcPts val="0"/>
                        </a:spcBef>
                        <a:spcAft>
                          <a:spcPts val="0"/>
                        </a:spcAft>
                      </a:pPr>
                      <a:r>
                        <a:rPr lang="en-US" sz="1600">
                          <a:latin typeface="+mj-lt"/>
                          <a:ea typeface="Times New Roman"/>
                          <a:cs typeface="Times New Roman" pitchFamily="18" charset="0"/>
                        </a:rPr>
                        <a:t>An undertaking set up for generation or generation and distribution of power</a:t>
                      </a:r>
                      <a:endParaRPr lang="en-GB" sz="160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a:latin typeface="+mj-lt"/>
                          <a:ea typeface="Times New Roman"/>
                          <a:cs typeface="Times New Roman" pitchFamily="18" charset="0"/>
                        </a:rPr>
                        <a:t>1-4-1993 to 31-3-2013</a:t>
                      </a:r>
                      <a:endParaRPr lang="en-GB" sz="160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a:latin typeface="+mj-lt"/>
                          <a:ea typeface="Times New Roman"/>
                          <a:cs typeface="Times New Roman" pitchFamily="18" charset="0"/>
                        </a:rPr>
                        <a:t>10 out of 15 initial assessment years</a:t>
                      </a:r>
                      <a:endParaRPr lang="en-GB" sz="160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dirty="0">
                          <a:latin typeface="+mj-lt"/>
                          <a:ea typeface="Times New Roman"/>
                          <a:cs typeface="Times New Roman" pitchFamily="18" charset="0"/>
                        </a:rPr>
                        <a:t>100% of profits and gains derived from such business for 10 consecutive assessment years</a:t>
                      </a:r>
                      <a:endParaRPr lang="en-GB" sz="1600" dirty="0">
                        <a:latin typeface="+mj-lt"/>
                        <a:ea typeface="Times New Roman"/>
                        <a:cs typeface="Times New Roman" pitchFamily="18" charset="0"/>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An undertaking which starts transmission or distribution by laying network of new transmission and distribution lines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1-4-1999 to 31-3-2013</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10 out of 15 initial assessment years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 of profits and gains derived from such business for 10 consecutive assessment years</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42</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r>
              <a:rPr lang="en-GB" dirty="0" smtClean="0"/>
              <a:t/>
            </a:r>
            <a:br>
              <a:rPr lang="en-GB" dirty="0" smtClean="0"/>
            </a:br>
            <a:endParaRPr lang="en-GB" dirty="0"/>
          </a:p>
        </p:txBody>
      </p:sp>
      <p:graphicFrame>
        <p:nvGraphicFramePr>
          <p:cNvPr id="4" name="Content Placeholder 3"/>
          <p:cNvGraphicFramePr>
            <a:graphicFrameLocks noGrp="1"/>
          </p:cNvGraphicFramePr>
          <p:nvPr>
            <p:ph sz="quarter" idx="15"/>
          </p:nvPr>
        </p:nvGraphicFramePr>
        <p:xfrm>
          <a:off x="533400" y="1752600"/>
          <a:ext cx="8077200" cy="3413760"/>
        </p:xfrm>
        <a:graphic>
          <a:graphicData uri="http://schemas.openxmlformats.org/drawingml/2006/table">
            <a:tbl>
              <a:tblPr firstRow="1" bandRow="1">
                <a:tableStyleId>{5C22544A-7EE6-4342-B048-85BDC9FD1C3A}</a:tableStyleId>
              </a:tblPr>
              <a:tblGrid>
                <a:gridCol w="2019300"/>
                <a:gridCol w="2019300"/>
                <a:gridCol w="2019300"/>
                <a:gridCol w="2019300"/>
              </a:tblGrid>
              <a:tr h="370840">
                <a:tc>
                  <a:txBody>
                    <a:bodyPr/>
                    <a:lstStyle/>
                    <a:p>
                      <a:pPr marL="0" marR="0" algn="l">
                        <a:spcBef>
                          <a:spcPts val="0"/>
                        </a:spcBef>
                        <a:spcAft>
                          <a:spcPts val="0"/>
                        </a:spcAft>
                      </a:pPr>
                      <a:r>
                        <a:rPr lang="en-US" sz="1600" b="1" dirty="0">
                          <a:latin typeface="+mj-lt"/>
                          <a:ea typeface="Times New Roman"/>
                          <a:cs typeface="Times New Roman" pitchFamily="18" charset="0"/>
                        </a:rPr>
                        <a:t>Nature of business activity</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Period of commencement of operations</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No. of consecutive assessment years for which deduction is available</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Rate of deduction from profits and gains</a:t>
                      </a:r>
                      <a:endParaRPr lang="en-GB" sz="1600" dirty="0">
                        <a:latin typeface="+mj-lt"/>
                        <a:ea typeface="Times New Roman"/>
                        <a:cs typeface="Times New Roman" pitchFamily="18" charset="0"/>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An undertaking which undertakes substantial renovation and modernization of the existing network of transmission and distribution lines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1-4-2004 to 31-3-2013</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 out of 15 initial assessment years</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 of profits and gains derived from such business for 10 consecutive assessment years</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43</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r>
              <a:rPr lang="en-GB" dirty="0" smtClean="0"/>
              <a:t/>
            </a:r>
            <a:br>
              <a:rPr lang="en-GB" dirty="0" smtClean="0"/>
            </a:br>
            <a:endParaRPr lang="en-GB" dirty="0"/>
          </a:p>
        </p:txBody>
      </p:sp>
      <p:graphicFrame>
        <p:nvGraphicFramePr>
          <p:cNvPr id="4" name="Content Placeholder 3"/>
          <p:cNvGraphicFramePr>
            <a:graphicFrameLocks noGrp="1"/>
          </p:cNvGraphicFramePr>
          <p:nvPr>
            <p:ph sz="quarter" idx="15"/>
          </p:nvPr>
        </p:nvGraphicFramePr>
        <p:xfrm>
          <a:off x="533400" y="1752600"/>
          <a:ext cx="8077200" cy="3901440"/>
        </p:xfrm>
        <a:graphic>
          <a:graphicData uri="http://schemas.openxmlformats.org/drawingml/2006/table">
            <a:tbl>
              <a:tblPr firstRow="1" bandRow="1">
                <a:tableStyleId>{5C22544A-7EE6-4342-B048-85BDC9FD1C3A}</a:tableStyleId>
              </a:tblPr>
              <a:tblGrid>
                <a:gridCol w="2019300"/>
                <a:gridCol w="2019300"/>
                <a:gridCol w="2019300"/>
                <a:gridCol w="2019300"/>
              </a:tblGrid>
              <a:tr h="370840">
                <a:tc>
                  <a:txBody>
                    <a:bodyPr/>
                    <a:lstStyle/>
                    <a:p>
                      <a:pPr marL="0" marR="0" algn="l">
                        <a:spcBef>
                          <a:spcPts val="0"/>
                        </a:spcBef>
                        <a:spcAft>
                          <a:spcPts val="0"/>
                        </a:spcAft>
                      </a:pPr>
                      <a:r>
                        <a:rPr lang="en-US" sz="1600" b="1" dirty="0">
                          <a:latin typeface="+mj-lt"/>
                          <a:ea typeface="Times New Roman"/>
                          <a:cs typeface="Times New Roman" pitchFamily="18" charset="0"/>
                        </a:rPr>
                        <a:t>Nature of business activity</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Period of commencement of operations</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No. of consecutive assessment years for which deduction is available</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Rate of deduction from profits and gains</a:t>
                      </a:r>
                      <a:endParaRPr lang="en-GB" sz="1600" dirty="0">
                        <a:latin typeface="+mj-lt"/>
                        <a:ea typeface="Times New Roman"/>
                        <a:cs typeface="Times New Roman" pitchFamily="18" charset="0"/>
                      </a:endParaRPr>
                    </a:p>
                  </a:txBody>
                  <a:tcPr marL="67310" marR="67310" marT="0" marB="0"/>
                </a:tc>
              </a:tr>
              <a:tr h="370840">
                <a:tc>
                  <a:txBody>
                    <a:bodyPr/>
                    <a:lstStyle/>
                    <a:p>
                      <a:pPr marL="0" marR="0" algn="l">
                        <a:spcBef>
                          <a:spcPts val="0"/>
                        </a:spcBef>
                        <a:spcAft>
                          <a:spcPts val="0"/>
                        </a:spcAft>
                      </a:pPr>
                      <a:r>
                        <a:rPr lang="en-US" sz="1600" dirty="0">
                          <a:latin typeface="+mj-lt"/>
                          <a:ea typeface="Times New Roman"/>
                        </a:rPr>
                        <a:t>An undertaking owned by an Indian company formed before 30-11-2005 and notified before 31-12-2005 and set up for reconstruction or revival of a power generating plant</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generate or transmit or distribute power before 31-3-2011</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 out of 15 initial assessment years</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 of profits and gains derived from such business for 10 consecutive assessment years</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44</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endParaRPr lang="en-GB" dirty="0"/>
          </a:p>
        </p:txBody>
      </p:sp>
      <p:sp>
        <p:nvSpPr>
          <p:cNvPr id="3" name="Content Placeholder 2"/>
          <p:cNvSpPr>
            <a:spLocks noGrp="1"/>
          </p:cNvSpPr>
          <p:nvPr>
            <p:ph sz="quarter" idx="15"/>
          </p:nvPr>
        </p:nvSpPr>
        <p:spPr>
          <a:prstGeom prst="rect">
            <a:avLst/>
          </a:prstGeom>
        </p:spPr>
        <p:txBody>
          <a:bodyPr>
            <a:normAutofit/>
          </a:bodyPr>
          <a:lstStyle/>
          <a:p>
            <a:pPr>
              <a:buNone/>
            </a:pPr>
            <a:r>
              <a:rPr lang="en-US" sz="1600" b="1" dirty="0" smtClean="0">
                <a:solidFill>
                  <a:schemeClr val="tx2"/>
                </a:solidFill>
              </a:rPr>
              <a:t>Points to be noted</a:t>
            </a:r>
          </a:p>
          <a:p>
            <a:pPr lvl="1">
              <a:lnSpc>
                <a:spcPct val="140000"/>
              </a:lnSpc>
              <a:spcBef>
                <a:spcPts val="600"/>
              </a:spcBef>
            </a:pPr>
            <a:r>
              <a:rPr lang="en-US" sz="1600" dirty="0" smtClean="0"/>
              <a:t>The eligible undertaking must </a:t>
            </a:r>
            <a:r>
              <a:rPr lang="en-US" sz="1600" dirty="0" err="1" smtClean="0"/>
              <a:t>fulfil</a:t>
            </a:r>
            <a:r>
              <a:rPr lang="en-US" sz="1600" dirty="0" smtClean="0"/>
              <a:t> the following conditions –</a:t>
            </a:r>
            <a:endParaRPr lang="en-GB" sz="1600" dirty="0" smtClean="0"/>
          </a:p>
          <a:p>
            <a:pPr lvl="2">
              <a:lnSpc>
                <a:spcPct val="140000"/>
              </a:lnSpc>
              <a:spcBef>
                <a:spcPts val="600"/>
              </a:spcBef>
            </a:pPr>
            <a:r>
              <a:rPr lang="en-US" sz="1600" dirty="0" smtClean="0"/>
              <a:t>not formed by splitting up or reconstruction of a business already in existence</a:t>
            </a:r>
            <a:endParaRPr lang="en-GB" sz="1600" dirty="0" smtClean="0"/>
          </a:p>
          <a:p>
            <a:pPr lvl="2">
              <a:lnSpc>
                <a:spcPct val="140000"/>
              </a:lnSpc>
              <a:spcBef>
                <a:spcPts val="600"/>
              </a:spcBef>
            </a:pPr>
            <a:r>
              <a:rPr lang="en-US" sz="1600" dirty="0" smtClean="0"/>
              <a:t>not formed by transfer to a new business of machinery or plant previously used for any purpose.  Exemption from this provision if value of old plant and machinery transferred to new business does not exceed 20% of the total value of plant and machinery used in the business. </a:t>
            </a:r>
            <a:endParaRPr lang="en-GB" sz="1600" dirty="0" smtClean="0"/>
          </a:p>
          <a:p>
            <a:pPr lvl="1">
              <a:lnSpc>
                <a:spcPct val="140000"/>
              </a:lnSpc>
              <a:spcBef>
                <a:spcPts val="600"/>
              </a:spcBef>
            </a:pPr>
            <a:r>
              <a:rPr lang="en-US" sz="1600" dirty="0" smtClean="0"/>
              <a:t>For determining the quantum of deduction, profits and gains of business is to be computed as if such business were the only source of income.</a:t>
            </a:r>
            <a:endParaRPr lang="en-GB" sz="1600" dirty="0" smtClean="0"/>
          </a:p>
          <a:p>
            <a:pPr lvl="1">
              <a:lnSpc>
                <a:spcPct val="140000"/>
              </a:lnSpc>
              <a:spcBef>
                <a:spcPts val="600"/>
              </a:spcBef>
            </a:pPr>
            <a:r>
              <a:rPr lang="en-US" sz="1600" dirty="0" smtClean="0"/>
              <a:t>Audit report to be furnished in Form 10CCB </a:t>
            </a:r>
            <a:r>
              <a:rPr lang="en-US" sz="1600" dirty="0" err="1" smtClean="0"/>
              <a:t>alongwith</a:t>
            </a:r>
            <a:r>
              <a:rPr lang="en-US" sz="1600" dirty="0" smtClean="0"/>
              <a:t> the Return of Income.</a:t>
            </a: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45</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endParaRPr lang="en-GB" dirty="0"/>
          </a:p>
        </p:txBody>
      </p:sp>
      <p:sp>
        <p:nvSpPr>
          <p:cNvPr id="3" name="Content Placeholder 2"/>
          <p:cNvSpPr>
            <a:spLocks noGrp="1"/>
          </p:cNvSpPr>
          <p:nvPr>
            <p:ph sz="quarter" idx="15"/>
          </p:nvPr>
        </p:nvSpPr>
        <p:spPr>
          <a:prstGeom prst="rect">
            <a:avLst/>
          </a:prstGeom>
        </p:spPr>
        <p:txBody>
          <a:bodyPr>
            <a:normAutofit/>
          </a:bodyPr>
          <a:lstStyle/>
          <a:p>
            <a:pPr>
              <a:buNone/>
            </a:pPr>
            <a:endParaRPr lang="en-US" sz="1600" b="1" dirty="0" smtClean="0">
              <a:solidFill>
                <a:schemeClr val="tx2"/>
              </a:solidFill>
            </a:endParaRPr>
          </a:p>
          <a:p>
            <a:pPr>
              <a:buNone/>
            </a:pPr>
            <a:r>
              <a:rPr lang="en-US" sz="1600" b="1" dirty="0" smtClean="0">
                <a:solidFill>
                  <a:schemeClr val="tx2"/>
                </a:solidFill>
              </a:rPr>
              <a:t>… Points to be noted</a:t>
            </a:r>
          </a:p>
          <a:p>
            <a:pPr lvl="1">
              <a:lnSpc>
                <a:spcPct val="130000"/>
              </a:lnSpc>
              <a:spcBef>
                <a:spcPts val="600"/>
              </a:spcBef>
            </a:pPr>
            <a:r>
              <a:rPr lang="en-US" sz="1600" dirty="0" smtClean="0"/>
              <a:t>If deduction allowed u/s 80IA, no other deduction under Chapter VIA with reference to the same profits and gains will be allowed.</a:t>
            </a:r>
          </a:p>
          <a:p>
            <a:pPr lvl="1">
              <a:lnSpc>
                <a:spcPct val="130000"/>
              </a:lnSpc>
              <a:spcBef>
                <a:spcPts val="600"/>
              </a:spcBef>
            </a:pPr>
            <a:r>
              <a:rPr lang="en-US" sz="1600" dirty="0" smtClean="0"/>
              <a:t>Section 80IA not applicable in relation to a works contract awarded by any person (including the Central or State Government) and executed by the undertaking or enterprise.</a:t>
            </a:r>
            <a:endParaRPr lang="en-GB" sz="1600" dirty="0" smtClean="0"/>
          </a:p>
          <a:p>
            <a:pPr lvl="1">
              <a:lnSpc>
                <a:spcPct val="130000"/>
              </a:lnSpc>
              <a:spcBef>
                <a:spcPts val="600"/>
              </a:spcBef>
            </a:pPr>
            <a:r>
              <a:rPr lang="en-US" sz="1600" dirty="0" smtClean="0"/>
              <a:t>Transfer of goods or services from / to an eligible business to / from any other business carried on by the </a:t>
            </a:r>
            <a:r>
              <a:rPr lang="en-US" sz="1600" dirty="0" err="1" smtClean="0"/>
              <a:t>assessee</a:t>
            </a:r>
            <a:r>
              <a:rPr lang="en-US" sz="1600" dirty="0" smtClean="0"/>
              <a:t>, shall be at market value of such goods / services.  </a:t>
            </a:r>
            <a:endParaRPr lang="en-GB" sz="1600" dirty="0" smtClean="0"/>
          </a:p>
          <a:p>
            <a:pPr algn="just">
              <a:buNone/>
            </a:pPr>
            <a:r>
              <a:rPr lang="en-US" sz="1600" dirty="0" smtClean="0"/>
              <a:t> </a:t>
            </a:r>
            <a:endParaRPr lang="en-GB" sz="1600" dirty="0" smtClean="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46</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endParaRPr lang="en-GB" dirty="0"/>
          </a:p>
        </p:txBody>
      </p:sp>
      <p:sp>
        <p:nvSpPr>
          <p:cNvPr id="3" name="Content Placeholder 2"/>
          <p:cNvSpPr>
            <a:spLocks noGrp="1"/>
          </p:cNvSpPr>
          <p:nvPr>
            <p:ph sz="quarter" idx="15"/>
          </p:nvPr>
        </p:nvSpPr>
        <p:spPr>
          <a:prstGeom prst="rect">
            <a:avLst/>
          </a:prstGeom>
        </p:spPr>
        <p:txBody>
          <a:bodyPr>
            <a:normAutofit/>
          </a:bodyPr>
          <a:lstStyle/>
          <a:p>
            <a:pPr algn="just">
              <a:buNone/>
            </a:pPr>
            <a:endParaRPr lang="en-US" sz="1600" b="1" dirty="0" smtClean="0">
              <a:solidFill>
                <a:schemeClr val="tx2"/>
              </a:solidFill>
            </a:endParaRPr>
          </a:p>
          <a:p>
            <a:pPr algn="just">
              <a:buNone/>
            </a:pPr>
            <a:r>
              <a:rPr lang="en-US" sz="1600" b="1" dirty="0" smtClean="0">
                <a:solidFill>
                  <a:schemeClr val="tx2"/>
                </a:solidFill>
              </a:rPr>
              <a:t>… Points to be noted</a:t>
            </a:r>
            <a:endParaRPr lang="en-US" sz="1600" dirty="0" smtClean="0"/>
          </a:p>
          <a:p>
            <a:pPr lvl="1">
              <a:lnSpc>
                <a:spcPct val="130000"/>
              </a:lnSpc>
              <a:spcBef>
                <a:spcPts val="600"/>
              </a:spcBef>
            </a:pPr>
            <a:r>
              <a:rPr lang="en-US" sz="1600" dirty="0" smtClean="0"/>
              <a:t>AO has the power to </a:t>
            </a:r>
            <a:r>
              <a:rPr lang="en-US" sz="1600" dirty="0" err="1" smtClean="0"/>
              <a:t>recompute</a:t>
            </a:r>
            <a:r>
              <a:rPr lang="en-US" sz="1600" dirty="0" smtClean="0"/>
              <a:t> the profits attributable to an eligible undertaking.  Domestic transfer pricing regulations to be applied.  Emanates from the decision in the case of </a:t>
            </a:r>
            <a:r>
              <a:rPr lang="en-US" sz="1600" b="1" dirty="0" smtClean="0"/>
              <a:t>CIT v/s </a:t>
            </a:r>
            <a:r>
              <a:rPr lang="en-US" sz="1600" b="1" dirty="0" err="1" smtClean="0"/>
              <a:t>Glaxo</a:t>
            </a:r>
            <a:r>
              <a:rPr lang="en-US" sz="1600" b="1" dirty="0" smtClean="0"/>
              <a:t> </a:t>
            </a:r>
            <a:r>
              <a:rPr lang="en-US" sz="1600" b="1" dirty="0" err="1" smtClean="0"/>
              <a:t>Smithkline</a:t>
            </a:r>
            <a:r>
              <a:rPr lang="en-US" sz="1600" b="1" dirty="0" smtClean="0"/>
              <a:t> Asia (P) Ltd. [2010] 195 Taxman 35 (SC</a:t>
            </a:r>
            <a:r>
              <a:rPr lang="en-US" sz="1600" b="1" dirty="0" smtClean="0"/>
              <a:t>)</a:t>
            </a:r>
          </a:p>
          <a:p>
            <a:pPr lvl="1">
              <a:lnSpc>
                <a:spcPct val="130000"/>
              </a:lnSpc>
              <a:spcBef>
                <a:spcPts val="600"/>
              </a:spcBef>
            </a:pPr>
            <a:r>
              <a:rPr lang="en-US" sz="1600" dirty="0" smtClean="0"/>
              <a:t>Depreciation compulsory for computation of relief</a:t>
            </a:r>
            <a:endParaRPr lang="en-GB" sz="1600" dirty="0" smtClean="0"/>
          </a:p>
          <a:p>
            <a:pPr lvl="1">
              <a:lnSpc>
                <a:spcPct val="130000"/>
              </a:lnSpc>
              <a:spcBef>
                <a:spcPts val="600"/>
              </a:spcBef>
            </a:pPr>
            <a:r>
              <a:rPr lang="en-US" sz="1600" dirty="0" smtClean="0"/>
              <a:t>Deduction u/s 80IA shall be granted only if the Return of income is filed within the prescribed time. [Section 80AC]</a:t>
            </a:r>
            <a:endParaRPr lang="en-GB" sz="1600" dirty="0" smtClean="0"/>
          </a:p>
          <a:p>
            <a:pPr lvl="1">
              <a:lnSpc>
                <a:spcPct val="130000"/>
              </a:lnSpc>
              <a:spcBef>
                <a:spcPts val="600"/>
              </a:spcBef>
            </a:pPr>
            <a:r>
              <a:rPr lang="en-US" sz="1600" dirty="0" smtClean="0"/>
              <a:t>For failure to claim deduction u/s 80IA in the Return of Income, deduction will not be allowed.</a:t>
            </a:r>
            <a:endParaRPr lang="en-GB" sz="1600" dirty="0" smtClean="0"/>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47</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endParaRPr lang="en-GB" dirty="0"/>
          </a:p>
        </p:txBody>
      </p:sp>
      <p:sp>
        <p:nvSpPr>
          <p:cNvPr id="3" name="Content Placeholder 2"/>
          <p:cNvSpPr>
            <a:spLocks noGrp="1"/>
          </p:cNvSpPr>
          <p:nvPr>
            <p:ph sz="quarter" idx="15"/>
          </p:nvPr>
        </p:nvSpPr>
        <p:spPr>
          <a:prstGeom prst="rect">
            <a:avLst/>
          </a:prstGeom>
        </p:spPr>
        <p:txBody>
          <a:bodyPr>
            <a:normAutofit/>
          </a:bodyPr>
          <a:lstStyle/>
          <a:p>
            <a:pPr>
              <a:spcBef>
                <a:spcPts val="600"/>
              </a:spcBef>
              <a:buNone/>
            </a:pPr>
            <a:endParaRPr lang="en-US" sz="1600" b="1" dirty="0" smtClean="0">
              <a:solidFill>
                <a:schemeClr val="tx2"/>
              </a:solidFill>
            </a:endParaRPr>
          </a:p>
          <a:p>
            <a:pPr>
              <a:spcBef>
                <a:spcPts val="600"/>
              </a:spcBef>
              <a:buNone/>
            </a:pPr>
            <a:r>
              <a:rPr lang="en-US" sz="1600" b="1" dirty="0" smtClean="0">
                <a:solidFill>
                  <a:schemeClr val="tx2"/>
                </a:solidFill>
              </a:rPr>
              <a:t>Case laws</a:t>
            </a:r>
            <a:endParaRPr lang="en-GB" sz="1600" dirty="0" smtClean="0">
              <a:solidFill>
                <a:schemeClr val="tx2"/>
              </a:solidFill>
            </a:endParaRPr>
          </a:p>
          <a:p>
            <a:pPr algn="just">
              <a:spcBef>
                <a:spcPts val="600"/>
              </a:spcBef>
              <a:buFont typeface="Arial" pitchFamily="34" charset="0"/>
              <a:buChar char="•"/>
            </a:pPr>
            <a:r>
              <a:rPr lang="en-US" sz="1600" b="1" dirty="0" smtClean="0"/>
              <a:t>Bajaj Tempo Ltd. v/s CIT [1992] 62 Taxman 480 (SC)</a:t>
            </a:r>
            <a:endParaRPr lang="en-GB" sz="1600" dirty="0" smtClean="0"/>
          </a:p>
          <a:p>
            <a:pPr marL="279400" lvl="2" indent="-4763">
              <a:spcBef>
                <a:spcPts val="600"/>
              </a:spcBef>
              <a:buNone/>
            </a:pPr>
            <a:r>
              <a:rPr lang="en-US" sz="1600" dirty="0" smtClean="0"/>
              <a:t>Provision in the taxing statute granting incentives for promoting growth and development should be construed liberally.</a:t>
            </a:r>
            <a:endParaRPr lang="en-GB" sz="1600" dirty="0" smtClean="0"/>
          </a:p>
          <a:p>
            <a:pPr algn="just">
              <a:spcBef>
                <a:spcPts val="1200"/>
              </a:spcBef>
              <a:buFont typeface="Arial" pitchFamily="34" charset="0"/>
              <a:buChar char="•"/>
            </a:pPr>
            <a:r>
              <a:rPr lang="en-IN" sz="1600" b="1" dirty="0" smtClean="0"/>
              <a:t>Deduction u/s 80IA is available qua undertaking and not qua </a:t>
            </a:r>
            <a:r>
              <a:rPr lang="en-IN" sz="1600" b="1" dirty="0" err="1" smtClean="0"/>
              <a:t>assessee</a:t>
            </a:r>
            <a:endParaRPr lang="en-GB" sz="1600" dirty="0" smtClean="0"/>
          </a:p>
          <a:p>
            <a:pPr lvl="2">
              <a:spcBef>
                <a:spcPts val="600"/>
              </a:spcBef>
            </a:pPr>
            <a:r>
              <a:rPr lang="en-IN" sz="1600" dirty="0" smtClean="0"/>
              <a:t>Madras Machine Tools Manufacturers Ltd. v/s CIT 98 ITR 119 (Mad)</a:t>
            </a:r>
            <a:endParaRPr lang="en-GB" sz="1600" dirty="0" smtClean="0"/>
          </a:p>
          <a:p>
            <a:pPr lvl="2">
              <a:spcBef>
                <a:spcPts val="600"/>
              </a:spcBef>
            </a:pPr>
            <a:r>
              <a:rPr lang="en-IN" sz="1600" dirty="0" smtClean="0"/>
              <a:t>CIT v/s Premier Cotton Mills Ltd. 240 ITR 434 (Mad)</a:t>
            </a:r>
            <a:endParaRPr lang="en-GB" sz="1600" dirty="0" smtClean="0"/>
          </a:p>
          <a:p>
            <a:pPr lvl="2">
              <a:spcBef>
                <a:spcPts val="600"/>
              </a:spcBef>
            </a:pPr>
            <a:r>
              <a:rPr lang="en-IN" sz="1600" dirty="0" smtClean="0"/>
              <a:t>CIT v/s </a:t>
            </a:r>
            <a:r>
              <a:rPr lang="en-IN" sz="1600" dirty="0" err="1" smtClean="0"/>
              <a:t>Chanda</a:t>
            </a:r>
            <a:r>
              <a:rPr lang="en-IN" sz="1600" dirty="0" smtClean="0"/>
              <a:t> Diesels 216 ITR 639 (</a:t>
            </a:r>
            <a:r>
              <a:rPr lang="en-IN" sz="1600" dirty="0" err="1" smtClean="0"/>
              <a:t>Bom</a:t>
            </a:r>
            <a:r>
              <a:rPr lang="en-IN" sz="1600" dirty="0" smtClean="0"/>
              <a:t>)</a:t>
            </a:r>
            <a:endParaRPr lang="en-GB" sz="1600" dirty="0" smtClean="0"/>
          </a:p>
          <a:p>
            <a:pPr>
              <a:spcBef>
                <a:spcPts val="600"/>
              </a:spcBef>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48</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endParaRPr lang="en-GB" dirty="0"/>
          </a:p>
        </p:txBody>
      </p:sp>
      <p:sp>
        <p:nvSpPr>
          <p:cNvPr id="3" name="Content Placeholder 2"/>
          <p:cNvSpPr>
            <a:spLocks noGrp="1"/>
          </p:cNvSpPr>
          <p:nvPr>
            <p:ph sz="quarter" idx="15"/>
          </p:nvPr>
        </p:nvSpPr>
        <p:spPr>
          <a:prstGeom prst="rect">
            <a:avLst/>
          </a:prstGeom>
        </p:spPr>
        <p:txBody>
          <a:bodyPr>
            <a:noAutofit/>
          </a:bodyPr>
          <a:lstStyle/>
          <a:p>
            <a:pPr>
              <a:buNone/>
            </a:pPr>
            <a:r>
              <a:rPr lang="en-US" sz="1600" b="1" dirty="0" smtClean="0">
                <a:solidFill>
                  <a:schemeClr val="tx2"/>
                </a:solidFill>
              </a:rPr>
              <a:t>…Case laws</a:t>
            </a:r>
          </a:p>
          <a:p>
            <a:pPr>
              <a:buFont typeface="Arial" pitchFamily="34" charset="0"/>
              <a:buChar char="•"/>
            </a:pPr>
            <a:r>
              <a:rPr lang="en-US" sz="1600" b="1" dirty="0" smtClean="0"/>
              <a:t>Textile Machinery </a:t>
            </a:r>
            <a:r>
              <a:rPr lang="en-US" sz="1600" b="1" dirty="0" err="1" smtClean="0"/>
              <a:t>Corpn</a:t>
            </a:r>
            <a:r>
              <a:rPr lang="en-US" sz="1600" b="1" dirty="0" smtClean="0"/>
              <a:t>. Ltd. v/s CIT [1977] 107 ITR 195 (SC) </a:t>
            </a:r>
            <a:endParaRPr lang="en-GB" sz="1600" dirty="0" smtClean="0"/>
          </a:p>
          <a:p>
            <a:pPr lvl="1">
              <a:buNone/>
            </a:pPr>
            <a:r>
              <a:rPr lang="en-US" sz="1600" dirty="0" smtClean="0"/>
              <a:t>	Guidelines to determine whether an undertaking has not been formed by splitting up or reconstruction of a business already in existence –</a:t>
            </a:r>
            <a:endParaRPr lang="en-GB" sz="1600" dirty="0" smtClean="0"/>
          </a:p>
          <a:p>
            <a:pPr lvl="2"/>
            <a:r>
              <a:rPr lang="en-US" sz="1600" dirty="0" smtClean="0"/>
              <a:t>Separate and distinct identity of the industrial unit set up</a:t>
            </a:r>
            <a:endParaRPr lang="en-GB" sz="1600" dirty="0" smtClean="0"/>
          </a:p>
          <a:p>
            <a:pPr lvl="2"/>
            <a:r>
              <a:rPr lang="en-US" sz="1600" dirty="0" smtClean="0"/>
              <a:t>Investment of substantial fresh capital</a:t>
            </a:r>
            <a:endParaRPr lang="en-GB" sz="1600" dirty="0" smtClean="0"/>
          </a:p>
          <a:p>
            <a:pPr lvl="2"/>
            <a:r>
              <a:rPr lang="en-US" sz="1600" dirty="0" smtClean="0"/>
              <a:t>Employment of additional employees</a:t>
            </a:r>
            <a:endParaRPr lang="en-GB" sz="1600" dirty="0" smtClean="0"/>
          </a:p>
          <a:p>
            <a:pPr lvl="2"/>
            <a:r>
              <a:rPr lang="en-US" sz="1600" dirty="0" smtClean="0"/>
              <a:t>Manufacture or production of articles in the said undertaking</a:t>
            </a:r>
            <a:endParaRPr lang="en-GB" sz="1600" dirty="0" smtClean="0"/>
          </a:p>
          <a:p>
            <a:pPr>
              <a:buNone/>
            </a:pPr>
            <a:r>
              <a:rPr lang="en-US" sz="1600" b="1" dirty="0" smtClean="0"/>
              <a:t> </a:t>
            </a:r>
            <a:endParaRPr lang="en-GB" sz="1600" dirty="0" smtClean="0"/>
          </a:p>
          <a:p>
            <a:pPr lvl="1">
              <a:buFont typeface="Arial" pitchFamily="34" charset="0"/>
              <a:buChar char="•"/>
            </a:pPr>
            <a:r>
              <a:rPr lang="en-IN" sz="1600" b="1" dirty="0" err="1" smtClean="0"/>
              <a:t>Rangamma</a:t>
            </a:r>
            <a:r>
              <a:rPr lang="en-IN" sz="1600" b="1" dirty="0" smtClean="0"/>
              <a:t> Steels &amp; </a:t>
            </a:r>
            <a:r>
              <a:rPr lang="en-IN" sz="1600" b="1" dirty="0" err="1" smtClean="0"/>
              <a:t>Malleables</a:t>
            </a:r>
            <a:r>
              <a:rPr lang="en-IN" sz="1600" b="1" dirty="0" smtClean="0"/>
              <a:t> v Asst. CIT (2010) 43 DTR 137 (Chennai) (</a:t>
            </a:r>
            <a:r>
              <a:rPr lang="en-IN" sz="1600" b="1" dirty="0" err="1" smtClean="0"/>
              <a:t>Trib</a:t>
            </a:r>
            <a:r>
              <a:rPr lang="en-IN" sz="1600" b="1" dirty="0" smtClean="0"/>
              <a:t>)</a:t>
            </a:r>
            <a:endParaRPr lang="en-GB" sz="1600" dirty="0" smtClean="0"/>
          </a:p>
          <a:p>
            <a:pPr lvl="1">
              <a:buNone/>
            </a:pPr>
            <a:r>
              <a:rPr lang="en-IN" sz="1600" dirty="0" smtClean="0"/>
              <a:t>	Co-generation plant (windmill) installed in different years has to be considered as a separate undertaking and the profit/loss cannot be clubbed in order to compute the deduction under s. 80-IA.</a:t>
            </a:r>
            <a:endParaRPr lang="en-GB" sz="1600" dirty="0" smtClean="0"/>
          </a:p>
          <a:p>
            <a:pPr>
              <a:buNone/>
            </a:pPr>
            <a:endParaRPr lang="en-GB" sz="1600" dirty="0" smtClean="0">
              <a:solidFill>
                <a:srgbClr val="FF0000"/>
              </a:solidFill>
            </a:endParaRPr>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49</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 - Deduction in respect of life insurance premium etc.</a:t>
            </a:r>
            <a:endParaRPr lang="en-GB" dirty="0"/>
          </a:p>
        </p:txBody>
      </p:sp>
      <p:sp>
        <p:nvSpPr>
          <p:cNvPr id="3" name="Content Placeholder 2"/>
          <p:cNvSpPr>
            <a:spLocks noGrp="1"/>
          </p:cNvSpPr>
          <p:nvPr>
            <p:ph sz="quarter" idx="15"/>
          </p:nvPr>
        </p:nvSpPr>
        <p:spPr>
          <a:prstGeom prst="rect">
            <a:avLst/>
          </a:prstGeom>
        </p:spPr>
        <p:txBody>
          <a:bodyPr>
            <a:noAutofit/>
          </a:bodyPr>
          <a:lstStyle/>
          <a:p>
            <a:pPr lvl="1">
              <a:lnSpc>
                <a:spcPct val="160000"/>
              </a:lnSpc>
            </a:pPr>
            <a:r>
              <a:rPr lang="en-US" sz="1600" dirty="0" smtClean="0"/>
              <a:t>Contribution for participation in </a:t>
            </a:r>
            <a:r>
              <a:rPr lang="en-US" sz="1600" dirty="0" err="1" smtClean="0"/>
              <a:t>Dhanraksha</a:t>
            </a:r>
            <a:r>
              <a:rPr lang="en-US" sz="1600" dirty="0" smtClean="0"/>
              <a:t> 1989 Plan of LIC Mutual Fund</a:t>
            </a:r>
          </a:p>
          <a:p>
            <a:pPr lvl="1">
              <a:lnSpc>
                <a:spcPct val="160000"/>
              </a:lnSpc>
            </a:pPr>
            <a:r>
              <a:rPr lang="en-US" sz="1600" dirty="0" smtClean="0"/>
              <a:t>Payment made to effect or keep in force a notified deferred annuity plan of –</a:t>
            </a:r>
            <a:endParaRPr lang="en-GB" sz="1600" dirty="0" smtClean="0"/>
          </a:p>
          <a:p>
            <a:pPr lvl="2">
              <a:lnSpc>
                <a:spcPct val="160000"/>
              </a:lnSpc>
            </a:pPr>
            <a:r>
              <a:rPr lang="en-US" sz="1600" dirty="0" smtClean="0"/>
              <a:t>LIC – New </a:t>
            </a:r>
            <a:r>
              <a:rPr lang="en-US" sz="1600" dirty="0" err="1" smtClean="0"/>
              <a:t>Jeevan</a:t>
            </a:r>
            <a:r>
              <a:rPr lang="en-US" sz="1600" dirty="0" smtClean="0"/>
              <a:t> </a:t>
            </a:r>
            <a:r>
              <a:rPr lang="en-US" sz="1600" dirty="0" err="1" smtClean="0"/>
              <a:t>Dhara</a:t>
            </a:r>
            <a:r>
              <a:rPr lang="en-US" sz="1600" dirty="0" smtClean="0"/>
              <a:t>, New </a:t>
            </a:r>
            <a:r>
              <a:rPr lang="en-US" sz="1600" dirty="0" err="1" smtClean="0"/>
              <a:t>Jeevan</a:t>
            </a:r>
            <a:r>
              <a:rPr lang="en-US" sz="1600" dirty="0" smtClean="0"/>
              <a:t> </a:t>
            </a:r>
            <a:r>
              <a:rPr lang="en-US" sz="1600" dirty="0" err="1" smtClean="0"/>
              <a:t>Dhara</a:t>
            </a:r>
            <a:r>
              <a:rPr lang="en-US" sz="1600" dirty="0" smtClean="0"/>
              <a:t> I, New </a:t>
            </a:r>
            <a:r>
              <a:rPr lang="en-US" sz="1600" dirty="0" err="1" smtClean="0"/>
              <a:t>Jeevan</a:t>
            </a:r>
            <a:r>
              <a:rPr lang="en-US" sz="1600" dirty="0" smtClean="0"/>
              <a:t> </a:t>
            </a:r>
            <a:r>
              <a:rPr lang="en-US" sz="1600" dirty="0" err="1" smtClean="0"/>
              <a:t>Akshay</a:t>
            </a:r>
            <a:r>
              <a:rPr lang="en-US" sz="1600" dirty="0" smtClean="0"/>
              <a:t>, New </a:t>
            </a:r>
            <a:r>
              <a:rPr lang="en-US" sz="1600" dirty="0" err="1" smtClean="0"/>
              <a:t>Jeevan</a:t>
            </a:r>
            <a:r>
              <a:rPr lang="en-US" sz="1600" dirty="0" smtClean="0"/>
              <a:t> </a:t>
            </a:r>
            <a:r>
              <a:rPr lang="en-US" sz="1600" dirty="0" err="1" smtClean="0"/>
              <a:t>Akshay</a:t>
            </a:r>
            <a:r>
              <a:rPr lang="en-US" sz="1600" dirty="0" smtClean="0"/>
              <a:t> I and II, </a:t>
            </a:r>
            <a:r>
              <a:rPr lang="en-US" sz="1600" dirty="0" err="1" smtClean="0"/>
              <a:t>Jeevan</a:t>
            </a:r>
            <a:r>
              <a:rPr lang="en-US" sz="1600" dirty="0" smtClean="0"/>
              <a:t> </a:t>
            </a:r>
            <a:r>
              <a:rPr lang="en-US" sz="1600" dirty="0" err="1" smtClean="0"/>
              <a:t>Akshay</a:t>
            </a:r>
            <a:r>
              <a:rPr lang="en-US" sz="1600" dirty="0" smtClean="0"/>
              <a:t> III &amp; VI</a:t>
            </a:r>
            <a:endParaRPr lang="en-GB" sz="1600" dirty="0" smtClean="0"/>
          </a:p>
          <a:p>
            <a:pPr lvl="2">
              <a:lnSpc>
                <a:spcPct val="160000"/>
              </a:lnSpc>
            </a:pPr>
            <a:r>
              <a:rPr lang="en-US" sz="1600" dirty="0" smtClean="0"/>
              <a:t>Any other insurer – Immediate Annuity Plan of ICICI Prudential Life Insurance Co., Tata AIG Retire Annuity Plan</a:t>
            </a:r>
          </a:p>
          <a:p>
            <a:pPr lvl="1">
              <a:lnSpc>
                <a:spcPct val="160000"/>
              </a:lnSpc>
            </a:pPr>
            <a:r>
              <a:rPr lang="en-US" sz="1600" dirty="0" smtClean="0"/>
              <a:t>Contribution to Equity Linked Savings Schemes</a:t>
            </a:r>
            <a:endParaRPr lang="en-GB" sz="1600" dirty="0" smtClean="0"/>
          </a:p>
          <a:p>
            <a:pPr lvl="1">
              <a:lnSpc>
                <a:spcPct val="160000"/>
              </a:lnSpc>
            </a:pPr>
            <a:r>
              <a:rPr lang="en-US" sz="1600" dirty="0" smtClean="0"/>
              <a:t>Contribution by an individual to UTI Retirement Benefit Pension Fund</a:t>
            </a:r>
            <a:endParaRPr lang="en-GB" sz="1600" dirty="0" smtClean="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5</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endParaRPr lang="en-GB" dirty="0"/>
          </a:p>
        </p:txBody>
      </p:sp>
      <p:sp>
        <p:nvSpPr>
          <p:cNvPr id="3" name="Content Placeholder 2"/>
          <p:cNvSpPr>
            <a:spLocks noGrp="1"/>
          </p:cNvSpPr>
          <p:nvPr>
            <p:ph sz="quarter" idx="15"/>
          </p:nvPr>
        </p:nvSpPr>
        <p:spPr>
          <a:prstGeom prst="rect">
            <a:avLst/>
          </a:prstGeom>
        </p:spPr>
        <p:txBody>
          <a:bodyPr>
            <a:normAutofit/>
          </a:bodyPr>
          <a:lstStyle/>
          <a:p>
            <a:pPr>
              <a:buNone/>
            </a:pPr>
            <a:endParaRPr lang="en-US" sz="1600" b="1" dirty="0" smtClean="0">
              <a:solidFill>
                <a:schemeClr val="tx2"/>
              </a:solidFill>
            </a:endParaRPr>
          </a:p>
          <a:p>
            <a:pPr>
              <a:buNone/>
            </a:pPr>
            <a:r>
              <a:rPr lang="en-US" sz="1600" b="1" dirty="0" smtClean="0">
                <a:solidFill>
                  <a:schemeClr val="tx2"/>
                </a:solidFill>
              </a:rPr>
              <a:t>…Case laws</a:t>
            </a:r>
            <a:endParaRPr lang="en-US" sz="1600" b="1" dirty="0" smtClean="0">
              <a:solidFill>
                <a:srgbClr val="FF0000"/>
              </a:solidFill>
            </a:endParaRPr>
          </a:p>
          <a:p>
            <a:pPr algn="just">
              <a:buFont typeface="Arial" pitchFamily="34" charset="0"/>
              <a:buChar char="•"/>
            </a:pPr>
            <a:r>
              <a:rPr lang="en-IN" sz="1600" b="1" dirty="0" err="1" smtClean="0"/>
              <a:t>Jt</a:t>
            </a:r>
            <a:r>
              <a:rPr lang="en-IN" sz="1600" b="1" dirty="0" smtClean="0"/>
              <a:t> CIT v/s Associated Capsules P. Ltd. 304 ITR 85 Mum</a:t>
            </a:r>
            <a:endParaRPr lang="en-GB" sz="1600" dirty="0" smtClean="0"/>
          </a:p>
          <a:p>
            <a:pPr lvl="1" algn="just">
              <a:buNone/>
            </a:pPr>
            <a:r>
              <a:rPr lang="en-IN" sz="1600" dirty="0" smtClean="0"/>
              <a:t>	Assessee established new plant and machinery at same premises, producing same product as existing business.  AO held new units to be part of existing business. It was held that certain post-manufacturing activities centrally carried out or drawing certain facilities from a common source was not relevant .  New units have separate &amp; distinct identity of their own &amp; profits and gains derived from them.  Assessee treated each unit as separate and independent in its accounts.   Assessee entitled to deduction.</a:t>
            </a:r>
          </a:p>
          <a:p>
            <a:pPr algn="just">
              <a:buNone/>
            </a:pPr>
            <a:endParaRPr lang="en-GB" sz="1600" dirty="0" smtClean="0"/>
          </a:p>
          <a:p>
            <a:pPr algn="just">
              <a:buFont typeface="Arial" pitchFamily="34" charset="0"/>
              <a:buChar char="•"/>
            </a:pPr>
            <a:r>
              <a:rPr lang="en-GB" sz="1600" b="1" dirty="0" smtClean="0"/>
              <a:t>Tata Communication Internet Services Ltd. v.  ITO ITA No. 4214/Del/2010</a:t>
            </a:r>
            <a:endParaRPr lang="en-GB" sz="1600" dirty="0" smtClean="0"/>
          </a:p>
          <a:p>
            <a:pPr lvl="1" algn="just">
              <a:buNone/>
            </a:pPr>
            <a:r>
              <a:rPr lang="en-IN" sz="1600" dirty="0" smtClean="0"/>
              <a:t>	Bar provided in section 80-IA(3) is to be considered only for first year of claim of deduction u/s 80-IA</a:t>
            </a:r>
          </a:p>
          <a:p>
            <a:pPr algn="just">
              <a:buNone/>
            </a:pPr>
            <a:endParaRPr lang="en-GB" sz="1600" dirty="0" smtClean="0"/>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50</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endParaRPr lang="en-GB" dirty="0"/>
          </a:p>
        </p:txBody>
      </p:sp>
      <p:sp>
        <p:nvSpPr>
          <p:cNvPr id="3" name="Content Placeholder 2"/>
          <p:cNvSpPr>
            <a:spLocks noGrp="1"/>
          </p:cNvSpPr>
          <p:nvPr>
            <p:ph sz="quarter" idx="15"/>
          </p:nvPr>
        </p:nvSpPr>
        <p:spPr>
          <a:prstGeom prst="rect">
            <a:avLst/>
          </a:prstGeom>
        </p:spPr>
        <p:txBody>
          <a:bodyPr>
            <a:normAutofit lnSpcReduction="10000"/>
          </a:bodyPr>
          <a:lstStyle/>
          <a:p>
            <a:pPr>
              <a:buNone/>
            </a:pPr>
            <a:r>
              <a:rPr lang="en-US" sz="1600" b="1" dirty="0" smtClean="0">
                <a:solidFill>
                  <a:schemeClr val="tx2"/>
                </a:solidFill>
              </a:rPr>
              <a:t>…Case laws</a:t>
            </a:r>
            <a:endParaRPr lang="en-US" sz="1600" b="1" dirty="0" smtClean="0">
              <a:solidFill>
                <a:srgbClr val="FF0000"/>
              </a:solidFill>
            </a:endParaRPr>
          </a:p>
          <a:p>
            <a:pPr algn="just">
              <a:buFont typeface="Arial" pitchFamily="34" charset="0"/>
              <a:buChar char="•"/>
            </a:pPr>
            <a:r>
              <a:rPr lang="en-US" sz="1600" b="1" dirty="0" smtClean="0"/>
              <a:t>CIT v/s Nestor Pharmaceuticals Ltd. [2010] 322 ITR 631 (Del)</a:t>
            </a:r>
            <a:endParaRPr lang="en-GB" sz="1600" dirty="0" smtClean="0"/>
          </a:p>
          <a:p>
            <a:pPr lvl="1" algn="just">
              <a:buNone/>
            </a:pPr>
            <a:r>
              <a:rPr lang="en-US" sz="1600" dirty="0" smtClean="0"/>
              <a:t>	Trial production does not amount to manufacture of products.  </a:t>
            </a:r>
            <a:r>
              <a:rPr lang="en-US" sz="1600" dirty="0" err="1" smtClean="0"/>
              <a:t>Assessee</a:t>
            </a:r>
            <a:r>
              <a:rPr lang="en-US" sz="1600" dirty="0" smtClean="0"/>
              <a:t> entitled to deduction u/s 80IA / 80IB only when commercial production commences.</a:t>
            </a:r>
            <a:endParaRPr lang="en-GB" sz="1600" dirty="0" smtClean="0"/>
          </a:p>
          <a:p>
            <a:pPr algn="just">
              <a:buNone/>
            </a:pPr>
            <a:r>
              <a:rPr lang="en-US" sz="1600" dirty="0" smtClean="0"/>
              <a:t> </a:t>
            </a:r>
            <a:endParaRPr lang="en-GB" sz="1600" dirty="0" smtClean="0"/>
          </a:p>
          <a:p>
            <a:pPr algn="just">
              <a:buFont typeface="Arial" pitchFamily="34" charset="0"/>
              <a:buChar char="•"/>
            </a:pPr>
            <a:r>
              <a:rPr lang="en-US" sz="1600" b="1" dirty="0" smtClean="0"/>
              <a:t>Liberty India v/s CIT [2009] 317 ITR 218 (SC)</a:t>
            </a:r>
            <a:endParaRPr lang="en-GB" sz="1600" dirty="0" smtClean="0"/>
          </a:p>
          <a:p>
            <a:pPr lvl="1" algn="just">
              <a:buNone/>
            </a:pPr>
            <a:r>
              <a:rPr lang="en-US" sz="1600" dirty="0" smtClean="0"/>
              <a:t>	Duty drawback / DEPB benefits are not eligible for deduction u/s 80IB.  Incentives are not profits “derived from” the eligible business.  Incentives flow from schemes framed by the Central Government</a:t>
            </a:r>
            <a:r>
              <a:rPr lang="en-US" sz="1600" dirty="0" smtClean="0"/>
              <a:t>.  Decision follows the SC decision in </a:t>
            </a:r>
            <a:r>
              <a:rPr lang="en-US" sz="1600" b="1" dirty="0" smtClean="0"/>
              <a:t>CIT v/s Sterling Foods [1999] 237 </a:t>
            </a:r>
            <a:r>
              <a:rPr lang="en-US" sz="1600" b="1" dirty="0" smtClean="0"/>
              <a:t> </a:t>
            </a:r>
            <a:r>
              <a:rPr lang="en-US" sz="1600" b="1" dirty="0" smtClean="0"/>
              <a:t>ITR</a:t>
            </a:r>
            <a:r>
              <a:rPr lang="en-US" sz="1600" b="1" dirty="0" smtClean="0"/>
              <a:t> 539 (SC)</a:t>
            </a:r>
            <a:endParaRPr lang="en-GB" sz="1600" b="1" dirty="0" smtClean="0"/>
          </a:p>
          <a:p>
            <a:pPr algn="just">
              <a:buNone/>
            </a:pPr>
            <a:r>
              <a:rPr lang="en-US" sz="1600" dirty="0" smtClean="0"/>
              <a:t> </a:t>
            </a:r>
            <a:endParaRPr lang="en-GB" sz="1600" dirty="0" smtClean="0"/>
          </a:p>
          <a:p>
            <a:pPr algn="just">
              <a:buFont typeface="Arial" pitchFamily="34" charset="0"/>
              <a:buChar char="•"/>
            </a:pPr>
            <a:r>
              <a:rPr lang="en-IN" sz="1600" b="1" dirty="0" smtClean="0"/>
              <a:t>Midas Polymer Compounds P. Ltd. 2011-TIOL-92-HC-Ker-LB</a:t>
            </a:r>
            <a:endParaRPr lang="en-GB" sz="1600" dirty="0" smtClean="0"/>
          </a:p>
          <a:p>
            <a:pPr lvl="1" algn="just">
              <a:buNone/>
            </a:pPr>
            <a:r>
              <a:rPr lang="en-GB" sz="1600" dirty="0" smtClean="0"/>
              <a:t>	Delayed payment charges qualify for deduction u/s 80IA, since offered for tax as business income.</a:t>
            </a:r>
          </a:p>
          <a:p>
            <a:pPr>
              <a:buNone/>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51</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endParaRPr lang="en-GB" dirty="0"/>
          </a:p>
        </p:txBody>
      </p:sp>
      <p:sp>
        <p:nvSpPr>
          <p:cNvPr id="3" name="Content Placeholder 2"/>
          <p:cNvSpPr>
            <a:spLocks noGrp="1"/>
          </p:cNvSpPr>
          <p:nvPr>
            <p:ph sz="quarter" idx="15"/>
          </p:nvPr>
        </p:nvSpPr>
        <p:spPr>
          <a:prstGeom prst="rect">
            <a:avLst/>
          </a:prstGeom>
        </p:spPr>
        <p:txBody>
          <a:bodyPr>
            <a:normAutofit fontScale="25000" lnSpcReduction="20000"/>
          </a:bodyPr>
          <a:lstStyle/>
          <a:p>
            <a:pPr>
              <a:buNone/>
            </a:pPr>
            <a:r>
              <a:rPr lang="en-US" sz="6800" b="1" dirty="0" smtClean="0">
                <a:solidFill>
                  <a:schemeClr val="tx2"/>
                </a:solidFill>
              </a:rPr>
              <a:t>…</a:t>
            </a:r>
            <a:r>
              <a:rPr lang="en-US" sz="6400" b="1" dirty="0" smtClean="0">
                <a:solidFill>
                  <a:schemeClr val="tx2"/>
                </a:solidFill>
              </a:rPr>
              <a:t>Case laws</a:t>
            </a:r>
          </a:p>
          <a:p>
            <a:pPr>
              <a:buFont typeface="Arial" pitchFamily="34" charset="0"/>
              <a:buChar char="•"/>
            </a:pPr>
            <a:r>
              <a:rPr lang="en-US" sz="6400" b="1" dirty="0" smtClean="0"/>
              <a:t>CIT v/s </a:t>
            </a:r>
            <a:r>
              <a:rPr lang="en-US" sz="6400" b="1" dirty="0" err="1" smtClean="0"/>
              <a:t>Sportking</a:t>
            </a:r>
            <a:r>
              <a:rPr lang="en-US" sz="6400" b="1" dirty="0" smtClean="0"/>
              <a:t> India Ltd. [2009] 183 Taxman 312 (Del)</a:t>
            </a:r>
            <a:endParaRPr lang="en-GB" sz="6400" dirty="0" smtClean="0"/>
          </a:p>
          <a:p>
            <a:pPr lvl="1">
              <a:buNone/>
            </a:pPr>
            <a:r>
              <a:rPr lang="en-US" sz="6400" dirty="0" smtClean="0"/>
              <a:t>	Amount received from insurance company to be taken into account in computing profits and gains of an industrial undertaking entitled to deduction u/s 80IA.</a:t>
            </a:r>
          </a:p>
          <a:p>
            <a:pPr>
              <a:buFont typeface="Arial" pitchFamily="34" charset="0"/>
              <a:buChar char="•"/>
            </a:pPr>
            <a:r>
              <a:rPr lang="en-US" sz="6400" b="1" dirty="0" smtClean="0"/>
              <a:t>Treatment of losses of eligible undertaking</a:t>
            </a:r>
            <a:endParaRPr lang="en-US" sz="6400" dirty="0" smtClean="0"/>
          </a:p>
          <a:p>
            <a:pPr lvl="2">
              <a:lnSpc>
                <a:spcPct val="120000"/>
              </a:lnSpc>
            </a:pPr>
            <a:r>
              <a:rPr lang="en-IN" sz="6400" b="1" dirty="0" smtClean="0"/>
              <a:t>Mohan Breweries 116 ITD 241 (</a:t>
            </a:r>
            <a:r>
              <a:rPr lang="en-IN" sz="6400" b="1" dirty="0" err="1" smtClean="0"/>
              <a:t>Che</a:t>
            </a:r>
            <a:r>
              <a:rPr lang="en-IN" sz="6400" b="1" dirty="0" smtClean="0"/>
              <a:t>) and </a:t>
            </a:r>
            <a:r>
              <a:rPr lang="en-US" sz="6400" b="1" dirty="0" err="1" smtClean="0"/>
              <a:t>Mewar</a:t>
            </a:r>
            <a:r>
              <a:rPr lang="en-US" sz="6400" b="1" dirty="0" smtClean="0"/>
              <a:t> Oil &amp; General Mills 271 ITR 311 (Raj)</a:t>
            </a:r>
          </a:p>
          <a:p>
            <a:pPr lvl="2">
              <a:buNone/>
            </a:pPr>
            <a:r>
              <a:rPr lang="en-US" sz="6400" b="1" dirty="0" smtClean="0"/>
              <a:t>	</a:t>
            </a:r>
            <a:r>
              <a:rPr lang="en-IN" sz="6400" dirty="0" smtClean="0"/>
              <a:t>The first year of claim will be the “initial year”.  If losses of the eligible undertaking already set off against other income in earlier years, such losses to be ignored.  </a:t>
            </a:r>
          </a:p>
          <a:p>
            <a:pPr lvl="2">
              <a:buFontTx/>
              <a:buChar char="-"/>
            </a:pPr>
            <a:r>
              <a:rPr lang="en-IN" sz="6400" b="1" dirty="0" smtClean="0"/>
              <a:t>ACIT v/s Goldmine Shares &amp; Finance P. Ltd. 302 ITR 208 Ahmed. ITAT – SB</a:t>
            </a:r>
          </a:p>
          <a:p>
            <a:pPr lvl="2">
              <a:buNone/>
            </a:pPr>
            <a:r>
              <a:rPr lang="en-IN" sz="6400" b="1" dirty="0" smtClean="0"/>
              <a:t>	</a:t>
            </a:r>
            <a:r>
              <a:rPr lang="en-IN" sz="6400" dirty="0" smtClean="0"/>
              <a:t> Did not follow </a:t>
            </a:r>
            <a:r>
              <a:rPr lang="en-IN" sz="6400" dirty="0" err="1" smtClean="0"/>
              <a:t>Mewar</a:t>
            </a:r>
            <a:r>
              <a:rPr lang="en-IN" sz="6400" dirty="0" smtClean="0"/>
              <a:t> Oil.</a:t>
            </a:r>
            <a:endParaRPr lang="en-GB" sz="6400" dirty="0" smtClean="0"/>
          </a:p>
          <a:p>
            <a:pPr lvl="2">
              <a:buNone/>
            </a:pPr>
            <a:r>
              <a:rPr lang="en-IN" sz="6400" dirty="0" smtClean="0"/>
              <a:t>-</a:t>
            </a:r>
            <a:r>
              <a:rPr lang="en-IN" sz="6400" b="1" dirty="0" smtClean="0"/>
              <a:t>	</a:t>
            </a:r>
            <a:r>
              <a:rPr lang="en-IN" sz="6400" b="1" dirty="0" err="1" smtClean="0"/>
              <a:t>Velayudhaswamy</a:t>
            </a:r>
            <a:r>
              <a:rPr lang="en-IN" sz="6400" b="1" dirty="0" smtClean="0"/>
              <a:t> Spinning Mills 38 DTR 57 (</a:t>
            </a:r>
            <a:r>
              <a:rPr lang="en-IN" sz="6400" b="1" dirty="0" err="1" smtClean="0"/>
              <a:t>Che</a:t>
            </a:r>
            <a:r>
              <a:rPr lang="en-IN" sz="6400" b="1" dirty="0" smtClean="0"/>
              <a:t>) &amp; </a:t>
            </a:r>
            <a:r>
              <a:rPr lang="en-IN" sz="6400" b="1" dirty="0" err="1" smtClean="0"/>
              <a:t>Rangamma</a:t>
            </a:r>
            <a:r>
              <a:rPr lang="en-IN" sz="6400" b="1" dirty="0" smtClean="0"/>
              <a:t> Steels &amp; </a:t>
            </a:r>
            <a:r>
              <a:rPr lang="en-IN" sz="6400" b="1" dirty="0" err="1" smtClean="0"/>
              <a:t>Malleables</a:t>
            </a:r>
            <a:r>
              <a:rPr lang="en-IN" sz="6400" b="1" dirty="0" smtClean="0"/>
              <a:t> 132 TTJ 365 (Ch)</a:t>
            </a:r>
            <a:endParaRPr lang="en-GB" sz="6400" dirty="0" smtClean="0"/>
          </a:p>
          <a:p>
            <a:pPr lvl="2">
              <a:buNone/>
            </a:pPr>
            <a:r>
              <a:rPr lang="en-IN" sz="6400" dirty="0" smtClean="0"/>
              <a:t>	The </a:t>
            </a:r>
            <a:r>
              <a:rPr lang="en-IN" sz="6400" dirty="0" err="1" smtClean="0"/>
              <a:t>assessee</a:t>
            </a:r>
            <a:r>
              <a:rPr lang="en-IN" sz="6400" dirty="0" smtClean="0"/>
              <a:t> had the option to select the “initial year” (not defined in s. 80-IA) and that losses/depreciation prior thereto were not hit by s. 80-IA (5). </a:t>
            </a:r>
            <a:endParaRPr lang="en-GB" sz="6400" dirty="0" smtClean="0"/>
          </a:p>
          <a:p>
            <a:endParaRPr lang="en-GB"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52</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80IA – Deduction re. profits and gains from industrial undertakings etc.</a:t>
            </a:r>
            <a:endParaRPr lang="en-GB" dirty="0"/>
          </a:p>
        </p:txBody>
      </p:sp>
      <p:sp>
        <p:nvSpPr>
          <p:cNvPr id="3" name="Content Placeholder 2"/>
          <p:cNvSpPr>
            <a:spLocks noGrp="1"/>
          </p:cNvSpPr>
          <p:nvPr>
            <p:ph sz="quarter" idx="15"/>
          </p:nvPr>
        </p:nvSpPr>
        <p:spPr>
          <a:prstGeom prst="rect">
            <a:avLst/>
          </a:prstGeom>
        </p:spPr>
        <p:txBody>
          <a:bodyPr>
            <a:normAutofit/>
          </a:bodyPr>
          <a:lstStyle/>
          <a:p>
            <a:pPr algn="just">
              <a:spcBef>
                <a:spcPts val="600"/>
              </a:spcBef>
              <a:buNone/>
            </a:pPr>
            <a:r>
              <a:rPr lang="en-US" sz="1600" b="1" dirty="0" smtClean="0">
                <a:solidFill>
                  <a:schemeClr val="tx2"/>
                </a:solidFill>
              </a:rPr>
              <a:t>…Case laws</a:t>
            </a:r>
          </a:p>
          <a:p>
            <a:pPr lvl="1" algn="just">
              <a:spcBef>
                <a:spcPts val="600"/>
              </a:spcBef>
            </a:pPr>
            <a:r>
              <a:rPr lang="en-GB" sz="1600" b="1" dirty="0" err="1" smtClean="0"/>
              <a:t>Ferani</a:t>
            </a:r>
            <a:r>
              <a:rPr lang="en-GB" sz="1600" b="1" dirty="0" smtClean="0"/>
              <a:t> Hotels </a:t>
            </a:r>
            <a:r>
              <a:rPr lang="en-GB" sz="1600" b="1" dirty="0" err="1" smtClean="0"/>
              <a:t>Pvt</a:t>
            </a:r>
            <a:r>
              <a:rPr lang="en-GB" sz="1600" b="1" dirty="0" smtClean="0"/>
              <a:t> Ltd</a:t>
            </a:r>
            <a:r>
              <a:rPr lang="en-GB" sz="1600" dirty="0" smtClean="0"/>
              <a:t>  </a:t>
            </a:r>
            <a:r>
              <a:rPr lang="en-GB" sz="1600" b="1" dirty="0" smtClean="0"/>
              <a:t>TS-112-ITAT-2012(Mum)</a:t>
            </a:r>
            <a:endParaRPr lang="en-GB" sz="1600" dirty="0" smtClean="0"/>
          </a:p>
          <a:p>
            <a:pPr lvl="1" algn="just">
              <a:spcBef>
                <a:spcPts val="600"/>
              </a:spcBef>
              <a:buNone/>
            </a:pPr>
            <a:r>
              <a:rPr lang="en-GB" sz="1600" dirty="0" smtClean="0"/>
              <a:t>	Profits of notified industrial park offered to tax on year to year basis following ‘percentage completion method’ of </a:t>
            </a:r>
            <a:r>
              <a:rPr lang="en-GB" sz="1600" dirty="0" smtClean="0"/>
              <a:t>accounting, </a:t>
            </a:r>
            <a:r>
              <a:rPr lang="en-GB" sz="1600" dirty="0" smtClean="0"/>
              <a:t>eligible for Sec 80-IA deduction; </a:t>
            </a:r>
            <a:r>
              <a:rPr lang="en-GB" sz="1600" dirty="0" smtClean="0"/>
              <a:t>benefit </a:t>
            </a:r>
            <a:r>
              <a:rPr lang="en-GB" sz="1600" dirty="0" smtClean="0"/>
              <a:t>of CBDT instruction allowing Sec 80IB benefit on year-to-year basis in similar situation equally applicable to Sec 80IA deduction</a:t>
            </a:r>
          </a:p>
          <a:p>
            <a:pPr algn="just">
              <a:spcBef>
                <a:spcPts val="600"/>
              </a:spcBef>
              <a:buFont typeface="Arial" pitchFamily="34" charset="0"/>
              <a:buChar char="•"/>
            </a:pPr>
            <a:r>
              <a:rPr lang="en-GB" sz="1600" b="1" dirty="0" smtClean="0"/>
              <a:t> </a:t>
            </a:r>
            <a:r>
              <a:rPr lang="en-GB" sz="1600" b="1" dirty="0" err="1" smtClean="0"/>
              <a:t>Natco</a:t>
            </a:r>
            <a:r>
              <a:rPr lang="en-GB" sz="1600" b="1" dirty="0" smtClean="0"/>
              <a:t> </a:t>
            </a:r>
            <a:r>
              <a:rPr lang="en-GB" sz="1600" b="1" dirty="0" err="1" smtClean="0"/>
              <a:t>Pharma</a:t>
            </a:r>
            <a:r>
              <a:rPr lang="en-GB" sz="1600" b="1" dirty="0" smtClean="0"/>
              <a:t> Ltd  TS-122-ITAT-2012(COCH)</a:t>
            </a:r>
            <a:endParaRPr lang="en-GB" sz="1600" dirty="0" smtClean="0"/>
          </a:p>
          <a:p>
            <a:pPr lvl="1" algn="just">
              <a:spcBef>
                <a:spcPts val="600"/>
              </a:spcBef>
              <a:buNone/>
            </a:pPr>
            <a:r>
              <a:rPr lang="en-GB" sz="1600" dirty="0" smtClean="0"/>
              <a:t>	Excess deduction u/s 80IC denied applying provisions of 80IA(8); Reasonable profit to be determined applying profitability of comparable companies.</a:t>
            </a:r>
          </a:p>
          <a:p>
            <a:pPr lvl="1" algn="just">
              <a:spcBef>
                <a:spcPts val="600"/>
              </a:spcBef>
            </a:pPr>
            <a:r>
              <a:rPr lang="en-US" sz="1600" b="1" dirty="0" err="1" smtClean="0"/>
              <a:t>Parmeshwar</a:t>
            </a:r>
            <a:r>
              <a:rPr lang="en-US" sz="1600" b="1" dirty="0" smtClean="0"/>
              <a:t> Cold </a:t>
            </a:r>
            <a:r>
              <a:rPr lang="en-US" sz="1600" b="1" dirty="0" smtClean="0"/>
              <a:t>Storage (P) Ltd. v/s ACIT [2011] 8 ITR (</a:t>
            </a:r>
            <a:r>
              <a:rPr lang="en-US" sz="1600" b="1" dirty="0" err="1" smtClean="0"/>
              <a:t>Trib</a:t>
            </a:r>
            <a:r>
              <a:rPr lang="en-US" sz="1600" b="1" dirty="0" smtClean="0"/>
              <a:t>) 172 (</a:t>
            </a:r>
            <a:r>
              <a:rPr lang="en-US" sz="1600" b="1" dirty="0" err="1" smtClean="0"/>
              <a:t>Ahm</a:t>
            </a:r>
            <a:r>
              <a:rPr lang="en-US" sz="1600" b="1" dirty="0" smtClean="0"/>
              <a:t>)</a:t>
            </a:r>
            <a:endParaRPr lang="en-GB" sz="1600" b="1" dirty="0" smtClean="0"/>
          </a:p>
          <a:p>
            <a:pPr lvl="1" algn="just">
              <a:spcBef>
                <a:spcPts val="600"/>
              </a:spcBef>
              <a:buNone/>
            </a:pPr>
            <a:r>
              <a:rPr lang="en-US" sz="1600" dirty="0" smtClean="0"/>
              <a:t>	Whether relief is barred on a revised Return?  Even if no relief claimed in the original Return, claim made in the revised Return, is permissible, if original and revised Returns filed in time.</a:t>
            </a: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53</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80IA – Deduction re. profits and gains from industrial undertakings etc.</a:t>
            </a:r>
            <a:endParaRPr lang="en-GB" dirty="0"/>
          </a:p>
        </p:txBody>
      </p:sp>
      <p:sp>
        <p:nvSpPr>
          <p:cNvPr id="3" name="Content Placeholder 2"/>
          <p:cNvSpPr>
            <a:spLocks noGrp="1"/>
          </p:cNvSpPr>
          <p:nvPr>
            <p:ph sz="quarter" idx="15"/>
          </p:nvPr>
        </p:nvSpPr>
        <p:spPr/>
        <p:txBody>
          <a:bodyPr/>
          <a:lstStyle/>
          <a:p>
            <a:r>
              <a:rPr lang="en-US" b="1" dirty="0" smtClean="0">
                <a:solidFill>
                  <a:schemeClr val="tx2"/>
                </a:solidFill>
              </a:rPr>
              <a:t>…Case laws</a:t>
            </a:r>
          </a:p>
          <a:p>
            <a:pPr>
              <a:buFont typeface="Arial" pitchFamily="34" charset="0"/>
              <a:buChar char="•"/>
            </a:pPr>
            <a:r>
              <a:rPr lang="en-US" sz="1600" b="1" dirty="0" err="1" smtClean="0"/>
              <a:t>Videsh</a:t>
            </a:r>
            <a:r>
              <a:rPr lang="en-US" sz="1600" b="1" dirty="0" smtClean="0"/>
              <a:t> Sanchar Nigam Ltd. v/s CIT [2008] 299 ITR (AT) 234 (Mum)(SB)</a:t>
            </a:r>
          </a:p>
          <a:p>
            <a:pPr marL="339725" indent="-339725" algn="just"/>
            <a:r>
              <a:rPr lang="en-US" sz="1600" b="1" dirty="0" smtClean="0"/>
              <a:t>	</a:t>
            </a:r>
            <a:r>
              <a:rPr lang="en-US" sz="1600" dirty="0" smtClean="0"/>
              <a:t>Earth station not functionally an independent unit.  More in the nature of upgrading of </a:t>
            </a:r>
            <a:r>
              <a:rPr lang="en-US" sz="1600" dirty="0" err="1" smtClean="0"/>
              <a:t>assessee’s</a:t>
            </a:r>
            <a:r>
              <a:rPr lang="en-US" sz="1600" dirty="0" smtClean="0"/>
              <a:t> services through value addition, taking advantage of improved technology.  Deduction u/s 80IA denied.</a:t>
            </a:r>
            <a:endParaRPr lang="en-US" sz="1600" dirty="0" smtClean="0"/>
          </a:p>
          <a:p>
            <a:pPr marL="339725" indent="-339725" algn="just">
              <a:buFont typeface="Arial" pitchFamily="34" charset="0"/>
              <a:buChar char="•"/>
            </a:pPr>
            <a:r>
              <a:rPr lang="en-US" sz="1600" b="1" dirty="0" err="1" smtClean="0"/>
              <a:t>Tamilnadu</a:t>
            </a:r>
            <a:r>
              <a:rPr lang="en-US" sz="1600" b="1" dirty="0" smtClean="0"/>
              <a:t> Petro Products Ltd. v/s ACIT [2011] 338 ITR 643 (Mad) </a:t>
            </a:r>
          </a:p>
          <a:p>
            <a:pPr marL="339725" indent="-339725" algn="just"/>
            <a:r>
              <a:rPr lang="en-US" sz="1600" b="1" dirty="0" smtClean="0"/>
              <a:t>	</a:t>
            </a:r>
            <a:r>
              <a:rPr lang="en-US" sz="1600" dirty="0" smtClean="0"/>
              <a:t>Merely because power generation is used for captive consumption, it does not lose the right to relief u/s 80IA.</a:t>
            </a:r>
          </a:p>
          <a:p>
            <a:pPr marL="339725" indent="-339725" algn="just">
              <a:buFont typeface="Arial" pitchFamily="34" charset="0"/>
              <a:buChar char="•"/>
            </a:pPr>
            <a:r>
              <a:rPr lang="en-US" sz="1600" b="1" dirty="0" smtClean="0"/>
              <a:t>CIT v/s Hind Lamps Ltd. [1991] 190 ITR 553 (All)</a:t>
            </a:r>
          </a:p>
          <a:p>
            <a:pPr marL="339725" indent="-339725" algn="just">
              <a:buFont typeface="Arial" pitchFamily="34" charset="0"/>
              <a:buChar char="•"/>
            </a:pPr>
            <a:r>
              <a:rPr lang="en-US" sz="1600" b="1" dirty="0" smtClean="0"/>
              <a:t>CIT v/s </a:t>
            </a:r>
            <a:r>
              <a:rPr lang="en-US" sz="1600" b="1" dirty="0" err="1" smtClean="0"/>
              <a:t>Abhirami</a:t>
            </a:r>
            <a:r>
              <a:rPr lang="en-US" sz="1600" b="1" dirty="0" smtClean="0"/>
              <a:t> Cotton Mills (P) Ltd. [1996] 220 ITR 84 (AP)</a:t>
            </a:r>
          </a:p>
          <a:p>
            <a:pPr marL="339725" indent="-339725" algn="just">
              <a:buFont typeface="Arial" pitchFamily="34" charset="0"/>
              <a:buChar char="•"/>
            </a:pPr>
            <a:r>
              <a:rPr lang="en-US" sz="1600" b="1" dirty="0" smtClean="0"/>
              <a:t>CIT v/s Mazagaon Dock Ltd. [1991] 191 ITR 460 (Mum)</a:t>
            </a:r>
          </a:p>
          <a:p>
            <a:pPr marL="339725" indent="-339725" algn="just"/>
            <a:r>
              <a:rPr lang="en-US" sz="1600" dirty="0" smtClean="0"/>
              <a:t>	Separate accounts need not be kept.</a:t>
            </a:r>
            <a:endParaRPr lang="en-GB" sz="1600" dirty="0"/>
          </a:p>
        </p:txBody>
      </p:sp>
      <p:sp>
        <p:nvSpPr>
          <p:cNvPr id="4" name="Date Placeholder 3"/>
          <p:cNvSpPr>
            <a:spLocks noGrp="1"/>
          </p:cNvSpPr>
          <p:nvPr>
            <p:ph type="dt" sz="half" idx="16"/>
          </p:nvPr>
        </p:nvSpPr>
        <p:spPr/>
        <p:txBody>
          <a:bodyPr/>
          <a:lstStyle/>
          <a:p>
            <a:r>
              <a:rPr lang="en-US" smtClean="0"/>
              <a:t>September 2012</a:t>
            </a:r>
            <a:endParaRPr lang="en-GB"/>
          </a:p>
        </p:txBody>
      </p:sp>
      <p:sp>
        <p:nvSpPr>
          <p:cNvPr id="5" name="Slide Number Placeholder 4"/>
          <p:cNvSpPr>
            <a:spLocks noGrp="1"/>
          </p:cNvSpPr>
          <p:nvPr>
            <p:ph type="sldNum" sz="quarter" idx="18"/>
          </p:nvPr>
        </p:nvSpPr>
        <p:spPr/>
        <p:txBody>
          <a:bodyPr/>
          <a:lstStyle/>
          <a:p>
            <a:r>
              <a:rPr lang="en-GB" smtClean="0"/>
              <a:t>Slide </a:t>
            </a:r>
            <a:fld id="{F7706A30-79A0-46FF-B581-9AB8B11CBB23}" type="slidenum">
              <a:rPr lang="en-GB" smtClean="0"/>
              <a:pPr/>
              <a:t>54</a:t>
            </a:fld>
            <a:endParaRPr lang="en-GB"/>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80IA – Deduction re. profits and gains from industrial undertakings etc.</a:t>
            </a:r>
            <a:endParaRPr lang="en-GB" dirty="0"/>
          </a:p>
        </p:txBody>
      </p:sp>
      <p:sp>
        <p:nvSpPr>
          <p:cNvPr id="3" name="Content Placeholder 2"/>
          <p:cNvSpPr>
            <a:spLocks noGrp="1"/>
          </p:cNvSpPr>
          <p:nvPr>
            <p:ph sz="quarter" idx="15"/>
          </p:nvPr>
        </p:nvSpPr>
        <p:spPr/>
        <p:txBody>
          <a:bodyPr/>
          <a:lstStyle/>
          <a:p>
            <a:r>
              <a:rPr lang="en-US" b="1" dirty="0" smtClean="0">
                <a:solidFill>
                  <a:schemeClr val="tx2"/>
                </a:solidFill>
              </a:rPr>
              <a:t>…Case laws</a:t>
            </a:r>
          </a:p>
          <a:p>
            <a:pPr>
              <a:buFont typeface="Arial" pitchFamily="34" charset="0"/>
              <a:buChar char="•"/>
            </a:pPr>
            <a:r>
              <a:rPr lang="en-US" sz="1600" b="1" dirty="0" smtClean="0"/>
              <a:t>CIT v/s </a:t>
            </a:r>
            <a:r>
              <a:rPr lang="en-US" sz="1600" b="1" dirty="0" err="1" smtClean="0"/>
              <a:t>Gopal</a:t>
            </a:r>
            <a:r>
              <a:rPr lang="en-US" sz="1600" b="1" dirty="0" smtClean="0"/>
              <a:t> Plastics </a:t>
            </a:r>
            <a:r>
              <a:rPr lang="en-US" sz="1600" b="1" dirty="0" err="1" smtClean="0"/>
              <a:t>Pvt</a:t>
            </a:r>
            <a:r>
              <a:rPr lang="en-US" sz="1600" b="1" dirty="0" smtClean="0"/>
              <a:t> Ltd. [1995] 215 ITR 136 (Mad)</a:t>
            </a:r>
          </a:p>
          <a:p>
            <a:pPr marL="331788" indent="-331788" algn="just"/>
            <a:r>
              <a:rPr lang="en-US" sz="1600" b="1" dirty="0" smtClean="0"/>
              <a:t>	</a:t>
            </a:r>
            <a:r>
              <a:rPr lang="en-US" sz="1600" dirty="0" smtClean="0"/>
              <a:t>If</a:t>
            </a:r>
            <a:r>
              <a:rPr lang="en-US" sz="1600" b="1" dirty="0" smtClean="0"/>
              <a:t> </a:t>
            </a:r>
            <a:r>
              <a:rPr lang="en-US" sz="1600" dirty="0" smtClean="0"/>
              <a:t> second hand machinery even to the extent of less than 20% is used for forming a new unit, such unit may still be treated as not an independent one eligible under Section 80IB, if the other facts and circumstances (e.g. reconstruction or splitting up) warrant such an inference. </a:t>
            </a:r>
            <a:endParaRPr lang="en-GB" sz="1600" dirty="0"/>
          </a:p>
        </p:txBody>
      </p:sp>
      <p:sp>
        <p:nvSpPr>
          <p:cNvPr id="4" name="Date Placeholder 3"/>
          <p:cNvSpPr>
            <a:spLocks noGrp="1"/>
          </p:cNvSpPr>
          <p:nvPr>
            <p:ph type="dt" sz="half" idx="16"/>
          </p:nvPr>
        </p:nvSpPr>
        <p:spPr/>
        <p:txBody>
          <a:bodyPr/>
          <a:lstStyle/>
          <a:p>
            <a:r>
              <a:rPr lang="en-US" smtClean="0"/>
              <a:t>September 2012</a:t>
            </a:r>
            <a:endParaRPr lang="en-GB"/>
          </a:p>
        </p:txBody>
      </p:sp>
      <p:sp>
        <p:nvSpPr>
          <p:cNvPr id="5" name="Slide Number Placeholder 4"/>
          <p:cNvSpPr>
            <a:spLocks noGrp="1"/>
          </p:cNvSpPr>
          <p:nvPr>
            <p:ph type="sldNum" sz="quarter" idx="18"/>
          </p:nvPr>
        </p:nvSpPr>
        <p:spPr/>
        <p:txBody>
          <a:bodyPr/>
          <a:lstStyle/>
          <a:p>
            <a:r>
              <a:rPr lang="en-GB" smtClean="0"/>
              <a:t>Slide </a:t>
            </a:r>
            <a:fld id="{F7706A30-79A0-46FF-B581-9AB8B11CBB23}" type="slidenum">
              <a:rPr lang="en-GB" smtClean="0"/>
              <a:pPr/>
              <a:t>55</a:t>
            </a:fld>
            <a:endParaRPr lang="en-GB"/>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80IAB – Deduction re. profits and gains of an undertaking engaged in development of Special Economic Zone</a:t>
            </a:r>
            <a:endParaRPr lang="en-GB" sz="2200" dirty="0"/>
          </a:p>
        </p:txBody>
      </p:sp>
      <p:graphicFrame>
        <p:nvGraphicFramePr>
          <p:cNvPr id="4" name="Content Placeholder 3"/>
          <p:cNvGraphicFramePr>
            <a:graphicFrameLocks noGrp="1"/>
          </p:cNvGraphicFramePr>
          <p:nvPr>
            <p:ph sz="quarter" idx="15"/>
          </p:nvPr>
        </p:nvGraphicFramePr>
        <p:xfrm>
          <a:off x="533400" y="1752600"/>
          <a:ext cx="8077200" cy="4389120"/>
        </p:xfrm>
        <a:graphic>
          <a:graphicData uri="http://schemas.openxmlformats.org/drawingml/2006/table">
            <a:tbl>
              <a:tblPr firstRow="1" bandRow="1">
                <a:tableStyleId>{5C22544A-7EE6-4342-B048-85BDC9FD1C3A}</a:tableStyleId>
              </a:tblPr>
              <a:tblGrid>
                <a:gridCol w="2019300"/>
                <a:gridCol w="2019300"/>
                <a:gridCol w="2019300"/>
                <a:gridCol w="2019300"/>
              </a:tblGrid>
              <a:tr h="370840">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Period of commencement of operation</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No. of consecutive assessment years for which deduction is admissible</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dirty="0">
                          <a:latin typeface="+mj-lt"/>
                          <a:ea typeface="Times New Roman"/>
                        </a:rPr>
                        <a:t>Developer whose gross total income includes profits and gains derived by an enterprise from any business of developing a Special Economic Zone (SEZ), which is notified on or after 1-4-2005 under the SEZ Act 2005.</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On or after 1-4-2005</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 consecutive assessments years (as reduced by the number of years in which deduction allowed u/s 80IA) out of 15 years beginning from the year in which SEZ has been notified.</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 of profits and gains from specified business activity</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56</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a:t>
            </a:r>
            <a:r>
              <a:rPr lang="en-US" sz="2200" dirty="0" smtClean="0"/>
              <a:t>80IAB – Deduction re. profits and gains of an undertaking engaged in development of Special Economic Zone</a:t>
            </a:r>
            <a:endParaRPr lang="en-GB" sz="2200" dirty="0"/>
          </a:p>
        </p:txBody>
      </p:sp>
      <p:sp>
        <p:nvSpPr>
          <p:cNvPr id="3" name="Content Placeholder 2"/>
          <p:cNvSpPr>
            <a:spLocks noGrp="1"/>
          </p:cNvSpPr>
          <p:nvPr>
            <p:ph sz="quarter" idx="15"/>
          </p:nvPr>
        </p:nvSpPr>
        <p:spPr>
          <a:prstGeom prst="rect">
            <a:avLst/>
          </a:prstGeom>
        </p:spPr>
        <p:txBody>
          <a:bodyPr>
            <a:normAutofit/>
          </a:bodyPr>
          <a:lstStyle/>
          <a:p>
            <a:pPr>
              <a:buNone/>
            </a:pPr>
            <a:endParaRPr lang="en-US" sz="1600" b="1" dirty="0" smtClean="0">
              <a:solidFill>
                <a:schemeClr val="tx2"/>
              </a:solidFill>
            </a:endParaRPr>
          </a:p>
          <a:p>
            <a:pPr>
              <a:buNone/>
            </a:pPr>
            <a:endParaRPr lang="en-US" sz="1600" b="1" dirty="0" smtClean="0">
              <a:solidFill>
                <a:schemeClr val="tx2"/>
              </a:solidFill>
            </a:endParaRPr>
          </a:p>
          <a:p>
            <a:pPr>
              <a:buNone/>
            </a:pPr>
            <a:r>
              <a:rPr lang="en-US" sz="1600" b="1" dirty="0" smtClean="0">
                <a:solidFill>
                  <a:schemeClr val="tx2"/>
                </a:solidFill>
              </a:rPr>
              <a:t>Points to be noted</a:t>
            </a:r>
            <a:endParaRPr lang="en-GB" sz="1600" dirty="0" smtClean="0">
              <a:solidFill>
                <a:schemeClr val="tx2"/>
              </a:solidFill>
            </a:endParaRPr>
          </a:p>
          <a:p>
            <a:pPr lvl="1"/>
            <a:r>
              <a:rPr lang="en-US" sz="1600" dirty="0" smtClean="0"/>
              <a:t>Same as for Section 80IA</a:t>
            </a:r>
            <a:endParaRPr lang="en-GB" sz="1600" dirty="0" smtClean="0"/>
          </a:p>
          <a:p>
            <a:pPr lvl="1">
              <a:buNone/>
            </a:pPr>
            <a:endParaRPr lang="en-GB" sz="1600" dirty="0" smtClean="0"/>
          </a:p>
          <a:p>
            <a:pPr lvl="1"/>
            <a:r>
              <a:rPr lang="en-US" sz="1600" dirty="0" smtClean="0"/>
              <a:t>Where developer who develops SEZ on or after 1-4-2005, transfers operation and maintenance of such SEZ to another developer, </a:t>
            </a:r>
            <a:r>
              <a:rPr lang="en-US" sz="1600" dirty="0" err="1" smtClean="0"/>
              <a:t>deductionu</a:t>
            </a:r>
            <a:r>
              <a:rPr lang="en-US" sz="1600" dirty="0" smtClean="0"/>
              <a:t>/s 80IAB allowable to transferee developer for balance period out of 10 years.</a:t>
            </a:r>
            <a:endParaRPr lang="en-GB" sz="1600" dirty="0" smtClean="0"/>
          </a:p>
          <a:p>
            <a:pPr>
              <a:buNone/>
            </a:pPr>
            <a:r>
              <a:rPr lang="en-US" sz="1600" b="1" dirty="0" smtClean="0"/>
              <a:t> </a:t>
            </a:r>
            <a:endParaRPr lang="en-GB" sz="1600" dirty="0" smtClean="0"/>
          </a:p>
          <a:p>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57</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r>
              <a:rPr lang="en-GB" sz="2200" dirty="0" smtClean="0"/>
              <a:t/>
            </a:r>
            <a:br>
              <a:rPr lang="en-GB" sz="2200" dirty="0" smtClean="0"/>
            </a:br>
            <a:r>
              <a:rPr lang="en-US" sz="2200" dirty="0" smtClean="0"/>
              <a:t> </a:t>
            </a:r>
            <a:r>
              <a:rPr lang="en-GB" sz="2200" dirty="0" smtClean="0"/>
              <a:t/>
            </a:r>
            <a:br>
              <a:rPr lang="en-GB" sz="2200" dirty="0" smtClean="0"/>
            </a:br>
            <a:endParaRPr lang="en-GB" sz="2200" dirty="0"/>
          </a:p>
        </p:txBody>
      </p:sp>
      <p:graphicFrame>
        <p:nvGraphicFramePr>
          <p:cNvPr id="4" name="Content Placeholder 3"/>
          <p:cNvGraphicFramePr>
            <a:graphicFrameLocks noGrp="1"/>
          </p:cNvGraphicFramePr>
          <p:nvPr>
            <p:ph sz="quarter" idx="15"/>
          </p:nvPr>
        </p:nvGraphicFramePr>
        <p:xfrm>
          <a:off x="533400" y="1752600"/>
          <a:ext cx="8077200" cy="3169920"/>
        </p:xfrm>
        <a:graphic>
          <a:graphicData uri="http://schemas.openxmlformats.org/drawingml/2006/table">
            <a:tbl>
              <a:tblPr firstRow="1" bandRow="1">
                <a:tableStyleId>{5C22544A-7EE6-4342-B048-85BDC9FD1C3A}</a:tableStyleId>
              </a:tblPr>
              <a:tblGrid>
                <a:gridCol w="598311"/>
                <a:gridCol w="2632569"/>
                <a:gridCol w="1705187"/>
                <a:gridCol w="1525693"/>
                <a:gridCol w="1615440"/>
              </a:tblGrid>
              <a:tr h="370840">
                <a:tc>
                  <a:txBody>
                    <a:bodyPr/>
                    <a:lstStyle/>
                    <a:p>
                      <a:pPr marL="0" marR="0" algn="l">
                        <a:spcBef>
                          <a:spcPts val="0"/>
                        </a:spcBef>
                        <a:spcAft>
                          <a:spcPts val="0"/>
                        </a:spcAft>
                      </a:pPr>
                      <a:r>
                        <a:rPr lang="en-US" sz="1600" b="1" dirty="0">
                          <a:latin typeface="+mj-lt"/>
                          <a:ea typeface="Times New Roman"/>
                        </a:rPr>
                        <a:t>S. No.</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Nature of business activity</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Period of commencement of operation</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No. of consecutive assessment years for which deduction is admissible</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1</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Small scale industrial undertaking manufacturing or producing articles or things or operating cold storage plant (other than 2 to 5 below)</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1-4-1995 </a:t>
                      </a:r>
                      <a:r>
                        <a:rPr lang="en-US" sz="1600" dirty="0" smtClean="0">
                          <a:latin typeface="+mj-lt"/>
                          <a:ea typeface="Times New Roman"/>
                        </a:rPr>
                        <a:t>to</a:t>
                      </a:r>
                      <a:r>
                        <a:rPr lang="en-US" sz="1600" baseline="0" dirty="0" smtClean="0">
                          <a:latin typeface="+mj-lt"/>
                          <a:ea typeface="Times New Roman"/>
                        </a:rPr>
                        <a:t>     </a:t>
                      </a:r>
                      <a:r>
                        <a:rPr lang="en-US" sz="1600" dirty="0" smtClean="0">
                          <a:latin typeface="+mj-lt"/>
                          <a:ea typeface="Times New Roman"/>
                        </a:rPr>
                        <a:t>31-3-2002</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12 for co-op. society</a:t>
                      </a:r>
                      <a:endParaRPr lang="en-GB" sz="1600">
                        <a:latin typeface="+mj-lt"/>
                        <a:ea typeface="Times New Roman"/>
                      </a:endParaRPr>
                    </a:p>
                    <a:p>
                      <a:pPr marL="0" marR="0" algn="l">
                        <a:spcBef>
                          <a:spcPts val="0"/>
                        </a:spcBef>
                        <a:spcAft>
                          <a:spcPts val="0"/>
                        </a:spcAft>
                      </a:pPr>
                      <a:r>
                        <a:rPr lang="en-US" sz="1600">
                          <a:latin typeface="+mj-lt"/>
                          <a:ea typeface="Times New Roman"/>
                        </a:rPr>
                        <a:t>10 for others</a:t>
                      </a:r>
                      <a:endParaRPr lang="en-GB" sz="1600">
                        <a:latin typeface="+mj-lt"/>
                        <a:ea typeface="Times New Roman"/>
                      </a:endParaRPr>
                    </a:p>
                  </a:txBody>
                  <a:tcPr marL="67310" marR="67310" marT="0" marB="0"/>
                </a:tc>
                <a:tc>
                  <a:txBody>
                    <a:bodyPr/>
                    <a:lstStyle/>
                    <a:p>
                      <a:pPr marL="0" marR="0" algn="l">
                        <a:lnSpc>
                          <a:spcPct val="150000"/>
                        </a:lnSpc>
                        <a:spcBef>
                          <a:spcPts val="0"/>
                        </a:spcBef>
                        <a:spcAft>
                          <a:spcPts val="0"/>
                        </a:spcAft>
                      </a:pPr>
                      <a:r>
                        <a:rPr lang="en-US" sz="1600" dirty="0">
                          <a:latin typeface="+mj-lt"/>
                          <a:ea typeface="Times New Roman"/>
                        </a:rPr>
                        <a:t>25% (30% in case of a company)</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58</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4" name="Content Placeholder 3"/>
          <p:cNvGraphicFramePr>
            <a:graphicFrameLocks noGrp="1"/>
          </p:cNvGraphicFramePr>
          <p:nvPr>
            <p:ph sz="quarter" idx="15"/>
          </p:nvPr>
        </p:nvGraphicFramePr>
        <p:xfrm>
          <a:off x="533400" y="1752600"/>
          <a:ext cx="8077200" cy="4145280"/>
        </p:xfrm>
        <a:graphic>
          <a:graphicData uri="http://schemas.openxmlformats.org/drawingml/2006/table">
            <a:tbl>
              <a:tblPr firstRow="1" bandRow="1">
                <a:tableStyleId>{5C22544A-7EE6-4342-B048-85BDC9FD1C3A}</a:tableStyleId>
              </a:tblPr>
              <a:tblGrid>
                <a:gridCol w="673100"/>
                <a:gridCol w="2557780"/>
                <a:gridCol w="1705187"/>
                <a:gridCol w="1525693"/>
                <a:gridCol w="1615440"/>
              </a:tblGrid>
              <a:tr h="370840">
                <a:tc>
                  <a:txBody>
                    <a:bodyPr/>
                    <a:lstStyle/>
                    <a:p>
                      <a:pPr marL="0" marR="0" algn="l">
                        <a:spcBef>
                          <a:spcPts val="0"/>
                        </a:spcBef>
                        <a:spcAft>
                          <a:spcPts val="0"/>
                        </a:spcAft>
                      </a:pPr>
                      <a:r>
                        <a:rPr lang="en-US" sz="1600" b="1" dirty="0">
                          <a:latin typeface="+mj-lt"/>
                          <a:ea typeface="Times New Roman"/>
                        </a:rPr>
                        <a:t>S. No.</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Nature of business activity</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Period of commencement of operation</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No. of consecutive assessment years for which deduction is admissible</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2</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Industrial undertaking in an industrially backward </a:t>
                      </a:r>
                      <a:r>
                        <a:rPr lang="en-US" sz="1600" dirty="0" smtClean="0">
                          <a:latin typeface="+mj-lt"/>
                          <a:ea typeface="Times New Roman"/>
                        </a:rPr>
                        <a:t>State specified in the Eighth Schedule, </a:t>
                      </a:r>
                      <a:r>
                        <a:rPr lang="en-US" sz="1600" dirty="0">
                          <a:latin typeface="+mj-lt"/>
                          <a:ea typeface="Times New Roman"/>
                        </a:rPr>
                        <a:t>manufacturing or producing articles or things or operating cold storage plant</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1-4-1993 to </a:t>
                      </a:r>
                      <a:r>
                        <a:rPr lang="en-US" sz="1600" dirty="0" smtClean="0">
                          <a:latin typeface="+mj-lt"/>
                          <a:ea typeface="Times New Roman"/>
                        </a:rPr>
                        <a:t>     31-3-2004</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12 for co-op. society</a:t>
                      </a:r>
                      <a:endParaRPr lang="en-GB" sz="1600">
                        <a:latin typeface="+mj-lt"/>
                        <a:ea typeface="Times New Roman"/>
                      </a:endParaRPr>
                    </a:p>
                    <a:p>
                      <a:pPr marL="0" marR="0" algn="l">
                        <a:spcBef>
                          <a:spcPts val="0"/>
                        </a:spcBef>
                        <a:spcAft>
                          <a:spcPts val="0"/>
                        </a:spcAft>
                      </a:pPr>
                      <a:r>
                        <a:rPr lang="en-US" sz="1600">
                          <a:latin typeface="+mj-lt"/>
                          <a:ea typeface="Times New Roman"/>
                        </a:rPr>
                        <a:t>10 for others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 for 5 initial assessment years</a:t>
                      </a:r>
                      <a:endParaRPr lang="en-GB" sz="1600" dirty="0">
                        <a:latin typeface="+mj-lt"/>
                        <a:ea typeface="Times New Roman"/>
                      </a:endParaRPr>
                    </a:p>
                    <a:p>
                      <a:pPr marL="0" marR="0" algn="l">
                        <a:spcBef>
                          <a:spcPts val="0"/>
                        </a:spcBef>
                        <a:spcAft>
                          <a:spcPts val="0"/>
                        </a:spcAft>
                      </a:pPr>
                      <a:r>
                        <a:rPr lang="en-US" sz="1600" dirty="0">
                          <a:latin typeface="+mj-lt"/>
                          <a:ea typeface="Times New Roman"/>
                        </a:rPr>
                        <a:t>25% (30% in case of a company) for the remaining assessment years</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59</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 - Deduction in respect of life insurance premium etc.</a:t>
            </a:r>
            <a:endParaRPr lang="en-GB" dirty="0"/>
          </a:p>
        </p:txBody>
      </p:sp>
      <p:sp>
        <p:nvSpPr>
          <p:cNvPr id="3" name="Content Placeholder 2"/>
          <p:cNvSpPr>
            <a:spLocks noGrp="1"/>
          </p:cNvSpPr>
          <p:nvPr>
            <p:ph sz="quarter" idx="15"/>
          </p:nvPr>
        </p:nvSpPr>
        <p:spPr>
          <a:prstGeom prst="rect">
            <a:avLst/>
          </a:prstGeom>
        </p:spPr>
        <p:txBody>
          <a:bodyPr>
            <a:noAutofit/>
          </a:bodyPr>
          <a:lstStyle/>
          <a:p>
            <a:pPr lvl="1">
              <a:lnSpc>
                <a:spcPct val="170000"/>
              </a:lnSpc>
            </a:pPr>
            <a:r>
              <a:rPr lang="en-US" sz="1600" dirty="0" smtClean="0"/>
              <a:t>Subscription to Home Loan Account Scheme or National Housing Bank (Tax Saving) Term Deposit Scheme, 2008 of National Housing Bank  </a:t>
            </a:r>
            <a:endParaRPr lang="en-GB" sz="1600" dirty="0" smtClean="0"/>
          </a:p>
          <a:p>
            <a:pPr lvl="1">
              <a:lnSpc>
                <a:spcPct val="170000"/>
              </a:lnSpc>
            </a:pPr>
            <a:r>
              <a:rPr lang="en-US" sz="1600" dirty="0" smtClean="0"/>
              <a:t>Subscription to Public Deposit Scheme of HUDCO</a:t>
            </a:r>
          </a:p>
          <a:p>
            <a:pPr lvl="1">
              <a:lnSpc>
                <a:spcPct val="170000"/>
              </a:lnSpc>
            </a:pPr>
            <a:r>
              <a:rPr lang="en-US" sz="1600" dirty="0" smtClean="0"/>
              <a:t>Tuition fees (excluding development fees, donation or similar payment) at the time of admission or thereafter to any university, college, school or other educational institution in India for full time education of any two children</a:t>
            </a:r>
          </a:p>
          <a:p>
            <a:pPr lvl="1">
              <a:lnSpc>
                <a:spcPct val="170000"/>
              </a:lnSpc>
            </a:pPr>
            <a:r>
              <a:rPr lang="en-US" sz="1600" dirty="0" smtClean="0"/>
              <a:t>Payment for the purchase or construction of a residential house property</a:t>
            </a:r>
            <a:endParaRPr lang="en-GB" sz="1600" dirty="0" smtClean="0"/>
          </a:p>
          <a:p>
            <a:pPr lvl="1">
              <a:lnSpc>
                <a:spcPct val="170000"/>
              </a:lnSpc>
            </a:pPr>
            <a:r>
              <a:rPr lang="en-US" sz="1600" dirty="0" smtClean="0"/>
              <a:t>Subscription to equity shares or debentures forming part of any eligible issue of capital approved by the Board in the case of a public company / public financial institution</a:t>
            </a:r>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6</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4" name="Content Placeholder 3"/>
          <p:cNvGraphicFramePr>
            <a:graphicFrameLocks noGrp="1"/>
          </p:cNvGraphicFramePr>
          <p:nvPr>
            <p:ph sz="quarter" idx="15"/>
          </p:nvPr>
        </p:nvGraphicFramePr>
        <p:xfrm>
          <a:off x="533400" y="1752600"/>
          <a:ext cx="8077200" cy="2682240"/>
        </p:xfrm>
        <a:graphic>
          <a:graphicData uri="http://schemas.openxmlformats.org/drawingml/2006/table">
            <a:tbl>
              <a:tblPr firstRow="1" bandRow="1">
                <a:tableStyleId>{5C22544A-7EE6-4342-B048-85BDC9FD1C3A}</a:tableStyleId>
              </a:tblPr>
              <a:tblGrid>
                <a:gridCol w="673100"/>
                <a:gridCol w="2557780"/>
                <a:gridCol w="1705187"/>
                <a:gridCol w="1525693"/>
                <a:gridCol w="1615440"/>
              </a:tblGrid>
              <a:tr h="370840">
                <a:tc>
                  <a:txBody>
                    <a:bodyPr/>
                    <a:lstStyle/>
                    <a:p>
                      <a:pPr marL="0" marR="0" algn="l">
                        <a:spcBef>
                          <a:spcPts val="0"/>
                        </a:spcBef>
                        <a:spcAft>
                          <a:spcPts val="0"/>
                        </a:spcAft>
                      </a:pPr>
                      <a:r>
                        <a:rPr lang="en-US" sz="1600" b="1" dirty="0" smtClean="0">
                          <a:latin typeface="+mj-lt"/>
                          <a:ea typeface="Times New Roman"/>
                        </a:rPr>
                        <a:t>S. No.</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Period of commencement of operation</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No. of consecutive assessment years for which deduction is admissible</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3</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Industrial undertaking referred to in(2) above if located in a notified North Eastern Region</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1-4-1993 to </a:t>
                      </a:r>
                      <a:r>
                        <a:rPr lang="en-US" sz="1600" dirty="0" smtClean="0">
                          <a:latin typeface="+mj-lt"/>
                          <a:ea typeface="Times New Roman"/>
                        </a:rPr>
                        <a:t>    31-3-2004</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10 in all cases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60</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4" name="Content Placeholder 3"/>
          <p:cNvGraphicFramePr>
            <a:graphicFrameLocks noGrp="1"/>
          </p:cNvGraphicFramePr>
          <p:nvPr>
            <p:ph sz="quarter" idx="15"/>
          </p:nvPr>
        </p:nvGraphicFramePr>
        <p:xfrm>
          <a:off x="533400" y="1752600"/>
          <a:ext cx="8077200" cy="4145280"/>
        </p:xfrm>
        <a:graphic>
          <a:graphicData uri="http://schemas.openxmlformats.org/drawingml/2006/table">
            <a:tbl>
              <a:tblPr firstRow="1" bandRow="1">
                <a:tableStyleId>{5C22544A-7EE6-4342-B048-85BDC9FD1C3A}</a:tableStyleId>
              </a:tblPr>
              <a:tblGrid>
                <a:gridCol w="673100"/>
                <a:gridCol w="2557780"/>
                <a:gridCol w="1779976"/>
                <a:gridCol w="1450904"/>
                <a:gridCol w="1615440"/>
              </a:tblGrid>
              <a:tr h="370840">
                <a:tc>
                  <a:txBody>
                    <a:bodyPr/>
                    <a:lstStyle/>
                    <a:p>
                      <a:pPr marL="0" marR="0" algn="l">
                        <a:spcBef>
                          <a:spcPts val="0"/>
                        </a:spcBef>
                        <a:spcAft>
                          <a:spcPts val="0"/>
                        </a:spcAft>
                      </a:pPr>
                      <a:r>
                        <a:rPr lang="en-US" sz="1600" b="1" dirty="0" smtClean="0">
                          <a:latin typeface="+mj-lt"/>
                          <a:ea typeface="Times New Roman"/>
                        </a:rPr>
                        <a:t>S. No.</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Period of commencement of operation</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No. of consecutive assessment years for which deduction is admissible</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4</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Industrial undertaking manufacturing or producing articles or things or operating cold storage plant located in notified industrially backward district of category “A”</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1-10-1994 to 31-3-2004</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12 for co-op. society</a:t>
                      </a:r>
                      <a:endParaRPr lang="en-GB" sz="1600">
                        <a:latin typeface="+mj-lt"/>
                        <a:ea typeface="Times New Roman"/>
                      </a:endParaRPr>
                    </a:p>
                    <a:p>
                      <a:pPr marL="0" marR="0" algn="l">
                        <a:spcBef>
                          <a:spcPts val="0"/>
                        </a:spcBef>
                        <a:spcAft>
                          <a:spcPts val="0"/>
                        </a:spcAft>
                      </a:pPr>
                      <a:r>
                        <a:rPr lang="en-US" sz="1600">
                          <a:latin typeface="+mj-lt"/>
                          <a:ea typeface="Times New Roman"/>
                        </a:rPr>
                        <a:t>10 for others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 for 5 initial assessment years</a:t>
                      </a:r>
                      <a:endParaRPr lang="en-GB" sz="1600" dirty="0">
                        <a:latin typeface="+mj-lt"/>
                        <a:ea typeface="Times New Roman"/>
                      </a:endParaRPr>
                    </a:p>
                    <a:p>
                      <a:pPr marL="0" marR="0" algn="l">
                        <a:spcBef>
                          <a:spcPts val="0"/>
                        </a:spcBef>
                        <a:spcAft>
                          <a:spcPts val="0"/>
                        </a:spcAft>
                      </a:pPr>
                      <a:r>
                        <a:rPr lang="en-US" sz="1600" dirty="0">
                          <a:latin typeface="+mj-lt"/>
                          <a:ea typeface="Times New Roman"/>
                        </a:rPr>
                        <a:t>25% (30% in case of a company) for the remaining assessment years</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61</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4" name="Content Placeholder 3"/>
          <p:cNvGraphicFramePr>
            <a:graphicFrameLocks noGrp="1"/>
          </p:cNvGraphicFramePr>
          <p:nvPr>
            <p:ph sz="quarter" idx="15"/>
          </p:nvPr>
        </p:nvGraphicFramePr>
        <p:xfrm>
          <a:off x="533400" y="1752600"/>
          <a:ext cx="8077200" cy="4145280"/>
        </p:xfrm>
        <a:graphic>
          <a:graphicData uri="http://schemas.openxmlformats.org/drawingml/2006/table">
            <a:tbl>
              <a:tblPr firstRow="1" bandRow="1">
                <a:tableStyleId>{5C22544A-7EE6-4342-B048-85BDC9FD1C3A}</a:tableStyleId>
              </a:tblPr>
              <a:tblGrid>
                <a:gridCol w="673100"/>
                <a:gridCol w="2557780"/>
                <a:gridCol w="1705187"/>
                <a:gridCol w="1525693"/>
                <a:gridCol w="1615440"/>
              </a:tblGrid>
              <a:tr h="370840">
                <a:tc>
                  <a:txBody>
                    <a:bodyPr/>
                    <a:lstStyle/>
                    <a:p>
                      <a:pPr marL="0" marR="0" algn="l">
                        <a:spcBef>
                          <a:spcPts val="0"/>
                        </a:spcBef>
                        <a:spcAft>
                          <a:spcPts val="0"/>
                        </a:spcAft>
                      </a:pPr>
                      <a:r>
                        <a:rPr lang="en-US" sz="1600" b="1" dirty="0" smtClean="0">
                          <a:latin typeface="+mj-lt"/>
                          <a:ea typeface="Times New Roman"/>
                        </a:rPr>
                        <a:t>S. No.</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Period of commencement of operation</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No. of consecutive assessment years for which deduction is admissible</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5</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Industrial undertaking manufacturing or producing articles or things or operating cold storage plant located in notified industrially backward district of category “B”</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1-10-1994 to 31-3-2004</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12 for co-op. society</a:t>
                      </a:r>
                      <a:endParaRPr lang="en-GB" sz="1600">
                        <a:latin typeface="+mj-lt"/>
                        <a:ea typeface="Times New Roman"/>
                      </a:endParaRPr>
                    </a:p>
                    <a:p>
                      <a:pPr marL="0" marR="0" algn="l">
                        <a:spcBef>
                          <a:spcPts val="0"/>
                        </a:spcBef>
                        <a:spcAft>
                          <a:spcPts val="0"/>
                        </a:spcAft>
                      </a:pPr>
                      <a:r>
                        <a:rPr lang="en-US" sz="1600">
                          <a:latin typeface="+mj-lt"/>
                          <a:ea typeface="Times New Roman"/>
                        </a:rPr>
                        <a:t>8 for others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 for 5 initial assessment years</a:t>
                      </a:r>
                      <a:endParaRPr lang="en-GB" sz="1600" dirty="0">
                        <a:latin typeface="+mj-lt"/>
                        <a:ea typeface="Times New Roman"/>
                      </a:endParaRPr>
                    </a:p>
                    <a:p>
                      <a:pPr marL="0" marR="0" algn="l">
                        <a:spcBef>
                          <a:spcPts val="0"/>
                        </a:spcBef>
                        <a:spcAft>
                          <a:spcPts val="0"/>
                        </a:spcAft>
                      </a:pPr>
                      <a:r>
                        <a:rPr lang="en-US" sz="1600" dirty="0">
                          <a:latin typeface="+mj-lt"/>
                          <a:ea typeface="Times New Roman"/>
                        </a:rPr>
                        <a:t>25% (30% in case of a company) for the remaining assessment years</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62</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4" name="Content Placeholder 3"/>
          <p:cNvGraphicFramePr>
            <a:graphicFrameLocks noGrp="1"/>
          </p:cNvGraphicFramePr>
          <p:nvPr>
            <p:ph sz="quarter" idx="15"/>
          </p:nvPr>
        </p:nvGraphicFramePr>
        <p:xfrm>
          <a:off x="533400" y="1752600"/>
          <a:ext cx="8077200" cy="4145280"/>
        </p:xfrm>
        <a:graphic>
          <a:graphicData uri="http://schemas.openxmlformats.org/drawingml/2006/table">
            <a:tbl>
              <a:tblPr firstRow="1" bandRow="1">
                <a:tableStyleId>{5C22544A-7EE6-4342-B048-85BDC9FD1C3A}</a:tableStyleId>
              </a:tblPr>
              <a:tblGrid>
                <a:gridCol w="673100"/>
                <a:gridCol w="2557780"/>
                <a:gridCol w="1779976"/>
                <a:gridCol w="1450904"/>
                <a:gridCol w="1615440"/>
              </a:tblGrid>
              <a:tr h="370840">
                <a:tc>
                  <a:txBody>
                    <a:bodyPr/>
                    <a:lstStyle/>
                    <a:p>
                      <a:pPr marL="0" marR="0" algn="l">
                        <a:spcBef>
                          <a:spcPts val="0"/>
                        </a:spcBef>
                        <a:spcAft>
                          <a:spcPts val="0"/>
                        </a:spcAft>
                      </a:pPr>
                      <a:r>
                        <a:rPr lang="en-US" sz="1600" b="1" dirty="0" smtClean="0">
                          <a:latin typeface="+mj-lt"/>
                          <a:ea typeface="Times New Roman"/>
                        </a:rPr>
                        <a:t>S. No.</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Period of commencement of operation</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No. of consecutive assessment years for which deduction is admissible</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6</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An industrial </a:t>
                      </a:r>
                      <a:r>
                        <a:rPr lang="en-US" sz="1600" dirty="0" smtClean="0">
                          <a:latin typeface="+mj-lt"/>
                          <a:ea typeface="Times New Roman"/>
                        </a:rPr>
                        <a:t>undertaking</a:t>
                      </a:r>
                      <a:r>
                        <a:rPr lang="en-US" sz="1600" baseline="0" dirty="0" smtClean="0">
                          <a:latin typeface="+mj-lt"/>
                          <a:ea typeface="Times New Roman"/>
                        </a:rPr>
                        <a:t> </a:t>
                      </a:r>
                      <a:r>
                        <a:rPr lang="en-US" sz="1600" dirty="0" smtClean="0">
                          <a:latin typeface="+mj-lt"/>
                          <a:ea typeface="Times New Roman"/>
                        </a:rPr>
                        <a:t>deriving </a:t>
                      </a:r>
                      <a:r>
                        <a:rPr lang="en-US" sz="1600" dirty="0">
                          <a:latin typeface="+mj-lt"/>
                          <a:ea typeface="Times New Roman"/>
                        </a:rPr>
                        <a:t>profit from the business of setting up and operating a cold chain facility for agricultural produce</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1-4-1999 to </a:t>
                      </a:r>
                      <a:r>
                        <a:rPr lang="en-US" sz="1600" dirty="0" smtClean="0">
                          <a:latin typeface="+mj-lt"/>
                          <a:ea typeface="Times New Roman"/>
                        </a:rPr>
                        <a:t>     31-3-2004</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12 for co-op. society</a:t>
                      </a:r>
                      <a:endParaRPr lang="en-GB" sz="1600" dirty="0">
                        <a:latin typeface="+mj-lt"/>
                        <a:ea typeface="Times New Roman"/>
                      </a:endParaRPr>
                    </a:p>
                    <a:p>
                      <a:pPr marL="0" marR="0" algn="l">
                        <a:spcBef>
                          <a:spcPts val="0"/>
                        </a:spcBef>
                        <a:spcAft>
                          <a:spcPts val="0"/>
                        </a:spcAft>
                      </a:pPr>
                      <a:r>
                        <a:rPr lang="en-US" sz="1600" dirty="0">
                          <a:latin typeface="+mj-lt"/>
                          <a:ea typeface="Times New Roman"/>
                        </a:rPr>
                        <a:t>10 for others</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 for 5 initial assessment years</a:t>
                      </a:r>
                      <a:endParaRPr lang="en-GB" sz="1600" dirty="0">
                        <a:latin typeface="+mj-lt"/>
                        <a:ea typeface="Times New Roman"/>
                      </a:endParaRPr>
                    </a:p>
                    <a:p>
                      <a:pPr marL="0" marR="0" algn="l">
                        <a:spcBef>
                          <a:spcPts val="0"/>
                        </a:spcBef>
                        <a:spcAft>
                          <a:spcPts val="0"/>
                        </a:spcAft>
                      </a:pPr>
                      <a:r>
                        <a:rPr lang="en-US" sz="1600" dirty="0">
                          <a:latin typeface="+mj-lt"/>
                          <a:ea typeface="Times New Roman"/>
                        </a:rPr>
                        <a:t>25% (30% in case of a company) for the remaining assessment years</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63</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4" name="Content Placeholder 3"/>
          <p:cNvGraphicFramePr>
            <a:graphicFrameLocks noGrp="1"/>
          </p:cNvGraphicFramePr>
          <p:nvPr>
            <p:ph sz="quarter" idx="15"/>
          </p:nvPr>
        </p:nvGraphicFramePr>
        <p:xfrm>
          <a:off x="533400" y="1752600"/>
          <a:ext cx="8077200" cy="3901440"/>
        </p:xfrm>
        <a:graphic>
          <a:graphicData uri="http://schemas.openxmlformats.org/drawingml/2006/table">
            <a:tbl>
              <a:tblPr firstRow="1" bandRow="1">
                <a:tableStyleId>{5C22544A-7EE6-4342-B048-85BDC9FD1C3A}</a:tableStyleId>
              </a:tblPr>
              <a:tblGrid>
                <a:gridCol w="523522"/>
                <a:gridCol w="2707358"/>
                <a:gridCol w="1705187"/>
                <a:gridCol w="1525693"/>
                <a:gridCol w="1615440"/>
              </a:tblGrid>
              <a:tr h="370840">
                <a:tc>
                  <a:txBody>
                    <a:bodyPr/>
                    <a:lstStyle/>
                    <a:p>
                      <a:pPr marL="0" marR="0" algn="l">
                        <a:spcBef>
                          <a:spcPts val="0"/>
                        </a:spcBef>
                        <a:spcAft>
                          <a:spcPts val="0"/>
                        </a:spcAft>
                      </a:pPr>
                      <a:r>
                        <a:rPr lang="en-US" sz="1600" b="1" dirty="0" smtClean="0">
                          <a:latin typeface="+mj-lt"/>
                          <a:ea typeface="Times New Roman"/>
                        </a:rPr>
                        <a:t>S. No.</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Period of commencement of operation</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No. of consecutive assessment years for which deduction is admissible</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7</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An undertaking which has begun or begins commercial production of mineral oil located in any part of </a:t>
                      </a:r>
                      <a:r>
                        <a:rPr lang="en-US" sz="1600" dirty="0" smtClean="0">
                          <a:latin typeface="+mj-lt"/>
                          <a:ea typeface="Times New Roman"/>
                        </a:rPr>
                        <a:t>India</a:t>
                      </a:r>
                      <a:endParaRPr lang="en-GB" sz="1600" dirty="0">
                        <a:latin typeface="+mj-lt"/>
                        <a:ea typeface="Times New Roman"/>
                      </a:endParaRPr>
                    </a:p>
                    <a:p>
                      <a:pPr marL="0" marR="0" algn="l">
                        <a:spcBef>
                          <a:spcPts val="0"/>
                        </a:spcBef>
                        <a:spcAft>
                          <a:spcPts val="0"/>
                        </a:spcAft>
                      </a:pPr>
                      <a:r>
                        <a:rPr lang="en-US" sz="1600" dirty="0">
                          <a:latin typeface="+mj-lt"/>
                          <a:ea typeface="Times New Roman"/>
                        </a:rPr>
                        <a:t>Not applicable to blocks licensed under contract awarded after 31-3-2011 under the New Exploration licensing policy (NELP)</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On or after 1-4-1997</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7 in all cases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64</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4" name="Content Placeholder 3"/>
          <p:cNvGraphicFramePr>
            <a:graphicFrameLocks noGrp="1"/>
          </p:cNvGraphicFramePr>
          <p:nvPr>
            <p:ph sz="quarter" idx="15"/>
          </p:nvPr>
        </p:nvGraphicFramePr>
        <p:xfrm>
          <a:off x="533400" y="1752600"/>
          <a:ext cx="8077200" cy="4953000"/>
        </p:xfrm>
        <a:graphic>
          <a:graphicData uri="http://schemas.openxmlformats.org/drawingml/2006/table">
            <a:tbl>
              <a:tblPr firstRow="1" bandRow="1">
                <a:tableStyleId>{5C22544A-7EE6-4342-B048-85BDC9FD1C3A}</a:tableStyleId>
              </a:tblPr>
              <a:tblGrid>
                <a:gridCol w="523522"/>
                <a:gridCol w="2707358"/>
                <a:gridCol w="1798320"/>
                <a:gridCol w="1432560"/>
                <a:gridCol w="1615440"/>
              </a:tblGrid>
              <a:tr h="370840">
                <a:tc>
                  <a:txBody>
                    <a:bodyPr/>
                    <a:lstStyle/>
                    <a:p>
                      <a:pPr marL="0" marR="0" algn="l">
                        <a:spcBef>
                          <a:spcPts val="0"/>
                        </a:spcBef>
                        <a:spcAft>
                          <a:spcPts val="0"/>
                        </a:spcAft>
                      </a:pPr>
                      <a:r>
                        <a:rPr lang="en-US" sz="1600" b="1" dirty="0" smtClean="0">
                          <a:latin typeface="+mj-lt"/>
                          <a:ea typeface="Times New Roman"/>
                          <a:cs typeface="Times New Roman" pitchFamily="18" charset="0"/>
                        </a:rPr>
                        <a:t>S. No.</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Nature of business activity</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Period of commencement of operation</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No. of consecutive assessment years for which deduction is admissible</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Rate of deduction from profits and gains</a:t>
                      </a:r>
                      <a:endParaRPr lang="en-GB" sz="1600" dirty="0">
                        <a:latin typeface="+mj-lt"/>
                        <a:ea typeface="Times New Roman"/>
                        <a:cs typeface="Times New Roman" pitchFamily="18" charset="0"/>
                      </a:endParaRPr>
                    </a:p>
                  </a:txBody>
                  <a:tcPr marL="67310" marR="67310" marT="0" marB="0"/>
                </a:tc>
              </a:tr>
              <a:tr h="370840">
                <a:tc>
                  <a:txBody>
                    <a:bodyPr/>
                    <a:lstStyle/>
                    <a:p>
                      <a:pPr marL="0" marR="0" algn="l">
                        <a:spcBef>
                          <a:spcPts val="0"/>
                        </a:spcBef>
                        <a:spcAft>
                          <a:spcPts val="0"/>
                        </a:spcAft>
                      </a:pPr>
                      <a:r>
                        <a:rPr lang="en-US" sz="1600" dirty="0">
                          <a:latin typeface="+mj-lt"/>
                          <a:ea typeface="Times New Roman"/>
                          <a:cs typeface="Times New Roman" pitchFamily="18" charset="0"/>
                        </a:rPr>
                        <a:t>8</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dirty="0">
                          <a:latin typeface="+mj-lt"/>
                          <a:ea typeface="Times New Roman"/>
                          <a:cs typeface="Times New Roman" pitchFamily="18" charset="0"/>
                        </a:rPr>
                        <a:t>An undertaking which begins refining of mineral oil</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dirty="0">
                          <a:latin typeface="+mj-lt"/>
                          <a:ea typeface="Times New Roman"/>
                          <a:cs typeface="Times New Roman" pitchFamily="18" charset="0"/>
                        </a:rPr>
                        <a:t>1-10-1998 to </a:t>
                      </a:r>
                      <a:r>
                        <a:rPr lang="en-US" sz="1600" dirty="0" smtClean="0">
                          <a:latin typeface="+mj-lt"/>
                          <a:ea typeface="Times New Roman"/>
                          <a:cs typeface="Times New Roman" pitchFamily="18" charset="0"/>
                        </a:rPr>
                        <a:t>     31-3-2012</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a:latin typeface="+mj-lt"/>
                          <a:ea typeface="Times New Roman"/>
                          <a:cs typeface="Times New Roman" pitchFamily="18" charset="0"/>
                        </a:rPr>
                        <a:t>7 in all cases</a:t>
                      </a:r>
                      <a:endParaRPr lang="en-GB" sz="160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dirty="0">
                          <a:latin typeface="+mj-lt"/>
                          <a:ea typeface="Times New Roman"/>
                          <a:cs typeface="Times New Roman" pitchFamily="18" charset="0"/>
                        </a:rPr>
                        <a:t>100%</a:t>
                      </a:r>
                      <a:endParaRPr lang="en-GB" sz="1600" dirty="0">
                        <a:latin typeface="+mj-lt"/>
                        <a:ea typeface="Times New Roman"/>
                        <a:cs typeface="Times New Roman" pitchFamily="18" charset="0"/>
                      </a:endParaRPr>
                    </a:p>
                  </a:txBody>
                  <a:tcPr marL="67310" marR="67310" marT="0" marB="0"/>
                </a:tc>
              </a:tr>
              <a:tr h="370840">
                <a:tc>
                  <a:txBody>
                    <a:bodyPr/>
                    <a:lstStyle/>
                    <a:p>
                      <a:pPr marL="0" marR="0" algn="l">
                        <a:spcBef>
                          <a:spcPts val="0"/>
                        </a:spcBef>
                        <a:spcAft>
                          <a:spcPts val="0"/>
                        </a:spcAft>
                      </a:pPr>
                      <a:r>
                        <a:rPr lang="en-US" sz="1500" dirty="0">
                          <a:latin typeface="+mj-lt"/>
                          <a:ea typeface="Times New Roman"/>
                          <a:cs typeface="Times New Roman" pitchFamily="18" charset="0"/>
                        </a:rPr>
                        <a:t>9</a:t>
                      </a:r>
                      <a:endParaRPr lang="en-GB" sz="15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500" dirty="0">
                          <a:latin typeface="+mj-lt"/>
                          <a:ea typeface="Times New Roman"/>
                          <a:cs typeface="Times New Roman" pitchFamily="18" charset="0"/>
                        </a:rPr>
                        <a:t>An undertaking which begins commercial production of natural gas in blocks</a:t>
                      </a:r>
                      <a:endParaRPr lang="en-GB" sz="1500" dirty="0">
                        <a:latin typeface="+mj-lt"/>
                        <a:ea typeface="Times New Roman"/>
                        <a:cs typeface="Times New Roman" pitchFamily="18" charset="0"/>
                      </a:endParaRPr>
                    </a:p>
                    <a:p>
                      <a:pPr marL="0" marR="0" algn="l">
                        <a:spcBef>
                          <a:spcPts val="0"/>
                        </a:spcBef>
                        <a:spcAft>
                          <a:spcPts val="0"/>
                        </a:spcAft>
                      </a:pPr>
                      <a:r>
                        <a:rPr lang="en-US" sz="1500" dirty="0">
                          <a:latin typeface="+mj-lt"/>
                          <a:ea typeface="Times New Roman"/>
                          <a:cs typeface="Times New Roman" pitchFamily="18" charset="0"/>
                        </a:rPr>
                        <a:t>Licensed under NELP VIII – all blocks licensed under a single contract shall be treated as a single contract</a:t>
                      </a:r>
                      <a:endParaRPr lang="en-GB" sz="1500" dirty="0">
                        <a:latin typeface="+mj-lt"/>
                        <a:ea typeface="Times New Roman"/>
                        <a:cs typeface="Times New Roman" pitchFamily="18" charset="0"/>
                      </a:endParaRPr>
                    </a:p>
                    <a:p>
                      <a:pPr marL="0" marR="0" algn="l">
                        <a:spcBef>
                          <a:spcPts val="0"/>
                        </a:spcBef>
                        <a:spcAft>
                          <a:spcPts val="0"/>
                        </a:spcAft>
                      </a:pPr>
                      <a:r>
                        <a:rPr lang="en-US" sz="1500" dirty="0">
                          <a:latin typeface="+mj-lt"/>
                          <a:ea typeface="Times New Roman"/>
                          <a:cs typeface="Times New Roman" pitchFamily="18" charset="0"/>
                        </a:rPr>
                        <a:t>Licensed under the IV Round of bidding for award of exploration contracts for Coal Bed Methane blocks</a:t>
                      </a:r>
                      <a:endParaRPr lang="en-GB" sz="15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500" dirty="0">
                          <a:latin typeface="+mj-lt"/>
                          <a:ea typeface="Times New Roman"/>
                          <a:cs typeface="Times New Roman" pitchFamily="18" charset="0"/>
                        </a:rPr>
                        <a:t>On or after </a:t>
                      </a:r>
                      <a:r>
                        <a:rPr lang="en-US" sz="1500" dirty="0" smtClean="0">
                          <a:latin typeface="+mj-lt"/>
                          <a:ea typeface="Times New Roman"/>
                          <a:cs typeface="Times New Roman" pitchFamily="18" charset="0"/>
                        </a:rPr>
                        <a:t>            1-4-2009</a:t>
                      </a:r>
                      <a:endParaRPr lang="en-GB" sz="15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500" dirty="0">
                          <a:latin typeface="+mj-lt"/>
                          <a:ea typeface="Times New Roman"/>
                          <a:cs typeface="Times New Roman" pitchFamily="18" charset="0"/>
                        </a:rPr>
                        <a:t>7 in all cases</a:t>
                      </a:r>
                      <a:endParaRPr lang="en-GB" sz="15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500" dirty="0">
                          <a:latin typeface="+mj-lt"/>
                          <a:ea typeface="Times New Roman"/>
                          <a:cs typeface="Times New Roman" pitchFamily="18" charset="0"/>
                        </a:rPr>
                        <a:t>100%</a:t>
                      </a:r>
                      <a:endParaRPr lang="en-GB" sz="1500" dirty="0">
                        <a:latin typeface="+mj-lt"/>
                        <a:ea typeface="Times New Roman"/>
                        <a:cs typeface="Times New Roman" pitchFamily="18" charset="0"/>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65</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4" name="Content Placeholder 3"/>
          <p:cNvGraphicFramePr>
            <a:graphicFrameLocks noGrp="1"/>
          </p:cNvGraphicFramePr>
          <p:nvPr>
            <p:ph sz="quarter" idx="15"/>
          </p:nvPr>
        </p:nvGraphicFramePr>
        <p:xfrm>
          <a:off x="533400" y="1752600"/>
          <a:ext cx="8077459" cy="5013960"/>
        </p:xfrm>
        <a:graphic>
          <a:graphicData uri="http://schemas.openxmlformats.org/drawingml/2006/table">
            <a:tbl>
              <a:tblPr firstRow="1" bandRow="1">
                <a:tableStyleId>{5C22544A-7EE6-4342-B048-85BDC9FD1C3A}</a:tableStyleId>
              </a:tblPr>
              <a:tblGrid>
                <a:gridCol w="546064"/>
                <a:gridCol w="2574303"/>
                <a:gridCol w="1950229"/>
                <a:gridCol w="1482604"/>
                <a:gridCol w="1524259"/>
              </a:tblGrid>
              <a:tr h="370840">
                <a:tc>
                  <a:txBody>
                    <a:bodyPr/>
                    <a:lstStyle/>
                    <a:p>
                      <a:pPr marL="0" marR="0" algn="l">
                        <a:spcBef>
                          <a:spcPts val="0"/>
                        </a:spcBef>
                        <a:spcAft>
                          <a:spcPts val="0"/>
                        </a:spcAft>
                      </a:pPr>
                      <a:r>
                        <a:rPr lang="en-US" sz="1600" b="1" dirty="0" smtClean="0">
                          <a:latin typeface="+mj-lt"/>
                          <a:ea typeface="Times New Roman"/>
                          <a:cs typeface="Times New Roman" pitchFamily="18" charset="0"/>
                        </a:rPr>
                        <a:t>S. No.</a:t>
                      </a:r>
                      <a:endParaRPr lang="en-GB" sz="1600" dirty="0">
                        <a:latin typeface="+mj-lt"/>
                        <a:ea typeface="Times New Roman"/>
                        <a:cs typeface="Times New Roman" pitchFamily="18" charset="0"/>
                      </a:endParaRPr>
                    </a:p>
                  </a:txBody>
                  <a:tcPr marL="70208" marR="70208" marT="0" marB="0"/>
                </a:tc>
                <a:tc>
                  <a:txBody>
                    <a:bodyPr/>
                    <a:lstStyle/>
                    <a:p>
                      <a:pPr marL="0" marR="0" algn="l">
                        <a:spcBef>
                          <a:spcPts val="0"/>
                        </a:spcBef>
                        <a:spcAft>
                          <a:spcPts val="0"/>
                        </a:spcAft>
                      </a:pPr>
                      <a:r>
                        <a:rPr lang="en-US" sz="1600" b="1" dirty="0">
                          <a:latin typeface="+mj-lt"/>
                          <a:ea typeface="Times New Roman"/>
                          <a:cs typeface="Times New Roman" pitchFamily="18" charset="0"/>
                        </a:rPr>
                        <a:t>Nature of business activity</a:t>
                      </a:r>
                      <a:endParaRPr lang="en-GB" sz="1600" dirty="0">
                        <a:latin typeface="+mj-lt"/>
                        <a:ea typeface="Times New Roman"/>
                        <a:cs typeface="Times New Roman" pitchFamily="18" charset="0"/>
                      </a:endParaRPr>
                    </a:p>
                  </a:txBody>
                  <a:tcPr marL="70208" marR="70208" marT="0" marB="0"/>
                </a:tc>
                <a:tc>
                  <a:txBody>
                    <a:bodyPr/>
                    <a:lstStyle/>
                    <a:p>
                      <a:pPr marL="0" marR="0" algn="l">
                        <a:spcBef>
                          <a:spcPts val="0"/>
                        </a:spcBef>
                        <a:spcAft>
                          <a:spcPts val="0"/>
                        </a:spcAft>
                      </a:pPr>
                      <a:r>
                        <a:rPr lang="en-US" sz="1600" b="1">
                          <a:latin typeface="+mj-lt"/>
                          <a:ea typeface="Times New Roman"/>
                          <a:cs typeface="Times New Roman" pitchFamily="18" charset="0"/>
                        </a:rPr>
                        <a:t>Period of commencement of operation</a:t>
                      </a:r>
                      <a:endParaRPr lang="en-GB" sz="1600">
                        <a:latin typeface="+mj-lt"/>
                        <a:ea typeface="Times New Roman"/>
                        <a:cs typeface="Times New Roman" pitchFamily="18" charset="0"/>
                      </a:endParaRPr>
                    </a:p>
                  </a:txBody>
                  <a:tcPr marL="70208" marR="70208" marT="0" marB="0"/>
                </a:tc>
                <a:tc>
                  <a:txBody>
                    <a:bodyPr/>
                    <a:lstStyle/>
                    <a:p>
                      <a:pPr marL="0" marR="0" algn="l">
                        <a:spcBef>
                          <a:spcPts val="0"/>
                        </a:spcBef>
                        <a:spcAft>
                          <a:spcPts val="0"/>
                        </a:spcAft>
                      </a:pPr>
                      <a:r>
                        <a:rPr lang="en-US" sz="1600" b="1" dirty="0">
                          <a:latin typeface="+mj-lt"/>
                          <a:ea typeface="Times New Roman"/>
                          <a:cs typeface="Times New Roman" pitchFamily="18" charset="0"/>
                        </a:rPr>
                        <a:t>No. of consecutive assessment years for which deduction is admissible</a:t>
                      </a:r>
                      <a:endParaRPr lang="en-GB" sz="1600" dirty="0">
                        <a:latin typeface="+mj-lt"/>
                        <a:ea typeface="Times New Roman"/>
                        <a:cs typeface="Times New Roman" pitchFamily="18" charset="0"/>
                      </a:endParaRPr>
                    </a:p>
                  </a:txBody>
                  <a:tcPr marL="70208" marR="70208" marT="0" marB="0"/>
                </a:tc>
                <a:tc>
                  <a:txBody>
                    <a:bodyPr/>
                    <a:lstStyle/>
                    <a:p>
                      <a:pPr marL="0" marR="0" algn="l">
                        <a:spcBef>
                          <a:spcPts val="0"/>
                        </a:spcBef>
                        <a:spcAft>
                          <a:spcPts val="0"/>
                        </a:spcAft>
                      </a:pPr>
                      <a:r>
                        <a:rPr lang="en-US" sz="1600" b="1" dirty="0">
                          <a:latin typeface="+mj-lt"/>
                          <a:ea typeface="Times New Roman"/>
                          <a:cs typeface="Times New Roman" pitchFamily="18" charset="0"/>
                        </a:rPr>
                        <a:t>Rate of deduction from profits and gains</a:t>
                      </a:r>
                      <a:endParaRPr lang="en-GB" sz="1600" dirty="0">
                        <a:latin typeface="+mj-lt"/>
                        <a:ea typeface="Times New Roman"/>
                        <a:cs typeface="Times New Roman" pitchFamily="18" charset="0"/>
                      </a:endParaRPr>
                    </a:p>
                  </a:txBody>
                  <a:tcPr marL="70208" marR="70208" marT="0" marB="0"/>
                </a:tc>
              </a:tr>
              <a:tr h="370840">
                <a:tc>
                  <a:txBody>
                    <a:bodyPr/>
                    <a:lstStyle/>
                    <a:p>
                      <a:pPr marL="0" marR="0" algn="l">
                        <a:spcBef>
                          <a:spcPts val="0"/>
                        </a:spcBef>
                        <a:spcAft>
                          <a:spcPts val="0"/>
                        </a:spcAft>
                      </a:pPr>
                      <a:r>
                        <a:rPr lang="en-US" sz="1600">
                          <a:latin typeface="+mj-lt"/>
                          <a:ea typeface="Times New Roman"/>
                        </a:rPr>
                        <a:t>10</a:t>
                      </a:r>
                      <a:endParaRPr lang="en-GB" sz="1600">
                        <a:latin typeface="+mj-lt"/>
                        <a:ea typeface="Times New Roman"/>
                      </a:endParaRPr>
                    </a:p>
                  </a:txBody>
                  <a:tcPr marL="70208" marR="70208" marT="0" marB="0"/>
                </a:tc>
                <a:tc>
                  <a:txBody>
                    <a:bodyPr/>
                    <a:lstStyle/>
                    <a:p>
                      <a:pPr marL="0" marR="0" algn="l">
                        <a:spcBef>
                          <a:spcPts val="0"/>
                        </a:spcBef>
                        <a:spcAft>
                          <a:spcPts val="0"/>
                        </a:spcAft>
                      </a:pPr>
                      <a:r>
                        <a:rPr lang="en-US" sz="1600">
                          <a:latin typeface="+mj-lt"/>
                          <a:ea typeface="Times New Roman"/>
                        </a:rPr>
                        <a:t>An undertaking developing and building housing projects approved before 31-3-2008 by a local authority subject to certain conditions</a:t>
                      </a:r>
                      <a:endParaRPr lang="en-GB" sz="1600">
                        <a:latin typeface="+mj-lt"/>
                        <a:ea typeface="Times New Roman"/>
                      </a:endParaRPr>
                    </a:p>
                  </a:txBody>
                  <a:tcPr marL="70208" marR="70208" marT="0" marB="0"/>
                </a:tc>
                <a:tc>
                  <a:txBody>
                    <a:bodyPr/>
                    <a:lstStyle/>
                    <a:p>
                      <a:pPr marL="0" marR="0" algn="l">
                        <a:spcBef>
                          <a:spcPts val="0"/>
                        </a:spcBef>
                        <a:spcAft>
                          <a:spcPts val="0"/>
                        </a:spcAft>
                      </a:pPr>
                      <a:r>
                        <a:rPr lang="en-US" sz="1600">
                          <a:latin typeface="+mj-lt"/>
                          <a:ea typeface="Times New Roman"/>
                        </a:rPr>
                        <a:t>Within 5 years from the end of the financial year in which the housing project is approved by the local authority</a:t>
                      </a:r>
                      <a:endParaRPr lang="en-GB" sz="1600">
                        <a:latin typeface="+mj-lt"/>
                        <a:ea typeface="Times New Roman"/>
                      </a:endParaRPr>
                    </a:p>
                  </a:txBody>
                  <a:tcPr marL="70208" marR="70208" marT="0" marB="0"/>
                </a:tc>
                <a:tc>
                  <a:txBody>
                    <a:bodyPr/>
                    <a:lstStyle/>
                    <a:p>
                      <a:pPr marL="0" marR="0" algn="l">
                        <a:spcBef>
                          <a:spcPts val="0"/>
                        </a:spcBef>
                        <a:spcAft>
                          <a:spcPts val="0"/>
                        </a:spcAft>
                      </a:pPr>
                      <a:r>
                        <a:rPr lang="en-US" sz="1600">
                          <a:latin typeface="+mj-lt"/>
                          <a:ea typeface="Times New Roman"/>
                        </a:rPr>
                        <a:t>-</a:t>
                      </a:r>
                      <a:endParaRPr lang="en-GB" sz="1600">
                        <a:latin typeface="+mj-lt"/>
                        <a:ea typeface="Times New Roman"/>
                      </a:endParaRPr>
                    </a:p>
                  </a:txBody>
                  <a:tcPr marL="70208" marR="70208" marT="0" marB="0"/>
                </a:tc>
                <a:tc>
                  <a:txBody>
                    <a:bodyPr/>
                    <a:lstStyle/>
                    <a:p>
                      <a:pPr marL="0" marR="0" algn="l">
                        <a:spcBef>
                          <a:spcPts val="0"/>
                        </a:spcBef>
                        <a:spcAft>
                          <a:spcPts val="0"/>
                        </a:spcAft>
                      </a:pPr>
                      <a:r>
                        <a:rPr lang="en-US" sz="1600" dirty="0">
                          <a:latin typeface="+mj-lt"/>
                          <a:ea typeface="Times New Roman"/>
                        </a:rPr>
                        <a:t>100% of the profits derived from such housing project</a:t>
                      </a:r>
                      <a:endParaRPr lang="en-GB" sz="1600" dirty="0">
                        <a:latin typeface="+mj-lt"/>
                        <a:ea typeface="Times New Roman"/>
                      </a:endParaRPr>
                    </a:p>
                  </a:txBody>
                  <a:tcPr marL="70208" marR="70208" marT="0" marB="0"/>
                </a:tc>
              </a:tr>
              <a:tr h="370840">
                <a:tc>
                  <a:txBody>
                    <a:bodyPr/>
                    <a:lstStyle/>
                    <a:p>
                      <a:pPr marL="0" marR="0" algn="l">
                        <a:spcBef>
                          <a:spcPts val="0"/>
                        </a:spcBef>
                        <a:spcAft>
                          <a:spcPts val="0"/>
                        </a:spcAft>
                      </a:pPr>
                      <a:r>
                        <a:rPr lang="en-US" sz="1500" dirty="0">
                          <a:latin typeface="+mj-lt"/>
                          <a:ea typeface="Times New Roman"/>
                        </a:rPr>
                        <a:t>11</a:t>
                      </a:r>
                      <a:endParaRPr lang="en-GB" sz="1500" dirty="0">
                        <a:latin typeface="+mj-lt"/>
                        <a:ea typeface="Times New Roman"/>
                      </a:endParaRPr>
                    </a:p>
                  </a:txBody>
                  <a:tcPr marL="70208" marR="70208" marT="0" marB="0"/>
                </a:tc>
                <a:tc>
                  <a:txBody>
                    <a:bodyPr/>
                    <a:lstStyle/>
                    <a:p>
                      <a:pPr marL="0" marR="0" algn="l">
                        <a:spcBef>
                          <a:spcPts val="0"/>
                        </a:spcBef>
                        <a:spcAft>
                          <a:spcPts val="0"/>
                        </a:spcAft>
                      </a:pPr>
                      <a:r>
                        <a:rPr lang="en-US" sz="1500" dirty="0" smtClean="0">
                          <a:latin typeface="+mj-lt"/>
                          <a:ea typeface="Times New Roman"/>
                        </a:rPr>
                        <a:t>Company regd. </a:t>
                      </a:r>
                      <a:r>
                        <a:rPr lang="en-US" sz="1500" dirty="0" smtClean="0">
                          <a:latin typeface="+mj-lt"/>
                          <a:ea typeface="Times New Roman"/>
                        </a:rPr>
                        <a:t>for </a:t>
                      </a:r>
                      <a:r>
                        <a:rPr lang="en-US" sz="1500" dirty="0">
                          <a:latin typeface="+mj-lt"/>
                          <a:ea typeface="Times New Roman"/>
                        </a:rPr>
                        <a:t>carrying on business of scientific research and development, approved by </a:t>
                      </a:r>
                      <a:r>
                        <a:rPr lang="en-US" sz="1500" dirty="0" smtClean="0">
                          <a:latin typeface="+mj-lt"/>
                          <a:ea typeface="Times New Roman"/>
                        </a:rPr>
                        <a:t>prescribed </a:t>
                      </a:r>
                      <a:r>
                        <a:rPr lang="en-US" sz="1500" dirty="0">
                          <a:latin typeface="+mj-lt"/>
                          <a:ea typeface="Times New Roman"/>
                        </a:rPr>
                        <a:t>authority after 31-3-2000 but before 1-4-2007 and fulfils prescribed conditions</a:t>
                      </a:r>
                      <a:endParaRPr lang="en-GB" sz="1500" dirty="0">
                        <a:latin typeface="+mj-lt"/>
                        <a:ea typeface="Times New Roman"/>
                      </a:endParaRPr>
                    </a:p>
                  </a:txBody>
                  <a:tcPr marL="70208" marR="70208" marT="0" marB="0"/>
                </a:tc>
                <a:tc>
                  <a:txBody>
                    <a:bodyPr/>
                    <a:lstStyle/>
                    <a:p>
                      <a:pPr marL="0" marR="0" algn="l">
                        <a:spcBef>
                          <a:spcPts val="0"/>
                        </a:spcBef>
                        <a:spcAft>
                          <a:spcPts val="0"/>
                        </a:spcAft>
                      </a:pPr>
                      <a:r>
                        <a:rPr lang="en-US" sz="1500" dirty="0">
                          <a:latin typeface="+mj-lt"/>
                          <a:ea typeface="Times New Roman"/>
                        </a:rPr>
                        <a:t>-</a:t>
                      </a:r>
                      <a:endParaRPr lang="en-GB" sz="1500" dirty="0">
                        <a:latin typeface="+mj-lt"/>
                        <a:ea typeface="Times New Roman"/>
                      </a:endParaRPr>
                    </a:p>
                  </a:txBody>
                  <a:tcPr marL="70208" marR="70208" marT="0" marB="0"/>
                </a:tc>
                <a:tc>
                  <a:txBody>
                    <a:bodyPr/>
                    <a:lstStyle/>
                    <a:p>
                      <a:pPr marL="0" marR="0" algn="l">
                        <a:spcBef>
                          <a:spcPts val="0"/>
                        </a:spcBef>
                        <a:spcAft>
                          <a:spcPts val="0"/>
                        </a:spcAft>
                      </a:pPr>
                      <a:r>
                        <a:rPr lang="en-US" sz="1500" dirty="0">
                          <a:latin typeface="+mj-lt"/>
                          <a:ea typeface="Times New Roman"/>
                        </a:rPr>
                        <a:t>10</a:t>
                      </a:r>
                      <a:endParaRPr lang="en-GB" sz="1500" dirty="0">
                        <a:latin typeface="+mj-lt"/>
                        <a:ea typeface="Times New Roman"/>
                      </a:endParaRPr>
                    </a:p>
                  </a:txBody>
                  <a:tcPr marL="70208" marR="70208" marT="0" marB="0"/>
                </a:tc>
                <a:tc>
                  <a:txBody>
                    <a:bodyPr/>
                    <a:lstStyle/>
                    <a:p>
                      <a:pPr marL="0" marR="0" algn="l">
                        <a:spcBef>
                          <a:spcPts val="0"/>
                        </a:spcBef>
                        <a:spcAft>
                          <a:spcPts val="0"/>
                        </a:spcAft>
                      </a:pPr>
                      <a:r>
                        <a:rPr lang="en-US" sz="1500" dirty="0">
                          <a:latin typeface="+mj-lt"/>
                          <a:ea typeface="Times New Roman"/>
                        </a:rPr>
                        <a:t>100%</a:t>
                      </a:r>
                      <a:endParaRPr lang="en-GB" sz="1500" dirty="0">
                        <a:latin typeface="+mj-lt"/>
                        <a:ea typeface="Times New Roman"/>
                      </a:endParaRPr>
                    </a:p>
                  </a:txBody>
                  <a:tcPr marL="70208" marR="70208"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66</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5" name="Content Placeholder 4"/>
          <p:cNvGraphicFramePr>
            <a:graphicFrameLocks noGrp="1"/>
          </p:cNvGraphicFramePr>
          <p:nvPr>
            <p:ph sz="quarter" idx="15"/>
          </p:nvPr>
        </p:nvGraphicFramePr>
        <p:xfrm>
          <a:off x="533400" y="1752600"/>
          <a:ext cx="8077200" cy="4145280"/>
        </p:xfrm>
        <a:graphic>
          <a:graphicData uri="http://schemas.openxmlformats.org/drawingml/2006/table">
            <a:tbl>
              <a:tblPr firstRow="1" bandRow="1">
                <a:tableStyleId>{5C22544A-7EE6-4342-B048-85BDC9FD1C3A}</a:tableStyleId>
              </a:tblPr>
              <a:tblGrid>
                <a:gridCol w="533400"/>
                <a:gridCol w="2819400"/>
                <a:gridCol w="1524000"/>
                <a:gridCol w="1295400"/>
                <a:gridCol w="1905000"/>
              </a:tblGrid>
              <a:tr h="370840">
                <a:tc>
                  <a:txBody>
                    <a:bodyPr/>
                    <a:lstStyle/>
                    <a:p>
                      <a:pPr marL="0" marR="0" algn="l">
                        <a:spcBef>
                          <a:spcPts val="0"/>
                        </a:spcBef>
                        <a:spcAft>
                          <a:spcPts val="0"/>
                        </a:spcAft>
                      </a:pPr>
                      <a:r>
                        <a:rPr lang="en-US" sz="1600" b="1" dirty="0" smtClean="0">
                          <a:latin typeface="+mj-lt"/>
                          <a:ea typeface="Times New Roman"/>
                          <a:cs typeface="Times New Roman" pitchFamily="18" charset="0"/>
                        </a:rPr>
                        <a:t>S. No.</a:t>
                      </a:r>
                      <a:endParaRPr lang="en-GB" sz="1600" dirty="0">
                        <a:latin typeface="+mj-lt"/>
                        <a:ea typeface="Times New Roman"/>
                        <a:cs typeface="Times New Roman" pitchFamily="18" charset="0"/>
                      </a:endParaRPr>
                    </a:p>
                  </a:txBody>
                  <a:tcPr marL="68580" marR="68580" marT="0" marB="0"/>
                </a:tc>
                <a:tc>
                  <a:txBody>
                    <a:bodyPr/>
                    <a:lstStyle/>
                    <a:p>
                      <a:pPr marL="0" marR="0" algn="l">
                        <a:spcBef>
                          <a:spcPts val="0"/>
                        </a:spcBef>
                        <a:spcAft>
                          <a:spcPts val="0"/>
                        </a:spcAft>
                      </a:pPr>
                      <a:r>
                        <a:rPr lang="en-US" sz="1600" b="1" dirty="0">
                          <a:latin typeface="+mj-lt"/>
                          <a:ea typeface="Times New Roman"/>
                          <a:cs typeface="Times New Roman" pitchFamily="18" charset="0"/>
                        </a:rPr>
                        <a:t>Nature of business activity</a:t>
                      </a:r>
                      <a:endParaRPr lang="en-GB" sz="1600" dirty="0">
                        <a:latin typeface="+mj-lt"/>
                        <a:ea typeface="Times New Roman"/>
                        <a:cs typeface="Times New Roman" pitchFamily="18" charset="0"/>
                      </a:endParaRPr>
                    </a:p>
                  </a:txBody>
                  <a:tcPr marL="68580" marR="68580" marT="0" marB="0"/>
                </a:tc>
                <a:tc>
                  <a:txBody>
                    <a:bodyPr/>
                    <a:lstStyle/>
                    <a:p>
                      <a:pPr marL="0" marR="0" algn="l">
                        <a:spcBef>
                          <a:spcPts val="0"/>
                        </a:spcBef>
                        <a:spcAft>
                          <a:spcPts val="0"/>
                        </a:spcAft>
                      </a:pPr>
                      <a:r>
                        <a:rPr lang="en-US" sz="1600" b="1">
                          <a:latin typeface="+mj-lt"/>
                          <a:ea typeface="Times New Roman"/>
                          <a:cs typeface="Times New Roman" pitchFamily="18" charset="0"/>
                        </a:rPr>
                        <a:t>Period of commencement of operation</a:t>
                      </a:r>
                      <a:endParaRPr lang="en-GB" sz="1600">
                        <a:latin typeface="+mj-lt"/>
                        <a:ea typeface="Times New Roman"/>
                        <a:cs typeface="Times New Roman" pitchFamily="18" charset="0"/>
                      </a:endParaRPr>
                    </a:p>
                  </a:txBody>
                  <a:tcPr marL="68580" marR="68580" marT="0" marB="0"/>
                </a:tc>
                <a:tc>
                  <a:txBody>
                    <a:bodyPr/>
                    <a:lstStyle/>
                    <a:p>
                      <a:pPr marL="0" marR="0" algn="l">
                        <a:spcBef>
                          <a:spcPts val="0"/>
                        </a:spcBef>
                        <a:spcAft>
                          <a:spcPts val="0"/>
                        </a:spcAft>
                      </a:pPr>
                      <a:r>
                        <a:rPr lang="en-US" sz="1600" b="1" dirty="0">
                          <a:latin typeface="+mj-lt"/>
                          <a:ea typeface="Times New Roman"/>
                          <a:cs typeface="Times New Roman" pitchFamily="18" charset="0"/>
                        </a:rPr>
                        <a:t>No. of consecutive assessment years for which deduction is admissible</a:t>
                      </a:r>
                      <a:endParaRPr lang="en-GB" sz="1600" dirty="0">
                        <a:latin typeface="+mj-lt"/>
                        <a:ea typeface="Times New Roman"/>
                        <a:cs typeface="Times New Roman" pitchFamily="18" charset="0"/>
                      </a:endParaRPr>
                    </a:p>
                  </a:txBody>
                  <a:tcPr marL="68580" marR="68580" marT="0" marB="0"/>
                </a:tc>
                <a:tc>
                  <a:txBody>
                    <a:bodyPr/>
                    <a:lstStyle/>
                    <a:p>
                      <a:pPr marL="0" marR="0" algn="l">
                        <a:spcBef>
                          <a:spcPts val="0"/>
                        </a:spcBef>
                        <a:spcAft>
                          <a:spcPts val="0"/>
                        </a:spcAft>
                      </a:pPr>
                      <a:r>
                        <a:rPr lang="en-US" sz="1600" b="1" dirty="0">
                          <a:latin typeface="+mj-lt"/>
                          <a:ea typeface="Times New Roman"/>
                          <a:cs typeface="Times New Roman" pitchFamily="18" charset="0"/>
                        </a:rPr>
                        <a:t>Rate of deduction from profits and gains</a:t>
                      </a:r>
                      <a:endParaRPr lang="en-GB" sz="1600" dirty="0">
                        <a:latin typeface="+mj-lt"/>
                        <a:ea typeface="Times New Roman"/>
                        <a:cs typeface="Times New Roman" pitchFamily="18" charset="0"/>
                      </a:endParaRPr>
                    </a:p>
                  </a:txBody>
                  <a:tcPr marL="68580" marR="68580" marT="0" marB="0"/>
                </a:tc>
              </a:tr>
              <a:tr h="370840">
                <a:tc>
                  <a:txBody>
                    <a:bodyPr/>
                    <a:lstStyle/>
                    <a:p>
                      <a:pPr marL="0" marR="0" algn="l">
                        <a:spcBef>
                          <a:spcPts val="0"/>
                        </a:spcBef>
                        <a:spcAft>
                          <a:spcPts val="0"/>
                        </a:spcAft>
                      </a:pPr>
                      <a:r>
                        <a:rPr lang="en-US" sz="1600">
                          <a:latin typeface="+mj-lt"/>
                          <a:ea typeface="Times New Roman"/>
                        </a:rPr>
                        <a:t>12</a:t>
                      </a:r>
                      <a:endParaRPr lang="en-GB" sz="1600">
                        <a:latin typeface="+mj-lt"/>
                        <a:ea typeface="Times New Roman"/>
                      </a:endParaRPr>
                    </a:p>
                  </a:txBody>
                  <a:tcPr marL="68580" marR="68580" marT="0" marB="0"/>
                </a:tc>
                <a:tc>
                  <a:txBody>
                    <a:bodyPr/>
                    <a:lstStyle/>
                    <a:p>
                      <a:pPr marL="0" marR="0" algn="l">
                        <a:spcBef>
                          <a:spcPts val="0"/>
                        </a:spcBef>
                        <a:spcAft>
                          <a:spcPts val="0"/>
                        </a:spcAft>
                      </a:pPr>
                      <a:r>
                        <a:rPr lang="en-US" sz="1600">
                          <a:latin typeface="+mj-lt"/>
                          <a:ea typeface="Times New Roman"/>
                        </a:rPr>
                        <a:t>An undertaking deriving profits from the business of processing, preservation and packing of –</a:t>
                      </a:r>
                      <a:endParaRPr lang="en-GB" sz="1600">
                        <a:latin typeface="+mj-lt"/>
                        <a:ea typeface="Times New Roman"/>
                      </a:endParaRPr>
                    </a:p>
                    <a:p>
                      <a:pPr marL="0" marR="0" algn="l">
                        <a:spcBef>
                          <a:spcPts val="0"/>
                        </a:spcBef>
                        <a:spcAft>
                          <a:spcPts val="0"/>
                        </a:spcAft>
                      </a:pPr>
                      <a:r>
                        <a:rPr lang="en-US" sz="1600">
                          <a:latin typeface="+mj-lt"/>
                          <a:ea typeface="Times New Roman"/>
                        </a:rPr>
                        <a:t> fruits, vegetables, foodgrains</a:t>
                      </a:r>
                      <a:endParaRPr lang="en-GB" sz="1600">
                        <a:latin typeface="+mj-lt"/>
                        <a:ea typeface="Times New Roman"/>
                      </a:endParaRPr>
                    </a:p>
                    <a:p>
                      <a:pPr marL="0" marR="0" algn="l">
                        <a:spcBef>
                          <a:spcPts val="0"/>
                        </a:spcBef>
                        <a:spcAft>
                          <a:spcPts val="0"/>
                        </a:spcAft>
                      </a:pPr>
                      <a:r>
                        <a:rPr lang="en-US" sz="1600">
                          <a:latin typeface="+mj-lt"/>
                          <a:ea typeface="Times New Roman"/>
                        </a:rPr>
                        <a:t>meat and meat products, poultry or marine or dairy products</a:t>
                      </a:r>
                      <a:endParaRPr lang="en-GB" sz="1600">
                        <a:latin typeface="+mj-lt"/>
                        <a:ea typeface="Times New Roman"/>
                      </a:endParaRPr>
                    </a:p>
                  </a:txBody>
                  <a:tcPr marL="68580" marR="68580" marT="0" marB="0"/>
                </a:tc>
                <a:tc>
                  <a:txBody>
                    <a:bodyPr/>
                    <a:lstStyle/>
                    <a:p>
                      <a:pPr marL="0" marR="0" algn="l">
                        <a:spcBef>
                          <a:spcPts val="0"/>
                        </a:spcBef>
                        <a:spcAft>
                          <a:spcPts val="0"/>
                        </a:spcAft>
                      </a:pPr>
                      <a:endParaRPr lang="en-US" sz="1600" dirty="0">
                        <a:latin typeface="+mj-lt"/>
                        <a:ea typeface="Times New Roman"/>
                      </a:endParaRPr>
                    </a:p>
                    <a:p>
                      <a:pPr marL="0" marR="0" algn="l">
                        <a:spcBef>
                          <a:spcPts val="0"/>
                        </a:spcBef>
                        <a:spcAft>
                          <a:spcPts val="0"/>
                        </a:spcAft>
                      </a:pPr>
                      <a:endParaRPr lang="en-US" sz="1600" dirty="0" smtClean="0">
                        <a:latin typeface="+mj-lt"/>
                        <a:ea typeface="Times New Roman"/>
                      </a:endParaRPr>
                    </a:p>
                    <a:p>
                      <a:pPr marL="0" marR="0" algn="l">
                        <a:spcBef>
                          <a:spcPts val="0"/>
                        </a:spcBef>
                        <a:spcAft>
                          <a:spcPts val="0"/>
                        </a:spcAft>
                      </a:pPr>
                      <a:endParaRPr lang="en-US" sz="1600" dirty="0" smtClean="0">
                        <a:latin typeface="+mj-lt"/>
                        <a:ea typeface="Times New Roman"/>
                      </a:endParaRPr>
                    </a:p>
                    <a:p>
                      <a:pPr marL="0" marR="0" algn="l">
                        <a:spcBef>
                          <a:spcPts val="0"/>
                        </a:spcBef>
                        <a:spcAft>
                          <a:spcPts val="0"/>
                        </a:spcAft>
                      </a:pPr>
                      <a:endParaRPr lang="en-US" sz="1600" dirty="0" smtClean="0">
                        <a:latin typeface="+mj-lt"/>
                        <a:ea typeface="Times New Roman"/>
                      </a:endParaRPr>
                    </a:p>
                    <a:p>
                      <a:pPr marL="0" marR="0" algn="l">
                        <a:spcBef>
                          <a:spcPts val="0"/>
                        </a:spcBef>
                        <a:spcAft>
                          <a:spcPts val="0"/>
                        </a:spcAft>
                      </a:pPr>
                      <a:r>
                        <a:rPr lang="en-US" sz="1600" dirty="0" smtClean="0">
                          <a:latin typeface="+mj-lt"/>
                          <a:ea typeface="Times New Roman"/>
                        </a:rPr>
                        <a:t>On </a:t>
                      </a:r>
                      <a:r>
                        <a:rPr lang="en-US" sz="1600" dirty="0">
                          <a:latin typeface="+mj-lt"/>
                          <a:ea typeface="Times New Roman"/>
                        </a:rPr>
                        <a:t>or after </a:t>
                      </a:r>
                      <a:r>
                        <a:rPr lang="en-US" sz="1600" dirty="0" smtClean="0">
                          <a:latin typeface="+mj-lt"/>
                          <a:ea typeface="Times New Roman"/>
                        </a:rPr>
                        <a:t>      1-4-2001</a:t>
                      </a:r>
                      <a:endParaRPr lang="en-GB" sz="1600" dirty="0">
                        <a:latin typeface="+mj-lt"/>
                        <a:ea typeface="Times New Roman"/>
                      </a:endParaRPr>
                    </a:p>
                    <a:p>
                      <a:pPr marL="0" marR="0" algn="l">
                        <a:spcBef>
                          <a:spcPts val="0"/>
                        </a:spcBef>
                        <a:spcAft>
                          <a:spcPts val="0"/>
                        </a:spcAft>
                      </a:pPr>
                      <a:r>
                        <a:rPr lang="en-US" sz="1600" dirty="0">
                          <a:latin typeface="+mj-lt"/>
                          <a:ea typeface="Times New Roman"/>
                        </a:rPr>
                        <a:t>On or after </a:t>
                      </a:r>
                      <a:r>
                        <a:rPr lang="en-US" sz="1600" dirty="0" smtClean="0">
                          <a:latin typeface="+mj-lt"/>
                          <a:ea typeface="Times New Roman"/>
                        </a:rPr>
                        <a:t>      1-4-2009</a:t>
                      </a:r>
                      <a:endParaRPr lang="en-GB" sz="1600" dirty="0">
                        <a:latin typeface="+mj-lt"/>
                        <a:ea typeface="Times New Roman"/>
                      </a:endParaRPr>
                    </a:p>
                  </a:txBody>
                  <a:tcPr marL="68580" marR="68580" marT="0" marB="0"/>
                </a:tc>
                <a:tc>
                  <a:txBody>
                    <a:bodyPr/>
                    <a:lstStyle/>
                    <a:p>
                      <a:pPr marL="0" marR="0" algn="l">
                        <a:spcBef>
                          <a:spcPts val="0"/>
                        </a:spcBef>
                        <a:spcAft>
                          <a:spcPts val="0"/>
                        </a:spcAft>
                      </a:pPr>
                      <a:endParaRPr lang="en-US" sz="1600">
                        <a:latin typeface="+mj-lt"/>
                        <a:ea typeface="Times New Roman"/>
                      </a:endParaRPr>
                    </a:p>
                    <a:p>
                      <a:pPr marL="0" marR="0" algn="l">
                        <a:spcBef>
                          <a:spcPts val="0"/>
                        </a:spcBef>
                        <a:spcAft>
                          <a:spcPts val="0"/>
                        </a:spcAft>
                      </a:pPr>
                      <a:r>
                        <a:rPr lang="en-US" sz="1600">
                          <a:latin typeface="+mj-lt"/>
                          <a:ea typeface="Times New Roman"/>
                        </a:rPr>
                        <a:t>10 in all cases</a:t>
                      </a:r>
                      <a:endParaRPr lang="en-GB" sz="1600">
                        <a:latin typeface="+mj-lt"/>
                        <a:ea typeface="Times New Roman"/>
                      </a:endParaRPr>
                    </a:p>
                    <a:p>
                      <a:pPr marL="0" marR="0" algn="l">
                        <a:spcBef>
                          <a:spcPts val="0"/>
                        </a:spcBef>
                        <a:spcAft>
                          <a:spcPts val="0"/>
                        </a:spcAft>
                      </a:pPr>
                      <a:r>
                        <a:rPr lang="en-US" sz="1600">
                          <a:latin typeface="+mj-lt"/>
                          <a:ea typeface="Times New Roman"/>
                        </a:rPr>
                        <a:t>10 in all cases</a:t>
                      </a:r>
                      <a:endParaRPr lang="en-GB" sz="1600">
                        <a:latin typeface="+mj-lt"/>
                        <a:ea typeface="Times New Roman"/>
                      </a:endParaRPr>
                    </a:p>
                  </a:txBody>
                  <a:tcPr marL="68580" marR="68580" marT="0" marB="0"/>
                </a:tc>
                <a:tc>
                  <a:txBody>
                    <a:bodyPr/>
                    <a:lstStyle/>
                    <a:p>
                      <a:pPr marL="0" marR="0" algn="l">
                        <a:spcBef>
                          <a:spcPts val="0"/>
                        </a:spcBef>
                        <a:spcAft>
                          <a:spcPts val="0"/>
                        </a:spcAft>
                      </a:pPr>
                      <a:r>
                        <a:rPr lang="en-US" sz="1600" dirty="0">
                          <a:latin typeface="+mj-lt"/>
                          <a:ea typeface="Times New Roman"/>
                        </a:rPr>
                        <a:t>100% for 5 initial assessment years</a:t>
                      </a:r>
                      <a:endParaRPr lang="en-GB" sz="1600" dirty="0">
                        <a:latin typeface="+mj-lt"/>
                        <a:ea typeface="Times New Roman"/>
                      </a:endParaRPr>
                    </a:p>
                    <a:p>
                      <a:pPr marL="0" marR="0" algn="l">
                        <a:spcBef>
                          <a:spcPts val="0"/>
                        </a:spcBef>
                        <a:spcAft>
                          <a:spcPts val="0"/>
                        </a:spcAft>
                      </a:pPr>
                      <a:r>
                        <a:rPr lang="en-US" sz="1600" dirty="0">
                          <a:latin typeface="+mj-lt"/>
                          <a:ea typeface="Times New Roman"/>
                        </a:rPr>
                        <a:t>25% (30% in case of a company) for the remaining assessment years</a:t>
                      </a:r>
                      <a:endParaRPr lang="en-GB" sz="1600" dirty="0">
                        <a:latin typeface="+mj-lt"/>
                        <a:ea typeface="Times New Roman"/>
                      </a:endParaRPr>
                    </a:p>
                  </a:txBody>
                  <a:tcPr marL="68580" marR="6858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67</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5" name="Content Placeholder 4"/>
          <p:cNvGraphicFramePr>
            <a:graphicFrameLocks noGrp="1"/>
          </p:cNvGraphicFramePr>
          <p:nvPr>
            <p:ph sz="quarter" idx="15"/>
          </p:nvPr>
        </p:nvGraphicFramePr>
        <p:xfrm>
          <a:off x="533400" y="1752600"/>
          <a:ext cx="8077200" cy="4389120"/>
        </p:xfrm>
        <a:graphic>
          <a:graphicData uri="http://schemas.openxmlformats.org/drawingml/2006/table">
            <a:tbl>
              <a:tblPr firstRow="1" bandRow="1">
                <a:tableStyleId>{5C22544A-7EE6-4342-B048-85BDC9FD1C3A}</a:tableStyleId>
              </a:tblPr>
              <a:tblGrid>
                <a:gridCol w="598311"/>
                <a:gridCol w="2632569"/>
                <a:gridCol w="1480820"/>
                <a:gridCol w="1750060"/>
                <a:gridCol w="1615440"/>
              </a:tblGrid>
              <a:tr h="370840">
                <a:tc>
                  <a:txBody>
                    <a:bodyPr/>
                    <a:lstStyle/>
                    <a:p>
                      <a:pPr marL="0" marR="0" algn="l">
                        <a:spcBef>
                          <a:spcPts val="0"/>
                        </a:spcBef>
                        <a:spcAft>
                          <a:spcPts val="0"/>
                        </a:spcAft>
                      </a:pPr>
                      <a:r>
                        <a:rPr lang="en-US" sz="1600" b="1" dirty="0" smtClean="0">
                          <a:latin typeface="+mj-lt"/>
                          <a:ea typeface="Times New Roman"/>
                          <a:cs typeface="Times New Roman" pitchFamily="18" charset="0"/>
                        </a:rPr>
                        <a:t>S. No.</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Nature of business activity</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a:latin typeface="+mj-lt"/>
                          <a:ea typeface="Times New Roman"/>
                          <a:cs typeface="Times New Roman" pitchFamily="18" charset="0"/>
                        </a:rPr>
                        <a:t>Period of commencement of operation</a:t>
                      </a:r>
                      <a:endParaRPr lang="en-GB" sz="160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No. of consecutive assessment years for which deduction is admissible</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Rate of deduction from profits and gains</a:t>
                      </a:r>
                      <a:endParaRPr lang="en-GB" sz="1600" dirty="0">
                        <a:latin typeface="+mj-lt"/>
                        <a:ea typeface="Times New Roman"/>
                        <a:cs typeface="Times New Roman" pitchFamily="18" charset="0"/>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13</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The business of building, owning and operating a multiplex theatre and is not located within the municipal jurisdiction of Kolkatta, Chennai, or Mumbai, subject to specified conditions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Constructed during 1-4-2002 to 31-3-2005</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5 in all cases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50%</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14</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The business of building, owning and operating a convention centre subject to specified conditions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Constructed during 1-4-2002 to 31-3-2005</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5 in all cases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50%</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68</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5" name="Content Placeholder 4"/>
          <p:cNvGraphicFramePr>
            <a:graphicFrameLocks noGrp="1"/>
          </p:cNvGraphicFramePr>
          <p:nvPr>
            <p:ph sz="quarter" idx="15"/>
          </p:nvPr>
        </p:nvGraphicFramePr>
        <p:xfrm>
          <a:off x="533400" y="1752600"/>
          <a:ext cx="8077200" cy="4389120"/>
        </p:xfrm>
        <a:graphic>
          <a:graphicData uri="http://schemas.openxmlformats.org/drawingml/2006/table">
            <a:tbl>
              <a:tblPr firstRow="1" bandRow="1">
                <a:tableStyleId>{5C22544A-7EE6-4342-B048-85BDC9FD1C3A}</a:tableStyleId>
              </a:tblPr>
              <a:tblGrid>
                <a:gridCol w="598311"/>
                <a:gridCol w="2468033"/>
                <a:gridCol w="1779976"/>
                <a:gridCol w="1615440"/>
                <a:gridCol w="1615440"/>
              </a:tblGrid>
              <a:tr h="370840">
                <a:tc>
                  <a:txBody>
                    <a:bodyPr/>
                    <a:lstStyle/>
                    <a:p>
                      <a:pPr marL="0" marR="0" algn="l">
                        <a:spcBef>
                          <a:spcPts val="0"/>
                        </a:spcBef>
                        <a:spcAft>
                          <a:spcPts val="0"/>
                        </a:spcAft>
                      </a:pPr>
                      <a:r>
                        <a:rPr lang="en-US" sz="1600" b="1" dirty="0" smtClean="0">
                          <a:latin typeface="+mj-lt"/>
                          <a:ea typeface="Times New Roman"/>
                          <a:cs typeface="Times New Roman" pitchFamily="18" charset="0"/>
                        </a:rPr>
                        <a:t>S. No.</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Nature of business activity</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a:latin typeface="+mj-lt"/>
                          <a:ea typeface="Times New Roman"/>
                          <a:cs typeface="Times New Roman" pitchFamily="18" charset="0"/>
                        </a:rPr>
                        <a:t>Period of commencement of operation</a:t>
                      </a:r>
                      <a:endParaRPr lang="en-GB" sz="160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No. of consecutive assessment years for which deduction is admissible</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Rate of deduction from profits and gains</a:t>
                      </a:r>
                      <a:endParaRPr lang="en-GB" sz="1600" dirty="0">
                        <a:latin typeface="+mj-lt"/>
                        <a:ea typeface="Times New Roman"/>
                        <a:cs typeface="Times New Roman" pitchFamily="18" charset="0"/>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15</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An undertaking deriving profits from the business of operating and maintaining a hospital in rural area subject to specified conditions</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Constructed during 1-10-2004 to </a:t>
                      </a:r>
                      <a:r>
                        <a:rPr lang="en-US" sz="1600" dirty="0" smtClean="0">
                          <a:latin typeface="+mj-lt"/>
                          <a:ea typeface="Times New Roman"/>
                        </a:rPr>
                        <a:t>31-3-2008.</a:t>
                      </a:r>
                      <a:endParaRPr lang="en-GB" sz="1600" dirty="0">
                        <a:latin typeface="+mj-lt"/>
                        <a:ea typeface="Times New Roman"/>
                      </a:endParaRPr>
                    </a:p>
                    <a:p>
                      <a:pPr marL="0" marR="0" algn="l">
                        <a:spcBef>
                          <a:spcPts val="0"/>
                        </a:spcBef>
                        <a:spcAft>
                          <a:spcPts val="0"/>
                        </a:spcAft>
                      </a:pPr>
                      <a:r>
                        <a:rPr lang="en-US" sz="1600" dirty="0">
                          <a:latin typeface="+mj-lt"/>
                          <a:ea typeface="Times New Roman"/>
                        </a:rPr>
                        <a:t>Hospital deemed to have been constructed on the date on which completion certificate issued by concerned local authority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5 in all cases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100%</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69</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 - Deduction in respect of life insurance premium etc.</a:t>
            </a:r>
            <a:endParaRPr lang="en-GB" dirty="0"/>
          </a:p>
        </p:txBody>
      </p:sp>
      <p:sp>
        <p:nvSpPr>
          <p:cNvPr id="3" name="Content Placeholder 2"/>
          <p:cNvSpPr>
            <a:spLocks noGrp="1"/>
          </p:cNvSpPr>
          <p:nvPr>
            <p:ph sz="quarter" idx="15"/>
          </p:nvPr>
        </p:nvSpPr>
        <p:spPr>
          <a:prstGeom prst="rect">
            <a:avLst/>
          </a:prstGeom>
        </p:spPr>
        <p:txBody>
          <a:bodyPr>
            <a:noAutofit/>
          </a:bodyPr>
          <a:lstStyle/>
          <a:p>
            <a:pPr lvl="1">
              <a:lnSpc>
                <a:spcPct val="170000"/>
              </a:lnSpc>
            </a:pPr>
            <a:r>
              <a:rPr lang="en-US" sz="1600" dirty="0" smtClean="0"/>
              <a:t>Subscription to any units of mutual fund referred to in Section 10(23D) and approved by the Board</a:t>
            </a:r>
          </a:p>
          <a:p>
            <a:pPr lvl="1">
              <a:lnSpc>
                <a:spcPct val="170000"/>
              </a:lnSpc>
            </a:pPr>
            <a:r>
              <a:rPr lang="en-US" sz="1600" dirty="0" smtClean="0"/>
              <a:t>Bank Term Deposit Scheme, 2006 for a fixed period of not less than 5 years with a scheduled bank</a:t>
            </a:r>
            <a:endParaRPr lang="en-GB" sz="1600" dirty="0" smtClean="0"/>
          </a:p>
          <a:p>
            <a:pPr lvl="1">
              <a:lnSpc>
                <a:spcPct val="170000"/>
              </a:lnSpc>
            </a:pPr>
            <a:r>
              <a:rPr lang="en-US" sz="1600" dirty="0" smtClean="0"/>
              <a:t>Subscription to NABARD Rural Bonds</a:t>
            </a:r>
            <a:endParaRPr lang="en-GB" sz="1600" dirty="0" smtClean="0"/>
          </a:p>
          <a:p>
            <a:pPr lvl="1">
              <a:lnSpc>
                <a:spcPct val="170000"/>
              </a:lnSpc>
            </a:pPr>
            <a:r>
              <a:rPr lang="en-US" sz="1600" dirty="0" smtClean="0"/>
              <a:t>Deposit under Senior Citizens Savings Scheme Rules, 2004</a:t>
            </a:r>
            <a:endParaRPr lang="en-GB" sz="1600" dirty="0" smtClean="0"/>
          </a:p>
          <a:p>
            <a:pPr lvl="1">
              <a:lnSpc>
                <a:spcPct val="170000"/>
              </a:lnSpc>
            </a:pPr>
            <a:r>
              <a:rPr lang="en-US" sz="1600" dirty="0" smtClean="0"/>
              <a:t>Deposit as 5 year time deposit in an account under Post Office Time Deposit Rules, 1981 </a:t>
            </a:r>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7</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graphicFrame>
        <p:nvGraphicFramePr>
          <p:cNvPr id="5" name="Content Placeholder 4"/>
          <p:cNvGraphicFramePr>
            <a:graphicFrameLocks noGrp="1"/>
          </p:cNvGraphicFramePr>
          <p:nvPr>
            <p:ph sz="quarter" idx="15"/>
          </p:nvPr>
        </p:nvGraphicFramePr>
        <p:xfrm>
          <a:off x="533400" y="1752600"/>
          <a:ext cx="8077200" cy="4678680"/>
        </p:xfrm>
        <a:graphic>
          <a:graphicData uri="http://schemas.openxmlformats.org/drawingml/2006/table">
            <a:tbl>
              <a:tblPr firstRow="1" bandRow="1">
                <a:tableStyleId>{5C22544A-7EE6-4342-B048-85BDC9FD1C3A}</a:tableStyleId>
              </a:tblPr>
              <a:tblGrid>
                <a:gridCol w="598311"/>
                <a:gridCol w="2632569"/>
                <a:gridCol w="1705187"/>
                <a:gridCol w="1525693"/>
                <a:gridCol w="1615440"/>
              </a:tblGrid>
              <a:tr h="370840">
                <a:tc>
                  <a:txBody>
                    <a:bodyPr/>
                    <a:lstStyle/>
                    <a:p>
                      <a:pPr marL="0" marR="0" algn="l">
                        <a:spcBef>
                          <a:spcPts val="0"/>
                        </a:spcBef>
                        <a:spcAft>
                          <a:spcPts val="0"/>
                        </a:spcAft>
                      </a:pPr>
                      <a:r>
                        <a:rPr lang="en-US" sz="1600" b="1" dirty="0" smtClean="0">
                          <a:latin typeface="+mj-lt"/>
                          <a:ea typeface="Times New Roman"/>
                          <a:cs typeface="Times New Roman" pitchFamily="18" charset="0"/>
                        </a:rPr>
                        <a:t>S. No.</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Nature of business activity</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a:latin typeface="+mj-lt"/>
                          <a:ea typeface="Times New Roman"/>
                          <a:cs typeface="Times New Roman" pitchFamily="18" charset="0"/>
                        </a:rPr>
                        <a:t>Period of commencement of operation</a:t>
                      </a:r>
                      <a:endParaRPr lang="en-GB" sz="160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No. of consecutive assessment years for which deduction is admissible</a:t>
                      </a:r>
                      <a:endParaRPr lang="en-GB" sz="1600" dirty="0">
                        <a:latin typeface="+mj-lt"/>
                        <a:ea typeface="Times New Roman"/>
                        <a:cs typeface="Times New Roman" pitchFamily="18" charset="0"/>
                      </a:endParaRPr>
                    </a:p>
                  </a:txBody>
                  <a:tcPr marL="67310" marR="67310" marT="0" marB="0"/>
                </a:tc>
                <a:tc>
                  <a:txBody>
                    <a:bodyPr/>
                    <a:lstStyle/>
                    <a:p>
                      <a:pPr marL="0" marR="0" algn="l">
                        <a:spcBef>
                          <a:spcPts val="0"/>
                        </a:spcBef>
                        <a:spcAft>
                          <a:spcPts val="0"/>
                        </a:spcAft>
                      </a:pPr>
                      <a:r>
                        <a:rPr lang="en-US" sz="1600" b="1" dirty="0">
                          <a:latin typeface="+mj-lt"/>
                          <a:ea typeface="Times New Roman"/>
                          <a:cs typeface="Times New Roman" pitchFamily="18" charset="0"/>
                        </a:rPr>
                        <a:t>Rate of deduction from profits and gains</a:t>
                      </a:r>
                      <a:endParaRPr lang="en-GB" sz="1600" dirty="0">
                        <a:latin typeface="+mj-lt"/>
                        <a:ea typeface="Times New Roman"/>
                        <a:cs typeface="Times New Roman" pitchFamily="18" charset="0"/>
                      </a:endParaRPr>
                    </a:p>
                  </a:txBody>
                  <a:tcPr marL="67310" marR="67310" marT="0" marB="0"/>
                </a:tc>
              </a:tr>
              <a:tr h="370840">
                <a:tc>
                  <a:txBody>
                    <a:bodyPr/>
                    <a:lstStyle/>
                    <a:p>
                      <a:pPr marL="0" marR="0" algn="l">
                        <a:spcBef>
                          <a:spcPts val="0"/>
                        </a:spcBef>
                        <a:spcAft>
                          <a:spcPts val="0"/>
                        </a:spcAft>
                      </a:pPr>
                      <a:r>
                        <a:rPr lang="en-US" sz="1500" dirty="0">
                          <a:latin typeface="+mj-lt"/>
                          <a:ea typeface="Times New Roman"/>
                        </a:rPr>
                        <a:t>16</a:t>
                      </a:r>
                      <a:endParaRPr lang="en-GB" sz="1500" dirty="0">
                        <a:latin typeface="+mj-lt"/>
                        <a:ea typeface="Times New Roman"/>
                      </a:endParaRPr>
                    </a:p>
                  </a:txBody>
                  <a:tcPr marL="67310" marR="67310" marT="0" marB="0"/>
                </a:tc>
                <a:tc>
                  <a:txBody>
                    <a:bodyPr/>
                    <a:lstStyle/>
                    <a:p>
                      <a:pPr marL="0" marR="0" algn="l">
                        <a:spcBef>
                          <a:spcPts val="0"/>
                        </a:spcBef>
                        <a:spcAft>
                          <a:spcPts val="0"/>
                        </a:spcAft>
                      </a:pPr>
                      <a:r>
                        <a:rPr lang="en-US" sz="1500" dirty="0">
                          <a:latin typeface="+mj-lt"/>
                          <a:ea typeface="Times New Roman"/>
                        </a:rPr>
                        <a:t>An undertaking deriving profits from the business of operating and maintaining a hospital located anywhere in </a:t>
                      </a:r>
                      <a:r>
                        <a:rPr lang="en-US" sz="1500" dirty="0" smtClean="0">
                          <a:latin typeface="+mj-lt"/>
                          <a:ea typeface="Times New Roman"/>
                        </a:rPr>
                        <a:t> India other </a:t>
                      </a:r>
                      <a:r>
                        <a:rPr lang="en-US" sz="1500" dirty="0">
                          <a:latin typeface="+mj-lt"/>
                          <a:ea typeface="Times New Roman"/>
                        </a:rPr>
                        <a:t>than excluded area subject to specified conditions</a:t>
                      </a:r>
                      <a:endParaRPr lang="en-GB" sz="1500" dirty="0">
                        <a:latin typeface="+mj-lt"/>
                        <a:ea typeface="Times New Roman"/>
                      </a:endParaRPr>
                    </a:p>
                  </a:txBody>
                  <a:tcPr marL="67310" marR="67310" marT="0" marB="0"/>
                </a:tc>
                <a:tc>
                  <a:txBody>
                    <a:bodyPr/>
                    <a:lstStyle/>
                    <a:p>
                      <a:pPr marL="0" marR="0" algn="l">
                        <a:spcBef>
                          <a:spcPts val="0"/>
                        </a:spcBef>
                        <a:spcAft>
                          <a:spcPts val="0"/>
                        </a:spcAft>
                      </a:pPr>
                      <a:r>
                        <a:rPr lang="en-US" sz="1500" dirty="0">
                          <a:latin typeface="+mj-lt"/>
                          <a:ea typeface="Times New Roman"/>
                        </a:rPr>
                        <a:t>Constructed and has started or starts functioning during 1-4-2008 to 31-3-2013</a:t>
                      </a:r>
                      <a:endParaRPr lang="en-GB" sz="1500" dirty="0">
                        <a:latin typeface="+mj-lt"/>
                        <a:ea typeface="Times New Roman"/>
                      </a:endParaRPr>
                    </a:p>
                    <a:p>
                      <a:pPr marL="0" marR="0" algn="l">
                        <a:spcBef>
                          <a:spcPts val="0"/>
                        </a:spcBef>
                        <a:spcAft>
                          <a:spcPts val="0"/>
                        </a:spcAft>
                      </a:pPr>
                      <a:r>
                        <a:rPr lang="en-US" sz="1500" dirty="0">
                          <a:latin typeface="+mj-lt"/>
                          <a:ea typeface="Times New Roman"/>
                        </a:rPr>
                        <a:t>Hospital deemed to have been constructed on the date on which completion certificate issued by concerned local authority</a:t>
                      </a:r>
                      <a:endParaRPr lang="en-GB" sz="1500" dirty="0">
                        <a:latin typeface="+mj-lt"/>
                        <a:ea typeface="Times New Roman"/>
                      </a:endParaRPr>
                    </a:p>
                  </a:txBody>
                  <a:tcPr marL="67310" marR="67310" marT="0" marB="0"/>
                </a:tc>
                <a:tc>
                  <a:txBody>
                    <a:bodyPr/>
                    <a:lstStyle/>
                    <a:p>
                      <a:pPr marL="0" marR="0" algn="l">
                        <a:spcBef>
                          <a:spcPts val="0"/>
                        </a:spcBef>
                        <a:spcAft>
                          <a:spcPts val="0"/>
                        </a:spcAft>
                      </a:pPr>
                      <a:r>
                        <a:rPr lang="en-US" sz="1500" dirty="0">
                          <a:latin typeface="+mj-lt"/>
                          <a:ea typeface="Times New Roman"/>
                        </a:rPr>
                        <a:t>5 in all cases</a:t>
                      </a:r>
                      <a:endParaRPr lang="en-GB" sz="1500" dirty="0">
                        <a:latin typeface="+mj-lt"/>
                        <a:ea typeface="Times New Roman"/>
                      </a:endParaRPr>
                    </a:p>
                  </a:txBody>
                  <a:tcPr marL="67310" marR="67310" marT="0" marB="0"/>
                </a:tc>
                <a:tc>
                  <a:txBody>
                    <a:bodyPr/>
                    <a:lstStyle/>
                    <a:p>
                      <a:pPr marL="0" marR="0" algn="l">
                        <a:spcBef>
                          <a:spcPts val="0"/>
                        </a:spcBef>
                        <a:spcAft>
                          <a:spcPts val="0"/>
                        </a:spcAft>
                      </a:pPr>
                      <a:r>
                        <a:rPr lang="en-US" sz="1500" dirty="0">
                          <a:latin typeface="+mj-lt"/>
                          <a:ea typeface="Times New Roman"/>
                        </a:rPr>
                        <a:t>100%</a:t>
                      </a:r>
                      <a:endParaRPr lang="en-GB" sz="15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70</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80IB – Deduction in respect of profits and gains from certain industrial undertakings other than infrastructure development undertakings</a:t>
            </a:r>
            <a:endParaRPr lang="en-GB" sz="2200" dirty="0"/>
          </a:p>
        </p:txBody>
      </p:sp>
      <p:sp>
        <p:nvSpPr>
          <p:cNvPr id="3" name="Content Placeholder 2"/>
          <p:cNvSpPr>
            <a:spLocks noGrp="1"/>
          </p:cNvSpPr>
          <p:nvPr>
            <p:ph sz="quarter" idx="15"/>
          </p:nvPr>
        </p:nvSpPr>
        <p:spPr>
          <a:prstGeom prst="rect">
            <a:avLst/>
          </a:prstGeom>
        </p:spPr>
        <p:txBody>
          <a:bodyPr>
            <a:noAutofit/>
          </a:bodyPr>
          <a:lstStyle/>
          <a:p>
            <a:pPr algn="just">
              <a:buNone/>
            </a:pPr>
            <a:r>
              <a:rPr lang="en-US" sz="1600" b="1" dirty="0" smtClean="0">
                <a:solidFill>
                  <a:schemeClr val="tx2"/>
                </a:solidFill>
              </a:rPr>
              <a:t>Points to be noted</a:t>
            </a:r>
            <a:endParaRPr lang="en-GB" sz="1600" dirty="0" smtClean="0">
              <a:solidFill>
                <a:schemeClr val="tx2"/>
              </a:solidFill>
            </a:endParaRPr>
          </a:p>
          <a:p>
            <a:pPr algn="just">
              <a:buFont typeface="Arial" pitchFamily="34" charset="0"/>
              <a:buChar char="•"/>
            </a:pPr>
            <a:r>
              <a:rPr lang="en-US" sz="1600" dirty="0" smtClean="0"/>
              <a:t>Same as for Section </a:t>
            </a:r>
            <a:r>
              <a:rPr lang="en-US" sz="1600" dirty="0" smtClean="0"/>
              <a:t>80IA</a:t>
            </a:r>
          </a:p>
          <a:p>
            <a:pPr algn="just">
              <a:buFont typeface="Arial" pitchFamily="34" charset="0"/>
              <a:buChar char="•"/>
            </a:pPr>
            <a:r>
              <a:rPr lang="en-US" sz="1600" dirty="0" smtClean="0"/>
              <a:t>The term “manufacture” has now been defined u/s 2(29BA)</a:t>
            </a:r>
            <a:endParaRPr lang="en-US" sz="1600" dirty="0" smtClean="0"/>
          </a:p>
          <a:p>
            <a:pPr algn="just">
              <a:buNone/>
            </a:pPr>
            <a:r>
              <a:rPr lang="en-US" sz="1600" b="1" dirty="0" smtClean="0">
                <a:solidFill>
                  <a:schemeClr val="tx2"/>
                </a:solidFill>
              </a:rPr>
              <a:t>Case laws</a:t>
            </a:r>
            <a:endParaRPr lang="en-GB" sz="1600" dirty="0" smtClean="0">
              <a:solidFill>
                <a:schemeClr val="tx2"/>
              </a:solidFill>
            </a:endParaRPr>
          </a:p>
          <a:p>
            <a:pPr lvl="1"/>
            <a:r>
              <a:rPr lang="en-GB" sz="1600" b="1" dirty="0" smtClean="0"/>
              <a:t>M/s </a:t>
            </a:r>
            <a:r>
              <a:rPr lang="en-GB" sz="1600" b="1" dirty="0" err="1" smtClean="0"/>
              <a:t>Essem</a:t>
            </a:r>
            <a:r>
              <a:rPr lang="en-GB" sz="1600" b="1" dirty="0" smtClean="0"/>
              <a:t> Capital Markets Ltd Vs ITO [2011-TIOL-196-ITAT-MUM] </a:t>
            </a:r>
          </a:p>
          <a:p>
            <a:pPr lvl="2"/>
            <a:r>
              <a:rPr lang="en-GB" sz="1600" dirty="0" smtClean="0"/>
              <a:t>Whether while claiming deduction u/s 80IB, it is necessary that the commencement certificate should be in the name of the </a:t>
            </a:r>
            <a:r>
              <a:rPr lang="en-GB" sz="1600" dirty="0" err="1" smtClean="0"/>
              <a:t>assessee</a:t>
            </a:r>
            <a:endParaRPr lang="en-GB" sz="1600" dirty="0" smtClean="0"/>
          </a:p>
          <a:p>
            <a:pPr lvl="2"/>
            <a:r>
              <a:rPr lang="en-GB" sz="1600" dirty="0" smtClean="0"/>
              <a:t>Whether where the development agreement is not registered but the same is not doubted by the AO as non-genuine, deduction cannot be disallowed u/s 80IB</a:t>
            </a:r>
          </a:p>
          <a:p>
            <a:pPr lvl="2"/>
            <a:r>
              <a:rPr lang="en-GB" sz="1600" dirty="0" smtClean="0"/>
              <a:t>Whether where the </a:t>
            </a:r>
            <a:r>
              <a:rPr lang="en-GB" sz="1600" dirty="0" err="1" smtClean="0"/>
              <a:t>assessee</a:t>
            </a:r>
            <a:r>
              <a:rPr lang="en-GB" sz="1600" dirty="0" smtClean="0"/>
              <a:t> has not commenced the development on the project before 1/10/1998 but received the commencement certificate before the said date, deduction cannot be disallowed</a:t>
            </a:r>
          </a:p>
          <a:p>
            <a:pPr lvl="2" algn="just">
              <a:buNone/>
            </a:pPr>
            <a:r>
              <a:rPr lang="en-GB" sz="1600" b="1" dirty="0" smtClean="0"/>
              <a:t>	</a:t>
            </a:r>
            <a:r>
              <a:rPr lang="en-GB" sz="1600" b="1" dirty="0" err="1" smtClean="0"/>
              <a:t>Assessee's</a:t>
            </a:r>
            <a:r>
              <a:rPr lang="en-GB" sz="1600" b="1" dirty="0" smtClean="0"/>
              <a:t> appeal allowed</a:t>
            </a:r>
            <a:endParaRPr lang="en-US" sz="1600" b="1" dirty="0" smtClean="0"/>
          </a:p>
          <a:p>
            <a:pPr algn="just">
              <a:buNone/>
            </a:pPr>
            <a:endParaRPr lang="en-GB" sz="1600" dirty="0" smtClean="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71</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…Section 80IB – Deduction in respect of profits and gains from certain industrial undertakings other than infrastructure development undertakings</a:t>
            </a:r>
            <a:endParaRPr lang="en-GB" sz="2200" dirty="0"/>
          </a:p>
        </p:txBody>
      </p:sp>
      <p:sp>
        <p:nvSpPr>
          <p:cNvPr id="3" name="Content Placeholder 2"/>
          <p:cNvSpPr>
            <a:spLocks noGrp="1"/>
          </p:cNvSpPr>
          <p:nvPr>
            <p:ph sz="quarter" idx="15"/>
          </p:nvPr>
        </p:nvSpPr>
        <p:spPr/>
        <p:txBody>
          <a:bodyPr/>
          <a:lstStyle/>
          <a:p>
            <a:pPr algn="just"/>
            <a:endParaRPr lang="en-US" sz="1600" b="1" dirty="0" smtClean="0">
              <a:solidFill>
                <a:schemeClr val="tx2"/>
              </a:solidFill>
            </a:endParaRPr>
          </a:p>
          <a:p>
            <a:pPr algn="just"/>
            <a:r>
              <a:rPr lang="en-US" sz="1600" b="1" dirty="0" smtClean="0">
                <a:solidFill>
                  <a:schemeClr val="tx2"/>
                </a:solidFill>
              </a:rPr>
              <a:t>…Case laws</a:t>
            </a:r>
          </a:p>
          <a:p>
            <a:pPr lvl="1" algn="just"/>
            <a:r>
              <a:rPr lang="en-GB" sz="1600" b="1" dirty="0" err="1" smtClean="0"/>
              <a:t>Tarnetar</a:t>
            </a:r>
            <a:r>
              <a:rPr lang="en-GB" sz="1600" b="1" dirty="0" smtClean="0"/>
              <a:t> Corporation [ TS-229-ITAT-2011(</a:t>
            </a:r>
            <a:r>
              <a:rPr lang="en-GB" sz="1600" b="1" dirty="0" err="1" smtClean="0"/>
              <a:t>Ahd</a:t>
            </a:r>
            <a:r>
              <a:rPr lang="en-GB" sz="1600" b="1" dirty="0" smtClean="0"/>
              <a:t>) ]</a:t>
            </a:r>
          </a:p>
          <a:p>
            <a:pPr lvl="1" algn="just">
              <a:buNone/>
            </a:pPr>
            <a:r>
              <a:rPr lang="en-GB" sz="1600" dirty="0" smtClean="0"/>
              <a:t>	Builder eligible for deduction u/s 80-IB for ‘housing project’ even though land was owned by co-operative </a:t>
            </a:r>
            <a:r>
              <a:rPr lang="en-GB" sz="1600" dirty="0" smtClean="0"/>
              <a:t>society.</a:t>
            </a:r>
          </a:p>
          <a:p>
            <a:pPr lvl="1" algn="just">
              <a:buNone/>
            </a:pPr>
            <a:endParaRPr lang="en-US" sz="1600" dirty="0" smtClean="0"/>
          </a:p>
          <a:p>
            <a:pPr lvl="1" algn="just"/>
            <a:r>
              <a:rPr lang="en-US" sz="1600" b="1" dirty="0" smtClean="0"/>
              <a:t>CIT v/s </a:t>
            </a:r>
            <a:r>
              <a:rPr lang="en-US" sz="1600" b="1" dirty="0" err="1" smtClean="0"/>
              <a:t>Metalman</a:t>
            </a:r>
            <a:r>
              <a:rPr lang="en-US" sz="1600" b="1" dirty="0" smtClean="0"/>
              <a:t> Auto P Ltd. [2011] 336 ITR 434 (P&amp;H)</a:t>
            </a:r>
          </a:p>
          <a:p>
            <a:pPr lvl="1" algn="just">
              <a:buNone/>
            </a:pPr>
            <a:r>
              <a:rPr lang="en-US" sz="1600" dirty="0" smtClean="0"/>
              <a:t>	An </a:t>
            </a:r>
            <a:r>
              <a:rPr lang="en-US" sz="1600" dirty="0" err="1" smtClean="0"/>
              <a:t>assessee</a:t>
            </a:r>
            <a:r>
              <a:rPr lang="en-US" sz="1600" dirty="0" smtClean="0"/>
              <a:t> who has its own manufacturing unit but also does job work for others, the </a:t>
            </a:r>
            <a:r>
              <a:rPr lang="en-US" sz="1600" dirty="0" err="1" smtClean="0"/>
              <a:t>assessee</a:t>
            </a:r>
            <a:r>
              <a:rPr lang="en-US" sz="1600" dirty="0" smtClean="0"/>
              <a:t> is entitled to deduction in respect of all its manufacturing profits including the income from job work u/s 80IB. </a:t>
            </a:r>
          </a:p>
          <a:p>
            <a:pPr lvl="1" algn="just">
              <a:buNone/>
            </a:pPr>
            <a:endParaRPr lang="en-US" sz="1600" dirty="0" smtClean="0"/>
          </a:p>
          <a:p>
            <a:pPr algn="just"/>
            <a:endParaRPr lang="en-GB" dirty="0" smtClean="0">
              <a:solidFill>
                <a:schemeClr val="tx2"/>
              </a:solidFill>
            </a:endParaRPr>
          </a:p>
          <a:p>
            <a:pPr algn="just"/>
            <a:endParaRPr lang="en-GB" dirty="0"/>
          </a:p>
        </p:txBody>
      </p:sp>
      <p:sp>
        <p:nvSpPr>
          <p:cNvPr id="4" name="Date Placeholder 3"/>
          <p:cNvSpPr>
            <a:spLocks noGrp="1"/>
          </p:cNvSpPr>
          <p:nvPr>
            <p:ph type="dt" sz="half" idx="16"/>
          </p:nvPr>
        </p:nvSpPr>
        <p:spPr/>
        <p:txBody>
          <a:bodyPr/>
          <a:lstStyle/>
          <a:p>
            <a:r>
              <a:rPr lang="en-US" smtClean="0"/>
              <a:t>September 2012</a:t>
            </a:r>
            <a:endParaRPr lang="en-GB"/>
          </a:p>
        </p:txBody>
      </p:sp>
      <p:sp>
        <p:nvSpPr>
          <p:cNvPr id="5" name="Slide Number Placeholder 4"/>
          <p:cNvSpPr>
            <a:spLocks noGrp="1"/>
          </p:cNvSpPr>
          <p:nvPr>
            <p:ph type="sldNum" sz="quarter" idx="18"/>
          </p:nvPr>
        </p:nvSpPr>
        <p:spPr/>
        <p:txBody>
          <a:bodyPr/>
          <a:lstStyle/>
          <a:p>
            <a:r>
              <a:rPr lang="en-GB" smtClean="0"/>
              <a:t>Slide </a:t>
            </a:r>
            <a:fld id="{F7706A30-79A0-46FF-B581-9AB8B11CBB23}" type="slidenum">
              <a:rPr lang="en-GB" smtClean="0"/>
              <a:pPr/>
              <a:t>72</a:t>
            </a:fld>
            <a:endParaRPr lang="en-GB"/>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…Section 80IB – Deduction in respect of profits and gains from certain industrial undertakings other than infrastructure development undertakings</a:t>
            </a:r>
            <a:endParaRPr lang="en-GB" sz="2200" dirty="0"/>
          </a:p>
        </p:txBody>
      </p:sp>
      <p:sp>
        <p:nvSpPr>
          <p:cNvPr id="3" name="Content Placeholder 2"/>
          <p:cNvSpPr>
            <a:spLocks noGrp="1"/>
          </p:cNvSpPr>
          <p:nvPr>
            <p:ph sz="quarter" idx="15"/>
          </p:nvPr>
        </p:nvSpPr>
        <p:spPr/>
        <p:txBody>
          <a:bodyPr/>
          <a:lstStyle/>
          <a:p>
            <a:pPr algn="just"/>
            <a:endParaRPr lang="en-US" sz="1600" b="1" dirty="0" smtClean="0">
              <a:solidFill>
                <a:schemeClr val="tx2"/>
              </a:solidFill>
            </a:endParaRPr>
          </a:p>
          <a:p>
            <a:pPr algn="just"/>
            <a:r>
              <a:rPr lang="en-US" sz="1600" b="1" dirty="0" smtClean="0">
                <a:solidFill>
                  <a:schemeClr val="tx2"/>
                </a:solidFill>
              </a:rPr>
              <a:t>…</a:t>
            </a:r>
            <a:r>
              <a:rPr lang="en-US" sz="1600" b="1" dirty="0" smtClean="0">
                <a:solidFill>
                  <a:schemeClr val="tx2"/>
                </a:solidFill>
              </a:rPr>
              <a:t>Case laws</a:t>
            </a:r>
          </a:p>
          <a:p>
            <a:pPr lvl="1" algn="just">
              <a:buNone/>
            </a:pPr>
            <a:endParaRPr lang="en-US" sz="1600" b="1" dirty="0" smtClean="0"/>
          </a:p>
          <a:p>
            <a:pPr lvl="1" algn="just"/>
            <a:r>
              <a:rPr lang="en-US" sz="1600" b="1" dirty="0" err="1" smtClean="0"/>
              <a:t>Enem</a:t>
            </a:r>
            <a:r>
              <a:rPr lang="en-US" sz="1600" b="1" dirty="0" smtClean="0"/>
              <a:t> </a:t>
            </a:r>
            <a:r>
              <a:rPr lang="en-US" sz="1600" b="1" dirty="0" smtClean="0"/>
              <a:t>Nostrum Remedies P. Ltd. v/s ACIT [2009] 314 ITR (AT) 47 (Mum)</a:t>
            </a:r>
          </a:p>
          <a:p>
            <a:pPr lvl="1" algn="just">
              <a:buNone/>
            </a:pPr>
            <a:r>
              <a:rPr lang="en-US" sz="1600" dirty="0" smtClean="0"/>
              <a:t>	The conditions u/s 80IB(2) to be a new industrial undertaking, would have no application for scientific research u/s 80IB(8A).</a:t>
            </a:r>
            <a:endParaRPr lang="en-GB" sz="1600" dirty="0" smtClean="0"/>
          </a:p>
          <a:p>
            <a:pPr algn="just">
              <a:buFont typeface="Arial" pitchFamily="34" charset="0"/>
              <a:buChar char="•"/>
            </a:pPr>
            <a:endParaRPr lang="en-US" sz="1600" b="1" dirty="0" smtClean="0"/>
          </a:p>
          <a:p>
            <a:pPr algn="just">
              <a:buFont typeface="Arial" pitchFamily="34" charset="0"/>
              <a:buChar char="•"/>
            </a:pPr>
            <a:r>
              <a:rPr lang="en-US" sz="1600" b="1" dirty="0" smtClean="0"/>
              <a:t>CIT v/s </a:t>
            </a:r>
            <a:r>
              <a:rPr lang="en-US" sz="1600" b="1" dirty="0" err="1" smtClean="0"/>
              <a:t>Sadhu</a:t>
            </a:r>
            <a:r>
              <a:rPr lang="en-US" sz="1600" b="1" dirty="0" smtClean="0"/>
              <a:t> Forging Ltd. [2011] 336 ITR 444 (Del)</a:t>
            </a:r>
          </a:p>
          <a:p>
            <a:pPr marL="280988" indent="-280988" algn="just"/>
            <a:r>
              <a:rPr lang="en-US" sz="1600" dirty="0" smtClean="0"/>
              <a:t>	Sale of scrap generated during the course of manufacturing activity – entitled to deduction u/s 80IB</a:t>
            </a:r>
            <a:endParaRPr lang="en-GB" sz="1600" dirty="0"/>
          </a:p>
        </p:txBody>
      </p:sp>
      <p:sp>
        <p:nvSpPr>
          <p:cNvPr id="4" name="Date Placeholder 3"/>
          <p:cNvSpPr>
            <a:spLocks noGrp="1"/>
          </p:cNvSpPr>
          <p:nvPr>
            <p:ph type="dt" sz="half" idx="16"/>
          </p:nvPr>
        </p:nvSpPr>
        <p:spPr/>
        <p:txBody>
          <a:bodyPr/>
          <a:lstStyle/>
          <a:p>
            <a:r>
              <a:rPr lang="en-US" smtClean="0"/>
              <a:t>September 2012</a:t>
            </a:r>
            <a:endParaRPr lang="en-GB"/>
          </a:p>
        </p:txBody>
      </p:sp>
      <p:sp>
        <p:nvSpPr>
          <p:cNvPr id="5" name="Slide Number Placeholder 4"/>
          <p:cNvSpPr>
            <a:spLocks noGrp="1"/>
          </p:cNvSpPr>
          <p:nvPr>
            <p:ph type="sldNum" sz="quarter" idx="18"/>
          </p:nvPr>
        </p:nvSpPr>
        <p:spPr/>
        <p:txBody>
          <a:bodyPr/>
          <a:lstStyle/>
          <a:p>
            <a:r>
              <a:rPr lang="en-GB" smtClean="0"/>
              <a:t>Slide </a:t>
            </a:r>
            <a:fld id="{F7706A30-79A0-46FF-B581-9AB8B11CBB23}" type="slidenum">
              <a:rPr lang="en-GB" smtClean="0"/>
              <a:pPr/>
              <a:t>73</a:t>
            </a:fld>
            <a:endParaRPr lang="en-GB"/>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80IC – Deduction in respect of certain undertakings in certain special category States</a:t>
            </a:r>
            <a:r>
              <a:rPr lang="en-GB" sz="2200" dirty="0" smtClean="0"/>
              <a:t/>
            </a:r>
            <a:br>
              <a:rPr lang="en-GB" sz="2200" dirty="0" smtClean="0"/>
            </a:br>
            <a:endParaRPr lang="en-GB" sz="2200" dirty="0"/>
          </a:p>
        </p:txBody>
      </p:sp>
      <p:graphicFrame>
        <p:nvGraphicFramePr>
          <p:cNvPr id="5" name="Content Placeholder 4"/>
          <p:cNvGraphicFramePr>
            <a:graphicFrameLocks noGrp="1"/>
          </p:cNvGraphicFramePr>
          <p:nvPr>
            <p:ph sz="quarter" idx="15"/>
          </p:nvPr>
        </p:nvGraphicFramePr>
        <p:xfrm>
          <a:off x="533400" y="1752600"/>
          <a:ext cx="8077200" cy="4876800"/>
        </p:xfrm>
        <a:graphic>
          <a:graphicData uri="http://schemas.openxmlformats.org/drawingml/2006/table">
            <a:tbl>
              <a:tblPr firstRow="1" bandRow="1">
                <a:tableStyleId>{5C22544A-7EE6-4342-B048-85BDC9FD1C3A}</a:tableStyleId>
              </a:tblPr>
              <a:tblGrid>
                <a:gridCol w="2019300"/>
                <a:gridCol w="2019300"/>
                <a:gridCol w="2019300"/>
                <a:gridCol w="2019300"/>
              </a:tblGrid>
              <a:tr h="370840">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Period of commencement of operation</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No. of consecutive assessment years for which deduction is admissible</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68580" algn="l">
                        <a:spcBef>
                          <a:spcPts val="180"/>
                        </a:spcBef>
                        <a:spcAft>
                          <a:spcPts val="0"/>
                        </a:spcAft>
                      </a:pPr>
                      <a:r>
                        <a:rPr lang="en-IN" sz="1600" spc="-55" dirty="0">
                          <a:latin typeface="+mj-lt"/>
                          <a:ea typeface="Times New Roman"/>
                          <a:cs typeface="Bookman Old Style"/>
                        </a:rPr>
                        <a:t>Profits and gains derived by an under- </a:t>
                      </a:r>
                      <a:r>
                        <a:rPr lang="en-IN" sz="1600" spc="20" dirty="0">
                          <a:latin typeface="+mj-lt"/>
                          <a:ea typeface="Times New Roman"/>
                          <a:cs typeface="Bookman Old Style"/>
                        </a:rPr>
                        <a:t>taking or an enterprise in special </a:t>
                      </a:r>
                      <a:r>
                        <a:rPr lang="en-IN" sz="1600" spc="-20" dirty="0">
                          <a:latin typeface="+mj-lt"/>
                          <a:ea typeface="Times New Roman"/>
                          <a:cs typeface="Bookman Old Style"/>
                        </a:rPr>
                        <a:t>category States (Himachal Pradesh, </a:t>
                      </a:r>
                      <a:r>
                        <a:rPr lang="en-IN" sz="1600" spc="25" dirty="0">
                          <a:latin typeface="+mj-lt"/>
                          <a:ea typeface="Times New Roman"/>
                          <a:cs typeface="Bookman Old Style"/>
                        </a:rPr>
                        <a:t>Uttaranchal, </a:t>
                      </a:r>
                      <a:r>
                        <a:rPr lang="en-IN" sz="1600" spc="-70" dirty="0" smtClean="0">
                          <a:latin typeface="+mj-lt"/>
                          <a:ea typeface="Times New Roman"/>
                          <a:cs typeface="Bookman Old Style"/>
                        </a:rPr>
                        <a:t> </a:t>
                      </a:r>
                      <a:r>
                        <a:rPr lang="en-IN" sz="1600" spc="-70" dirty="0">
                          <a:latin typeface="+mj-lt"/>
                          <a:ea typeface="Times New Roman"/>
                          <a:cs typeface="Bookman Old Style"/>
                        </a:rPr>
                        <a:t>Manipur, Meghalaya, Mizoram, </a:t>
                      </a:r>
                      <a:r>
                        <a:rPr lang="en-IN" sz="1600" spc="-50" dirty="0">
                          <a:latin typeface="+mj-lt"/>
                          <a:ea typeface="Times New Roman"/>
                          <a:cs typeface="Bookman Old Style"/>
                        </a:rPr>
                        <a:t>Nagaland and Tripura) (subject to </a:t>
                      </a:r>
                      <a:r>
                        <a:rPr lang="en-IN" sz="1600" spc="-50" dirty="0" smtClean="0">
                          <a:latin typeface="+mj-lt"/>
                          <a:ea typeface="Times New Roman"/>
                          <a:cs typeface="Bookman Old Style"/>
                        </a:rPr>
                        <a:t>cer</a:t>
                      </a:r>
                      <a:r>
                        <a:rPr lang="en-IN" sz="1600" spc="-45" dirty="0" smtClean="0">
                          <a:latin typeface="+mj-lt"/>
                          <a:ea typeface="Times New Roman"/>
                          <a:cs typeface="Bookman Old Style"/>
                        </a:rPr>
                        <a:t>tain </a:t>
                      </a:r>
                      <a:r>
                        <a:rPr lang="en-IN" sz="1600" spc="-45" dirty="0">
                          <a:latin typeface="+mj-lt"/>
                          <a:ea typeface="Times New Roman"/>
                          <a:cs typeface="Bookman Old Style"/>
                        </a:rPr>
                        <a:t>limits, time limits and conditions</a:t>
                      </a:r>
                      <a:r>
                        <a:rPr lang="en-IN" sz="1600" spc="-45" dirty="0" smtClean="0">
                          <a:latin typeface="+mj-lt"/>
                          <a:ea typeface="Times New Roman"/>
                          <a:cs typeface="Bookman Old Style"/>
                        </a:rPr>
                        <a:t>)</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smtClean="0">
                          <a:latin typeface="+mj-lt"/>
                          <a:ea typeface="Times New Roman"/>
                        </a:rPr>
                        <a:t>Sikkim</a:t>
                      </a:r>
                      <a:endParaRPr lang="en-US" sz="1600" dirty="0">
                        <a:latin typeface="+mj-lt"/>
                        <a:ea typeface="Times New Roman"/>
                      </a:endParaRPr>
                    </a:p>
                    <a:p>
                      <a:pPr marL="0" marR="0" algn="l">
                        <a:spcBef>
                          <a:spcPts val="0"/>
                        </a:spcBef>
                        <a:spcAft>
                          <a:spcPts val="0"/>
                        </a:spcAft>
                      </a:pPr>
                      <a:r>
                        <a:rPr lang="en-US" sz="1600" dirty="0">
                          <a:latin typeface="+mj-lt"/>
                          <a:ea typeface="Times New Roman"/>
                        </a:rPr>
                        <a:t>23-12-2002 to </a:t>
                      </a:r>
                      <a:r>
                        <a:rPr lang="en-US" sz="1600" dirty="0" smtClean="0">
                          <a:latin typeface="+mj-lt"/>
                          <a:ea typeface="Times New Roman"/>
                        </a:rPr>
                        <a:t>            1-4-2007</a:t>
                      </a:r>
                    </a:p>
                    <a:p>
                      <a:pPr marL="0" marR="0" algn="l">
                        <a:spcBef>
                          <a:spcPts val="0"/>
                        </a:spcBef>
                        <a:spcAft>
                          <a:spcPts val="0"/>
                        </a:spcAft>
                      </a:pPr>
                      <a:endParaRPr lang="en-GB" sz="1600" dirty="0">
                        <a:latin typeface="+mj-lt"/>
                        <a:ea typeface="Times New Roman"/>
                      </a:endParaRPr>
                    </a:p>
                    <a:p>
                      <a:pPr marL="0" marR="0" algn="l">
                        <a:spcBef>
                          <a:spcPts val="0"/>
                        </a:spcBef>
                        <a:spcAft>
                          <a:spcPts val="0"/>
                        </a:spcAft>
                      </a:pPr>
                      <a:r>
                        <a:rPr lang="en-US" sz="1600" dirty="0">
                          <a:latin typeface="+mj-lt"/>
                          <a:ea typeface="Times New Roman"/>
                        </a:rPr>
                        <a:t>Himachal Pradesh</a:t>
                      </a:r>
                      <a:endParaRPr lang="en-GB" sz="1600" dirty="0">
                        <a:latin typeface="+mj-lt"/>
                        <a:ea typeface="Times New Roman"/>
                      </a:endParaRPr>
                    </a:p>
                    <a:p>
                      <a:pPr marL="0" marR="0" algn="l">
                        <a:spcBef>
                          <a:spcPts val="0"/>
                        </a:spcBef>
                        <a:spcAft>
                          <a:spcPts val="0"/>
                        </a:spcAft>
                      </a:pPr>
                      <a:r>
                        <a:rPr lang="en-US" sz="1600" dirty="0">
                          <a:latin typeface="+mj-lt"/>
                          <a:ea typeface="Times New Roman"/>
                        </a:rPr>
                        <a:t>7-1-2003 to </a:t>
                      </a:r>
                      <a:r>
                        <a:rPr lang="en-US" sz="1600" dirty="0" smtClean="0">
                          <a:latin typeface="+mj-lt"/>
                          <a:ea typeface="Times New Roman"/>
                        </a:rPr>
                        <a:t>1-4-2012</a:t>
                      </a:r>
                    </a:p>
                    <a:p>
                      <a:pPr marL="0" marR="0" algn="l">
                        <a:spcBef>
                          <a:spcPts val="0"/>
                        </a:spcBef>
                        <a:spcAft>
                          <a:spcPts val="0"/>
                        </a:spcAft>
                      </a:pPr>
                      <a:endParaRPr lang="en-GB" sz="1600" dirty="0">
                        <a:latin typeface="+mj-lt"/>
                        <a:ea typeface="Times New Roman"/>
                      </a:endParaRPr>
                    </a:p>
                    <a:p>
                      <a:pPr marL="0" marR="0" algn="l">
                        <a:spcBef>
                          <a:spcPts val="0"/>
                        </a:spcBef>
                        <a:spcAft>
                          <a:spcPts val="0"/>
                        </a:spcAft>
                      </a:pPr>
                      <a:r>
                        <a:rPr lang="en-US" sz="1600" dirty="0">
                          <a:latin typeface="+mj-lt"/>
                          <a:ea typeface="Times New Roman"/>
                        </a:rPr>
                        <a:t>North Eastern States</a:t>
                      </a:r>
                      <a:endParaRPr lang="en-GB" sz="1600" dirty="0">
                        <a:latin typeface="+mj-lt"/>
                        <a:ea typeface="Times New Roman"/>
                      </a:endParaRPr>
                    </a:p>
                    <a:p>
                      <a:pPr marL="0" marR="0" algn="l">
                        <a:spcBef>
                          <a:spcPts val="0"/>
                        </a:spcBef>
                        <a:spcAft>
                          <a:spcPts val="0"/>
                        </a:spcAft>
                      </a:pPr>
                      <a:r>
                        <a:rPr lang="en-US" sz="1600" dirty="0">
                          <a:latin typeface="+mj-lt"/>
                          <a:ea typeface="Times New Roman"/>
                        </a:rPr>
                        <a:t>24-12-1997 to </a:t>
                      </a:r>
                      <a:r>
                        <a:rPr lang="en-US" sz="1600" dirty="0" smtClean="0">
                          <a:latin typeface="+mj-lt"/>
                          <a:ea typeface="Times New Roman"/>
                        </a:rPr>
                        <a:t>            1-4-2007</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10 initial assessment years</a:t>
                      </a:r>
                      <a:endParaRPr lang="en-GB" sz="1600" dirty="0">
                        <a:latin typeface="+mj-lt"/>
                        <a:ea typeface="Times New Roman"/>
                      </a:endParaRPr>
                    </a:p>
                  </a:txBody>
                  <a:tcPr marL="67310" marR="67310" marT="0" marB="0"/>
                </a:tc>
                <a:tc>
                  <a:txBody>
                    <a:bodyPr/>
                    <a:lstStyle/>
                    <a:p>
                      <a:pPr marL="0" marR="0" algn="l">
                        <a:lnSpc>
                          <a:spcPct val="100000"/>
                        </a:lnSpc>
                        <a:spcBef>
                          <a:spcPts val="0"/>
                        </a:spcBef>
                        <a:spcAft>
                          <a:spcPts val="0"/>
                        </a:spcAft>
                      </a:pPr>
                      <a:r>
                        <a:rPr lang="en-US" sz="1600" dirty="0" smtClean="0">
                          <a:latin typeface="+mj-lt"/>
                          <a:ea typeface="Times New Roman"/>
                        </a:rPr>
                        <a:t>Sikkim and </a:t>
                      </a:r>
                      <a:r>
                        <a:rPr lang="en-US" sz="1600" dirty="0">
                          <a:latin typeface="+mj-lt"/>
                          <a:ea typeface="Times New Roman"/>
                        </a:rPr>
                        <a:t>North </a:t>
                      </a:r>
                      <a:r>
                        <a:rPr lang="en-US" sz="1600" dirty="0" smtClean="0">
                          <a:latin typeface="+mj-lt"/>
                          <a:ea typeface="Times New Roman"/>
                        </a:rPr>
                        <a:t>Eastern</a:t>
                      </a:r>
                      <a:r>
                        <a:rPr lang="en-US" sz="1600" baseline="0" dirty="0" smtClean="0">
                          <a:latin typeface="+mj-lt"/>
                          <a:ea typeface="Times New Roman"/>
                        </a:rPr>
                        <a:t> </a:t>
                      </a:r>
                      <a:r>
                        <a:rPr lang="en-US" sz="1600" dirty="0" smtClean="0">
                          <a:latin typeface="+mj-lt"/>
                          <a:ea typeface="Times New Roman"/>
                        </a:rPr>
                        <a:t>States </a:t>
                      </a:r>
                      <a:endParaRPr lang="en-US" sz="1600" dirty="0">
                        <a:latin typeface="+mj-lt"/>
                        <a:ea typeface="Times New Roman"/>
                      </a:endParaRPr>
                    </a:p>
                    <a:p>
                      <a:pPr marL="0" marR="0" algn="l">
                        <a:lnSpc>
                          <a:spcPct val="100000"/>
                        </a:lnSpc>
                        <a:spcBef>
                          <a:spcPts val="0"/>
                        </a:spcBef>
                        <a:spcAft>
                          <a:spcPts val="0"/>
                        </a:spcAft>
                      </a:pPr>
                      <a:r>
                        <a:rPr lang="en-US" sz="1600" dirty="0">
                          <a:latin typeface="+mj-lt"/>
                          <a:ea typeface="Times New Roman"/>
                        </a:rPr>
                        <a:t>100% for 10 years</a:t>
                      </a:r>
                      <a:endParaRPr lang="en-GB" sz="1600" dirty="0">
                        <a:latin typeface="+mj-lt"/>
                        <a:ea typeface="Times New Roman"/>
                      </a:endParaRPr>
                    </a:p>
                    <a:p>
                      <a:pPr marL="0" marR="0" algn="l">
                        <a:lnSpc>
                          <a:spcPct val="100000"/>
                        </a:lnSpc>
                        <a:spcBef>
                          <a:spcPts val="0"/>
                        </a:spcBef>
                        <a:spcAft>
                          <a:spcPts val="0"/>
                        </a:spcAft>
                      </a:pPr>
                      <a:r>
                        <a:rPr lang="en-US" sz="1600" dirty="0">
                          <a:latin typeface="+mj-lt"/>
                          <a:ea typeface="Times New Roman"/>
                        </a:rPr>
                        <a:t>Himachal Pradesh / Uttaranchal Pradesh</a:t>
                      </a:r>
                      <a:endParaRPr lang="en-GB" sz="1600" dirty="0">
                        <a:latin typeface="+mj-lt"/>
                        <a:ea typeface="Times New Roman"/>
                      </a:endParaRPr>
                    </a:p>
                    <a:p>
                      <a:pPr marL="0" marR="0" algn="l">
                        <a:lnSpc>
                          <a:spcPct val="100000"/>
                        </a:lnSpc>
                        <a:spcBef>
                          <a:spcPts val="0"/>
                        </a:spcBef>
                        <a:spcAft>
                          <a:spcPts val="0"/>
                        </a:spcAft>
                      </a:pPr>
                      <a:r>
                        <a:rPr lang="en-US" sz="1600" dirty="0">
                          <a:latin typeface="+mj-lt"/>
                          <a:ea typeface="Times New Roman"/>
                        </a:rPr>
                        <a:t>100% for 5 initial assessment years</a:t>
                      </a:r>
                      <a:endParaRPr lang="en-GB" sz="1600" dirty="0">
                        <a:latin typeface="+mj-lt"/>
                        <a:ea typeface="Times New Roman"/>
                      </a:endParaRPr>
                    </a:p>
                    <a:p>
                      <a:pPr marL="0" marR="0" algn="l">
                        <a:lnSpc>
                          <a:spcPct val="100000"/>
                        </a:lnSpc>
                        <a:spcBef>
                          <a:spcPts val="0"/>
                        </a:spcBef>
                        <a:spcAft>
                          <a:spcPts val="0"/>
                        </a:spcAft>
                      </a:pPr>
                      <a:r>
                        <a:rPr lang="en-US" sz="1600" dirty="0">
                          <a:latin typeface="+mj-lt"/>
                          <a:ea typeface="Times New Roman"/>
                        </a:rPr>
                        <a:t>25% (30% in case of a company) for the remaining assessment years</a:t>
                      </a:r>
                      <a:endParaRPr lang="en-GB" sz="1600" dirty="0">
                        <a:latin typeface="+mj-lt"/>
                        <a:ea typeface="Times New Roman"/>
                      </a:endParaRPr>
                    </a:p>
                  </a:txBody>
                  <a:tcPr marL="67310" marR="67310" marT="0" marB="0"/>
                </a:tc>
              </a:tr>
            </a:tbl>
          </a:graphicData>
        </a:graphic>
      </p:graphicFrame>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74</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80IC – Deduction in respect of certain undertakings in certain special category States</a:t>
            </a:r>
            <a:r>
              <a:rPr lang="en-GB" sz="2200" dirty="0" smtClean="0"/>
              <a:t/>
            </a:r>
            <a:br>
              <a:rPr lang="en-GB" sz="2200" dirty="0" smtClean="0"/>
            </a:br>
            <a:endParaRPr lang="en-GB" sz="2200" dirty="0"/>
          </a:p>
        </p:txBody>
      </p:sp>
      <p:sp>
        <p:nvSpPr>
          <p:cNvPr id="3" name="Content Placeholder 2"/>
          <p:cNvSpPr>
            <a:spLocks noGrp="1"/>
          </p:cNvSpPr>
          <p:nvPr>
            <p:ph sz="quarter" idx="15"/>
          </p:nvPr>
        </p:nvSpPr>
        <p:spPr>
          <a:prstGeom prst="rect">
            <a:avLst/>
          </a:prstGeom>
        </p:spPr>
        <p:txBody>
          <a:bodyPr>
            <a:noAutofit/>
          </a:bodyPr>
          <a:lstStyle/>
          <a:p>
            <a:pPr lvl="0">
              <a:buNone/>
            </a:pPr>
            <a:r>
              <a:rPr lang="en-IN" sz="1600" b="1" dirty="0" smtClean="0">
                <a:solidFill>
                  <a:schemeClr val="tx2"/>
                </a:solidFill>
              </a:rPr>
              <a:t>Conditions</a:t>
            </a:r>
          </a:p>
          <a:p>
            <a:pPr lvl="1" algn="just"/>
            <a:r>
              <a:rPr lang="en-IN" sz="1600" dirty="0" smtClean="0"/>
              <a:t>The undertaking / enterprise has begun or begins to manufacture or produce any article or thing, not being any article or thing specified in the Thirteenth Schedule, or which undertakes substantial expansion during the specified period.</a:t>
            </a:r>
          </a:p>
          <a:p>
            <a:pPr lvl="1" algn="just">
              <a:buNone/>
            </a:pPr>
            <a:endParaRPr lang="en-GB" sz="1600" dirty="0" smtClean="0"/>
          </a:p>
          <a:p>
            <a:pPr lvl="1" algn="just"/>
            <a:r>
              <a:rPr lang="en-IN" sz="1600" dirty="0" smtClean="0"/>
              <a:t>The undertaking / enterprise has begun or begins to manufacture or produce any article or thing specified in the Fourteenth Schedule or which undertakes substantial expansion during the specified period.</a:t>
            </a:r>
          </a:p>
          <a:p>
            <a:pPr algn="just"/>
            <a:endParaRPr lang="en-IN" sz="1600" dirty="0" smtClean="0"/>
          </a:p>
          <a:p>
            <a:pPr>
              <a:buNone/>
            </a:pPr>
            <a:r>
              <a:rPr lang="en-US" sz="1600" b="1" dirty="0" smtClean="0">
                <a:solidFill>
                  <a:schemeClr val="tx2"/>
                </a:solidFill>
              </a:rPr>
              <a:t>Points to be noted </a:t>
            </a:r>
            <a:endParaRPr lang="en-GB" sz="1600" dirty="0" smtClean="0">
              <a:solidFill>
                <a:schemeClr val="tx2"/>
              </a:solidFill>
            </a:endParaRPr>
          </a:p>
          <a:p>
            <a:pPr lvl="1"/>
            <a:r>
              <a:rPr lang="en-US" sz="1600" dirty="0" smtClean="0"/>
              <a:t>Same as for Section 80IA</a:t>
            </a:r>
            <a:endParaRPr lang="en-GB" sz="1600" dirty="0" smtClean="0"/>
          </a:p>
          <a:p>
            <a:pPr lvl="1">
              <a:buNone/>
            </a:pPr>
            <a:r>
              <a:rPr lang="en-US" sz="1600" dirty="0" smtClean="0"/>
              <a:t> </a:t>
            </a:r>
            <a:endParaRPr lang="en-GB" sz="1600" dirty="0" smtClean="0"/>
          </a:p>
          <a:p>
            <a:pPr lvl="1"/>
            <a:r>
              <a:rPr lang="en-US" sz="1600" dirty="0" smtClean="0"/>
              <a:t>If deduction claimed u/s 80IC, no deduction will be allowed under any other section under Chapter VIA or under Sections 10A or 10B.</a:t>
            </a:r>
            <a:endParaRPr lang="en-GB" sz="1600" dirty="0" smtClean="0"/>
          </a:p>
          <a:p>
            <a:pPr lvl="1" algn="just"/>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75</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80ID – Deduction in respect of profits and gains from business of hotels and convention </a:t>
            </a:r>
            <a:r>
              <a:rPr lang="en-US" sz="2200" dirty="0" err="1" smtClean="0"/>
              <a:t>centres</a:t>
            </a:r>
            <a:r>
              <a:rPr lang="en-US" sz="2200" dirty="0" smtClean="0"/>
              <a:t> in specified areas</a:t>
            </a:r>
            <a:r>
              <a:rPr lang="en-GB" sz="2200" dirty="0" smtClean="0"/>
              <a:t/>
            </a:r>
            <a:br>
              <a:rPr lang="en-GB" sz="2200" dirty="0" smtClean="0"/>
            </a:br>
            <a:endParaRPr lang="en-GB" sz="2200" dirty="0"/>
          </a:p>
        </p:txBody>
      </p:sp>
      <p:graphicFrame>
        <p:nvGraphicFramePr>
          <p:cNvPr id="5" name="Content Placeholder 4"/>
          <p:cNvGraphicFramePr>
            <a:graphicFrameLocks noGrp="1"/>
          </p:cNvGraphicFramePr>
          <p:nvPr>
            <p:ph sz="quarter" idx="15"/>
          </p:nvPr>
        </p:nvGraphicFramePr>
        <p:xfrm>
          <a:off x="533400" y="1752600"/>
          <a:ext cx="8077200" cy="2682240"/>
        </p:xfrm>
        <a:graphic>
          <a:graphicData uri="http://schemas.openxmlformats.org/drawingml/2006/table">
            <a:tbl>
              <a:tblPr firstRow="1" bandRow="1">
                <a:tableStyleId>{5C22544A-7EE6-4342-B048-85BDC9FD1C3A}</a:tableStyleId>
              </a:tblPr>
              <a:tblGrid>
                <a:gridCol w="3215922"/>
                <a:gridCol w="1420989"/>
                <a:gridCol w="1794933"/>
                <a:gridCol w="1645356"/>
              </a:tblGrid>
              <a:tr h="370840">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Period of commencement of operation</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No. of consecutive assessment years for which deduction is admissible</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dirty="0">
                          <a:latin typeface="+mj-lt"/>
                          <a:ea typeface="Times New Roman"/>
                        </a:rPr>
                        <a:t>Hotels / convention </a:t>
                      </a:r>
                      <a:r>
                        <a:rPr lang="en-US" sz="1600" dirty="0" err="1">
                          <a:latin typeface="+mj-lt"/>
                          <a:ea typeface="Times New Roman"/>
                        </a:rPr>
                        <a:t>centres</a:t>
                      </a:r>
                      <a:r>
                        <a:rPr lang="en-US" sz="1600" dirty="0">
                          <a:latin typeface="+mj-lt"/>
                          <a:ea typeface="Times New Roman"/>
                        </a:rPr>
                        <a:t> located in National Capital Territory of Delhi, , </a:t>
                      </a:r>
                      <a:r>
                        <a:rPr lang="en-US" sz="1600" dirty="0" err="1">
                          <a:latin typeface="+mj-lt"/>
                          <a:ea typeface="Times New Roman"/>
                        </a:rPr>
                        <a:t>Gurgaon</a:t>
                      </a:r>
                      <a:r>
                        <a:rPr lang="en-US" sz="1600" dirty="0">
                          <a:latin typeface="+mj-lt"/>
                          <a:ea typeface="Times New Roman"/>
                        </a:rPr>
                        <a:t>, </a:t>
                      </a:r>
                      <a:r>
                        <a:rPr lang="en-US" sz="1600" dirty="0" err="1">
                          <a:latin typeface="+mj-lt"/>
                          <a:ea typeface="Times New Roman"/>
                        </a:rPr>
                        <a:t>Gautam</a:t>
                      </a:r>
                      <a:r>
                        <a:rPr lang="en-US" sz="1600" dirty="0">
                          <a:latin typeface="+mj-lt"/>
                          <a:ea typeface="Times New Roman"/>
                        </a:rPr>
                        <a:t> </a:t>
                      </a:r>
                      <a:r>
                        <a:rPr lang="en-US" sz="1600" dirty="0" err="1">
                          <a:latin typeface="+mj-lt"/>
                          <a:ea typeface="Times New Roman"/>
                        </a:rPr>
                        <a:t>Budh</a:t>
                      </a:r>
                      <a:r>
                        <a:rPr lang="en-US" sz="1600" dirty="0">
                          <a:latin typeface="+mj-lt"/>
                          <a:ea typeface="Times New Roman"/>
                        </a:rPr>
                        <a:t> Nagar and </a:t>
                      </a:r>
                      <a:r>
                        <a:rPr lang="en-US" sz="1600" dirty="0" smtClean="0">
                          <a:latin typeface="+mj-lt"/>
                          <a:ea typeface="Times New Roman"/>
                        </a:rPr>
                        <a:t>Ghaziabad</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1-4-2007 to 31-7-2010</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5 consecutive initial assessment years</a:t>
                      </a:r>
                      <a:endParaRPr lang="en-GB" sz="1600" dirty="0">
                        <a:latin typeface="+mj-lt"/>
                        <a:ea typeface="Times New Roman"/>
                      </a:endParaRPr>
                    </a:p>
                  </a:txBody>
                  <a:tcPr marL="67310" marR="67310" marT="0" marB="0"/>
                </a:tc>
                <a:tc>
                  <a:txBody>
                    <a:bodyPr/>
                    <a:lstStyle/>
                    <a:p>
                      <a:pPr marL="0" marR="0" algn="l">
                        <a:lnSpc>
                          <a:spcPct val="150000"/>
                        </a:lnSpc>
                        <a:spcBef>
                          <a:spcPts val="0"/>
                        </a:spcBef>
                        <a:spcAft>
                          <a:spcPts val="0"/>
                        </a:spcAft>
                      </a:pPr>
                      <a:r>
                        <a:rPr lang="en-US" sz="1600" dirty="0">
                          <a:latin typeface="+mj-lt"/>
                          <a:ea typeface="Times New Roman"/>
                        </a:rPr>
                        <a:t>100</a:t>
                      </a:r>
                      <a:r>
                        <a:rPr lang="en-US" sz="1600" dirty="0" smtClean="0">
                          <a:latin typeface="+mj-lt"/>
                          <a:ea typeface="Times New Roman"/>
                        </a:rPr>
                        <a:t>%</a:t>
                      </a:r>
                      <a:endParaRPr lang="en-GB" sz="1600" dirty="0">
                        <a:latin typeface="+mj-lt"/>
                        <a:ea typeface="Times New Roman"/>
                      </a:endParaRPr>
                    </a:p>
                  </a:txBody>
                  <a:tcPr marL="67310" marR="67310" marT="0" marB="0"/>
                </a:tc>
              </a:tr>
            </a:tbl>
          </a:graphicData>
        </a:graphic>
      </p:graphicFrame>
      <p:sp>
        <p:nvSpPr>
          <p:cNvPr id="7" name="TextBox 6"/>
          <p:cNvSpPr txBox="1"/>
          <p:nvPr/>
        </p:nvSpPr>
        <p:spPr>
          <a:xfrm>
            <a:off x="533401" y="4800600"/>
            <a:ext cx="8153399" cy="1323439"/>
          </a:xfrm>
          <a:prstGeom prst="rect">
            <a:avLst/>
          </a:prstGeom>
          <a:noFill/>
        </p:spPr>
        <p:txBody>
          <a:bodyPr wrap="square" rtlCol="0">
            <a:spAutoFit/>
          </a:bodyPr>
          <a:lstStyle/>
          <a:p>
            <a:r>
              <a:rPr lang="en-US" sz="1600" b="1" dirty="0" smtClean="0">
                <a:solidFill>
                  <a:schemeClr val="tx2"/>
                </a:solidFill>
                <a:latin typeface="Georgia"/>
              </a:rPr>
              <a:t>Points to be noted</a:t>
            </a:r>
            <a:endParaRPr lang="en-GB" sz="1600" dirty="0" smtClean="0">
              <a:solidFill>
                <a:schemeClr val="tx2"/>
              </a:solidFill>
              <a:latin typeface="Georgia"/>
            </a:endParaRPr>
          </a:p>
          <a:p>
            <a:pPr marL="236538" indent="-236538">
              <a:buFont typeface="Arial" pitchFamily="34" charset="0"/>
              <a:buChar char="•"/>
            </a:pPr>
            <a:r>
              <a:rPr lang="en-US" sz="1600" b="1" dirty="0" smtClean="0">
                <a:latin typeface="Georgia"/>
              </a:rPr>
              <a:t> </a:t>
            </a:r>
            <a:r>
              <a:rPr lang="en-US" sz="1600" dirty="0" smtClean="0">
                <a:latin typeface="Georgia"/>
              </a:rPr>
              <a:t>Same as for Section 80IA.</a:t>
            </a:r>
          </a:p>
          <a:p>
            <a:pPr marL="236538" indent="-236538">
              <a:buFont typeface="Arial" pitchFamily="34" charset="0"/>
              <a:buChar char="•"/>
            </a:pPr>
            <a:endParaRPr lang="en-GB" sz="1600" dirty="0" smtClean="0">
              <a:latin typeface="Georgia"/>
            </a:endParaRPr>
          </a:p>
          <a:p>
            <a:pPr marL="236538" indent="-236538">
              <a:buFont typeface="Arial" pitchFamily="34" charset="0"/>
              <a:buChar char="•"/>
            </a:pPr>
            <a:r>
              <a:rPr lang="en-US" sz="1600" dirty="0" smtClean="0">
                <a:latin typeface="Georgia"/>
              </a:rPr>
              <a:t> If deduction claimed u/s 80ID, no deduction will be allowed under any other section under Chapter VIA or under Sections 10A or 10B.</a:t>
            </a:r>
            <a:endParaRPr lang="en-GB" sz="1600" dirty="0">
              <a:latin typeface="Georgia"/>
            </a:endParaRPr>
          </a:p>
        </p:txBody>
      </p:sp>
      <p:sp>
        <p:nvSpPr>
          <p:cNvPr id="10" name="Slide Number Placeholder 9"/>
          <p:cNvSpPr>
            <a:spLocks noGrp="1"/>
          </p:cNvSpPr>
          <p:nvPr>
            <p:ph type="sldNum" sz="quarter" idx="18"/>
          </p:nvPr>
        </p:nvSpPr>
        <p:spPr/>
        <p:txBody>
          <a:bodyPr/>
          <a:lstStyle/>
          <a:p>
            <a:r>
              <a:rPr lang="en-GB" smtClean="0"/>
              <a:t>Slide </a:t>
            </a:r>
            <a:fld id="{F7706A30-79A0-46FF-B581-9AB8B11CBB23}" type="slidenum">
              <a:rPr lang="en-GB" smtClean="0"/>
              <a:pPr/>
              <a:t>76</a:t>
            </a:fld>
            <a:endParaRPr lang="en-GB"/>
          </a:p>
        </p:txBody>
      </p:sp>
      <p:sp>
        <p:nvSpPr>
          <p:cNvPr id="11" name="Date Placeholder 10"/>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80IE – Deduction in respect of certain undertakings in North Eastern States</a:t>
            </a:r>
            <a:r>
              <a:rPr lang="en-GB" sz="2200" dirty="0" smtClean="0"/>
              <a:t/>
            </a:r>
            <a:br>
              <a:rPr lang="en-GB" sz="2200" dirty="0" smtClean="0"/>
            </a:br>
            <a:endParaRPr lang="en-GB" sz="2200" dirty="0"/>
          </a:p>
        </p:txBody>
      </p:sp>
      <p:graphicFrame>
        <p:nvGraphicFramePr>
          <p:cNvPr id="5" name="Content Placeholder 4"/>
          <p:cNvGraphicFramePr>
            <a:graphicFrameLocks noGrp="1"/>
          </p:cNvGraphicFramePr>
          <p:nvPr>
            <p:ph sz="quarter" idx="15"/>
          </p:nvPr>
        </p:nvGraphicFramePr>
        <p:xfrm>
          <a:off x="533400" y="1752600"/>
          <a:ext cx="8077199" cy="3413760"/>
        </p:xfrm>
        <a:graphic>
          <a:graphicData uri="http://schemas.openxmlformats.org/drawingml/2006/table">
            <a:tbl>
              <a:tblPr firstRow="1" bandRow="1">
                <a:tableStyleId>{5C22544A-7EE6-4342-B048-85BDC9FD1C3A}</a:tableStyleId>
              </a:tblPr>
              <a:tblGrid>
                <a:gridCol w="2542822"/>
                <a:gridCol w="1720144"/>
                <a:gridCol w="1794933"/>
                <a:gridCol w="2019300"/>
              </a:tblGrid>
              <a:tr h="370840">
                <a:tc>
                  <a:txBody>
                    <a:bodyPr/>
                    <a:lstStyle/>
                    <a:p>
                      <a:pPr marL="0" marR="0" algn="l">
                        <a:spcBef>
                          <a:spcPts val="0"/>
                        </a:spcBef>
                        <a:spcAft>
                          <a:spcPts val="0"/>
                        </a:spcAft>
                      </a:pPr>
                      <a:r>
                        <a:rPr lang="en-US" sz="1600" b="1" dirty="0">
                          <a:latin typeface="+mj-lt"/>
                          <a:ea typeface="Times New Roman"/>
                        </a:rPr>
                        <a:t>Nature of business activity</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Period of commencement of operation</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b="1">
                          <a:latin typeface="+mj-lt"/>
                          <a:ea typeface="Times New Roman"/>
                        </a:rPr>
                        <a:t>No. of consecutive assessment years for which deduction is admissible</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b="1" dirty="0">
                          <a:latin typeface="+mj-lt"/>
                          <a:ea typeface="Times New Roman"/>
                        </a:rPr>
                        <a:t>Rate of deduction from profits and gains</a:t>
                      </a:r>
                      <a:endParaRPr lang="en-GB" sz="1600" dirty="0">
                        <a:latin typeface="+mj-lt"/>
                        <a:ea typeface="Times New Roman"/>
                      </a:endParaRPr>
                    </a:p>
                  </a:txBody>
                  <a:tcPr marL="67310" marR="67310" marT="0" marB="0"/>
                </a:tc>
              </a:tr>
              <a:tr h="370840">
                <a:tc>
                  <a:txBody>
                    <a:bodyPr/>
                    <a:lstStyle/>
                    <a:p>
                      <a:pPr marL="0" marR="0" algn="l">
                        <a:spcBef>
                          <a:spcPts val="0"/>
                        </a:spcBef>
                        <a:spcAft>
                          <a:spcPts val="0"/>
                        </a:spcAft>
                      </a:pPr>
                      <a:r>
                        <a:rPr lang="en-US" sz="1600">
                          <a:latin typeface="+mj-lt"/>
                          <a:ea typeface="Times New Roman"/>
                        </a:rPr>
                        <a:t>Undertaking manufactures or produces / undertakes substantial expansion to manufacture or produce any eligible article or thing</a:t>
                      </a:r>
                      <a:endParaRPr lang="en-GB" sz="1600">
                        <a:latin typeface="+mj-lt"/>
                        <a:ea typeface="Times New Roman"/>
                      </a:endParaRPr>
                    </a:p>
                    <a:p>
                      <a:pPr marL="0" marR="0" algn="l">
                        <a:spcBef>
                          <a:spcPts val="0"/>
                        </a:spcBef>
                        <a:spcAft>
                          <a:spcPts val="0"/>
                        </a:spcAft>
                      </a:pPr>
                      <a:r>
                        <a:rPr lang="en-US" sz="1600">
                          <a:latin typeface="+mj-lt"/>
                          <a:ea typeface="Times New Roman"/>
                        </a:rPr>
                        <a:t>Undertaking carries on any eligible business</a:t>
                      </a:r>
                      <a:endParaRPr lang="en-GB" sz="1600">
                        <a:latin typeface="+mj-lt"/>
                        <a:ea typeface="Times New Roman"/>
                      </a:endParaRPr>
                    </a:p>
                  </a:txBody>
                  <a:tcPr marL="67310" marR="67310" marT="0" marB="0"/>
                </a:tc>
                <a:tc>
                  <a:txBody>
                    <a:bodyPr/>
                    <a:lstStyle/>
                    <a:p>
                      <a:pPr marL="0" marR="0" algn="l">
                        <a:spcBef>
                          <a:spcPts val="0"/>
                        </a:spcBef>
                        <a:spcAft>
                          <a:spcPts val="0"/>
                        </a:spcAft>
                      </a:pPr>
                      <a:r>
                        <a:rPr lang="en-US" sz="1600" dirty="0">
                          <a:latin typeface="+mj-lt"/>
                          <a:ea typeface="Times New Roman"/>
                        </a:rPr>
                        <a:t>1-4-2007 to 31-3-2017</a:t>
                      </a:r>
                      <a:endParaRPr lang="en-GB" sz="1600" dirty="0">
                        <a:latin typeface="+mj-lt"/>
                        <a:ea typeface="Times New Roman"/>
                      </a:endParaRPr>
                    </a:p>
                  </a:txBody>
                  <a:tcPr marL="67310" marR="67310" marT="0" marB="0"/>
                </a:tc>
                <a:tc>
                  <a:txBody>
                    <a:bodyPr/>
                    <a:lstStyle/>
                    <a:p>
                      <a:pPr marL="0" marR="0" algn="l">
                        <a:spcBef>
                          <a:spcPts val="0"/>
                        </a:spcBef>
                        <a:spcAft>
                          <a:spcPts val="0"/>
                        </a:spcAft>
                      </a:pPr>
                      <a:r>
                        <a:rPr lang="en-US" sz="1600">
                          <a:latin typeface="+mj-lt"/>
                          <a:ea typeface="Times New Roman"/>
                        </a:rPr>
                        <a:t>10 consecutive initial assessment years</a:t>
                      </a:r>
                      <a:endParaRPr lang="en-GB" sz="1600">
                        <a:latin typeface="+mj-lt"/>
                        <a:ea typeface="Times New Roman"/>
                      </a:endParaRPr>
                    </a:p>
                  </a:txBody>
                  <a:tcPr marL="67310" marR="67310" marT="0" marB="0"/>
                </a:tc>
                <a:tc>
                  <a:txBody>
                    <a:bodyPr/>
                    <a:lstStyle/>
                    <a:p>
                      <a:pPr marL="0" marR="0" algn="l">
                        <a:lnSpc>
                          <a:spcPct val="150000"/>
                        </a:lnSpc>
                        <a:spcBef>
                          <a:spcPts val="0"/>
                        </a:spcBef>
                        <a:spcAft>
                          <a:spcPts val="0"/>
                        </a:spcAft>
                      </a:pPr>
                      <a:r>
                        <a:rPr lang="en-US" sz="1600" dirty="0">
                          <a:latin typeface="+mj-lt"/>
                          <a:ea typeface="Times New Roman"/>
                        </a:rPr>
                        <a:t>100%</a:t>
                      </a:r>
                      <a:endParaRPr lang="en-GB" sz="1600" dirty="0">
                        <a:latin typeface="+mj-lt"/>
                        <a:ea typeface="Times New Roman"/>
                      </a:endParaRPr>
                    </a:p>
                  </a:txBody>
                  <a:tcPr marL="67310" marR="67310" marT="0" marB="0"/>
                </a:tc>
              </a:tr>
            </a:tbl>
          </a:graphicData>
        </a:graphic>
      </p:graphicFrame>
      <p:sp>
        <p:nvSpPr>
          <p:cNvPr id="6" name="TextBox 5"/>
          <p:cNvSpPr txBox="1"/>
          <p:nvPr/>
        </p:nvSpPr>
        <p:spPr>
          <a:xfrm>
            <a:off x="457200" y="5257800"/>
            <a:ext cx="8229600" cy="1323439"/>
          </a:xfrm>
          <a:prstGeom prst="rect">
            <a:avLst/>
          </a:prstGeom>
          <a:noFill/>
        </p:spPr>
        <p:txBody>
          <a:bodyPr wrap="square" rtlCol="0">
            <a:spAutoFit/>
          </a:bodyPr>
          <a:lstStyle/>
          <a:p>
            <a:r>
              <a:rPr lang="en-US" sz="1600" b="1" dirty="0" smtClean="0">
                <a:solidFill>
                  <a:schemeClr val="tx2"/>
                </a:solidFill>
                <a:latin typeface="Georgia"/>
              </a:rPr>
              <a:t>Points to be noted</a:t>
            </a:r>
            <a:endParaRPr lang="en-GB" sz="1600" dirty="0" smtClean="0">
              <a:solidFill>
                <a:schemeClr val="tx2"/>
              </a:solidFill>
              <a:latin typeface="Georgia"/>
            </a:endParaRPr>
          </a:p>
          <a:p>
            <a:pPr marL="236538" lvl="1" indent="-236538" algn="just">
              <a:buFont typeface="Arial" pitchFamily="34" charset="0"/>
              <a:buChar char="•"/>
            </a:pPr>
            <a:r>
              <a:rPr lang="en-US" sz="1600" dirty="0" smtClean="0">
                <a:latin typeface="Georgia"/>
              </a:rPr>
              <a:t>Same as for Section 80IA.</a:t>
            </a:r>
            <a:endParaRPr lang="en-GB" sz="1600" dirty="0" smtClean="0">
              <a:latin typeface="Georgia"/>
            </a:endParaRPr>
          </a:p>
          <a:p>
            <a:pPr marL="236538" indent="-236538" algn="just">
              <a:buFont typeface="Arial" pitchFamily="34" charset="0"/>
              <a:buChar char="•"/>
            </a:pPr>
            <a:r>
              <a:rPr lang="en-US" sz="1600" dirty="0" smtClean="0">
                <a:latin typeface="Georgia"/>
              </a:rPr>
              <a:t>If deduction claimed u/s 80ID, no deduction will be allowed under any other section under Chapter VIA or under Sections 10A, 10AA, 10B or 10BA.</a:t>
            </a:r>
            <a:endParaRPr lang="en-GB" sz="1600" dirty="0" smtClean="0">
              <a:latin typeface="Georgia"/>
            </a:endParaRPr>
          </a:p>
          <a:p>
            <a:endParaRPr lang="en-GB" sz="1600" dirty="0">
              <a:latin typeface="Georgia"/>
            </a:endParaRPr>
          </a:p>
        </p:txBody>
      </p:sp>
      <p:sp>
        <p:nvSpPr>
          <p:cNvPr id="10" name="Slide Number Placeholder 9"/>
          <p:cNvSpPr>
            <a:spLocks noGrp="1"/>
          </p:cNvSpPr>
          <p:nvPr>
            <p:ph type="sldNum" sz="quarter" idx="18"/>
          </p:nvPr>
        </p:nvSpPr>
        <p:spPr/>
        <p:txBody>
          <a:bodyPr/>
          <a:lstStyle/>
          <a:p>
            <a:r>
              <a:rPr lang="en-GB" smtClean="0"/>
              <a:t>Slide </a:t>
            </a:r>
            <a:fld id="{F7706A30-79A0-46FF-B581-9AB8B11CBB23}" type="slidenum">
              <a:rPr lang="en-GB" smtClean="0"/>
              <a:pPr/>
              <a:t>77</a:t>
            </a:fld>
            <a:endParaRPr lang="en-GB"/>
          </a:p>
        </p:txBody>
      </p:sp>
      <p:sp>
        <p:nvSpPr>
          <p:cNvPr id="11" name="Date Placeholder 10"/>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80JJA – Deduction in respect of profits and gains from business of collecting and processing bio-degradable waste</a:t>
            </a:r>
            <a:r>
              <a:rPr lang="en-GB" sz="2200" dirty="0" smtClean="0"/>
              <a:t/>
            </a:r>
            <a:br>
              <a:rPr lang="en-GB" sz="2200" dirty="0" smtClean="0"/>
            </a:br>
            <a:endParaRPr lang="en-GB" sz="2200" dirty="0"/>
          </a:p>
        </p:txBody>
      </p:sp>
      <p:sp>
        <p:nvSpPr>
          <p:cNvPr id="3" name="Content Placeholder 2"/>
          <p:cNvSpPr>
            <a:spLocks noGrp="1"/>
          </p:cNvSpPr>
          <p:nvPr>
            <p:ph sz="quarter" idx="15"/>
          </p:nvPr>
        </p:nvSpPr>
        <p:spPr>
          <a:prstGeom prst="rect">
            <a:avLst/>
          </a:prstGeom>
        </p:spPr>
        <p:txBody>
          <a:bodyPr>
            <a:normAutofit/>
          </a:bodyPr>
          <a:lstStyle/>
          <a:p>
            <a:pPr lvl="1" algn="just"/>
            <a:endParaRPr lang="en-IN" sz="1600" dirty="0" smtClean="0"/>
          </a:p>
          <a:p>
            <a:pPr lvl="1" algn="just"/>
            <a:endParaRPr lang="en-IN" sz="1600" dirty="0" smtClean="0"/>
          </a:p>
          <a:p>
            <a:pPr lvl="1" algn="just"/>
            <a:r>
              <a:rPr lang="en-IN" sz="1600" dirty="0" smtClean="0"/>
              <a:t>Entire income</a:t>
            </a:r>
            <a:endParaRPr lang="en-GB" sz="1600" dirty="0" smtClean="0"/>
          </a:p>
          <a:p>
            <a:pPr lvl="1" algn="just">
              <a:buNone/>
            </a:pPr>
            <a:r>
              <a:rPr lang="en-IN" sz="1600" dirty="0" smtClean="0"/>
              <a:t> </a:t>
            </a:r>
            <a:endParaRPr lang="en-GB" sz="1600" dirty="0" smtClean="0"/>
          </a:p>
          <a:p>
            <a:pPr lvl="1" algn="just"/>
            <a:r>
              <a:rPr lang="en-IN" sz="1600" dirty="0" smtClean="0"/>
              <a:t>from business of collecting and processing or treating of bio-degradable waste for generating power, or producing bio-fertilizers, </a:t>
            </a:r>
            <a:r>
              <a:rPr lang="en-IN" sz="1600" dirty="0" err="1" smtClean="0"/>
              <a:t>bio­pesticides</a:t>
            </a:r>
            <a:r>
              <a:rPr lang="en-IN" sz="1600" dirty="0" smtClean="0"/>
              <a:t> or other biological agents or for producing bio-gas, making pellets or briquettes for fuel or organic manure</a:t>
            </a:r>
            <a:endParaRPr lang="en-GB" sz="1600" dirty="0" smtClean="0"/>
          </a:p>
          <a:p>
            <a:pPr lvl="1" algn="just">
              <a:buNone/>
            </a:pPr>
            <a:r>
              <a:rPr lang="en-IN" sz="1600" dirty="0" smtClean="0"/>
              <a:t> </a:t>
            </a:r>
            <a:endParaRPr lang="en-GB" sz="1600" dirty="0" smtClean="0"/>
          </a:p>
          <a:p>
            <a:pPr lvl="1" algn="just"/>
            <a:r>
              <a:rPr lang="en-IN" sz="1600" dirty="0" smtClean="0"/>
              <a:t>for 5 consecutive assessment years</a:t>
            </a:r>
            <a:endParaRPr lang="en-GB" sz="1600" dirty="0" smtClean="0"/>
          </a:p>
          <a:p>
            <a:pPr lvl="1"/>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78</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IN" sz="2200" dirty="0" smtClean="0"/>
              <a:t>Section 80JJAA – Deduction in respect of employment of new workmen</a:t>
            </a:r>
            <a:r>
              <a:rPr lang="en-GB" sz="2200" dirty="0" smtClean="0"/>
              <a:t/>
            </a:r>
            <a:br>
              <a:rPr lang="en-GB" sz="2200" dirty="0" smtClean="0"/>
            </a:br>
            <a:endParaRPr lang="en-GB" sz="2200" dirty="0"/>
          </a:p>
        </p:txBody>
      </p:sp>
      <p:sp>
        <p:nvSpPr>
          <p:cNvPr id="3" name="Content Placeholder 2"/>
          <p:cNvSpPr>
            <a:spLocks noGrp="1"/>
          </p:cNvSpPr>
          <p:nvPr>
            <p:ph sz="quarter" idx="15"/>
          </p:nvPr>
        </p:nvSpPr>
        <p:spPr>
          <a:prstGeom prst="rect">
            <a:avLst/>
          </a:prstGeom>
        </p:spPr>
        <p:txBody>
          <a:bodyPr>
            <a:normAutofit/>
          </a:bodyPr>
          <a:lstStyle/>
          <a:p>
            <a:pPr lvl="1" algn="just">
              <a:spcBef>
                <a:spcPts val="600"/>
              </a:spcBef>
            </a:pPr>
            <a:r>
              <a:rPr lang="en-IN" sz="1600" dirty="0" err="1" smtClean="0"/>
              <a:t>Assessee</a:t>
            </a:r>
            <a:r>
              <a:rPr lang="en-IN" sz="1600" dirty="0" smtClean="0"/>
              <a:t> </a:t>
            </a:r>
            <a:r>
              <a:rPr lang="en-IN" sz="1600" dirty="0" smtClean="0"/>
              <a:t>is an Indian Company whose gross total income includes profits and gains derived from any industrial undertaking engaged in the manufacture or production of article or thing</a:t>
            </a:r>
            <a:endParaRPr lang="en-GB" sz="1600" dirty="0" smtClean="0"/>
          </a:p>
          <a:p>
            <a:pPr lvl="1" algn="just">
              <a:spcBef>
                <a:spcPts val="600"/>
              </a:spcBef>
            </a:pPr>
            <a:r>
              <a:rPr lang="en-IN" sz="1600" dirty="0" smtClean="0"/>
              <a:t>Deduction -</a:t>
            </a:r>
            <a:endParaRPr lang="en-GB" sz="1600" dirty="0" smtClean="0"/>
          </a:p>
          <a:p>
            <a:pPr lvl="2">
              <a:spcBef>
                <a:spcPts val="600"/>
              </a:spcBef>
            </a:pPr>
            <a:r>
              <a:rPr lang="en-IN" sz="1600" dirty="0" smtClean="0"/>
              <a:t>equivalent to 30% of additional wages paid to new, regular workmen employed in the previous year </a:t>
            </a:r>
            <a:endParaRPr lang="en-GB" sz="1600" dirty="0" smtClean="0"/>
          </a:p>
          <a:p>
            <a:pPr lvl="2">
              <a:spcBef>
                <a:spcPts val="600"/>
              </a:spcBef>
            </a:pPr>
            <a:r>
              <a:rPr lang="en-IN" sz="1600" dirty="0" smtClean="0"/>
              <a:t>for 3 assessment years including the assessment year relevant to the previous year in which such employment is provided </a:t>
            </a:r>
            <a:endParaRPr lang="en-GB" sz="1600" dirty="0" smtClean="0"/>
          </a:p>
          <a:p>
            <a:pPr lvl="2">
              <a:spcBef>
                <a:spcPts val="600"/>
              </a:spcBef>
            </a:pPr>
            <a:r>
              <a:rPr lang="en-IN" sz="1600" dirty="0" smtClean="0"/>
              <a:t>subject to certain </a:t>
            </a:r>
            <a:r>
              <a:rPr lang="en-IN" sz="1600" dirty="0" smtClean="0"/>
              <a:t>conditions</a:t>
            </a:r>
          </a:p>
          <a:p>
            <a:pPr marL="280988" lvl="2" indent="-280988">
              <a:spcBef>
                <a:spcPts val="600"/>
              </a:spcBef>
              <a:buFont typeface="Arial" pitchFamily="34" charset="0"/>
              <a:buChar char="•"/>
            </a:pPr>
            <a:r>
              <a:rPr lang="en-IN" sz="1600" b="1" dirty="0" smtClean="0"/>
              <a:t>Panacea </a:t>
            </a:r>
            <a:r>
              <a:rPr lang="en-IN" sz="1600" b="1" dirty="0" err="1" smtClean="0"/>
              <a:t>Biotec</a:t>
            </a:r>
            <a:r>
              <a:rPr lang="en-IN" sz="1600" b="1" dirty="0" smtClean="0"/>
              <a:t> Ltd. v/s ACIT [2009] 314 ITR (AT) 82 (Del)</a:t>
            </a:r>
          </a:p>
          <a:p>
            <a:pPr marL="280988" lvl="2" indent="-280988">
              <a:spcBef>
                <a:spcPts val="600"/>
              </a:spcBef>
              <a:buNone/>
            </a:pPr>
            <a:r>
              <a:rPr lang="en-IN" sz="1600" dirty="0" smtClean="0"/>
              <a:t>	Percentage of increase in the number of regular workmen to be worked out with reference to the number of employees as on the last day of the preceding year.</a:t>
            </a:r>
          </a:p>
          <a:p>
            <a:pPr marL="0" lvl="2" indent="0">
              <a:spcBef>
                <a:spcPts val="600"/>
              </a:spcBef>
              <a:buNone/>
            </a:pPr>
            <a:endParaRPr lang="en-GB" sz="1600" b="1" dirty="0" smtClean="0"/>
          </a:p>
          <a:p>
            <a:pPr lvl="2">
              <a:spcBef>
                <a:spcPts val="600"/>
              </a:spcBef>
            </a:pPr>
            <a:endParaRPr lang="en-GB" sz="1600" dirty="0" smtClean="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79</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 - Deduction in respect of life insurance premium etc.</a:t>
            </a:r>
            <a:endParaRPr lang="en-GB" dirty="0"/>
          </a:p>
        </p:txBody>
      </p:sp>
      <p:sp>
        <p:nvSpPr>
          <p:cNvPr id="3" name="Content Placeholder 2"/>
          <p:cNvSpPr>
            <a:spLocks noGrp="1"/>
          </p:cNvSpPr>
          <p:nvPr>
            <p:ph sz="quarter" idx="15"/>
          </p:nvPr>
        </p:nvSpPr>
        <p:spPr>
          <a:prstGeom prst="rect">
            <a:avLst/>
          </a:prstGeom>
        </p:spPr>
        <p:txBody>
          <a:bodyPr>
            <a:noAutofit/>
          </a:bodyPr>
          <a:lstStyle/>
          <a:p>
            <a:pPr algn="just">
              <a:buNone/>
            </a:pPr>
            <a:r>
              <a:rPr lang="en-IN" sz="1600" b="1" dirty="0" smtClean="0">
                <a:solidFill>
                  <a:schemeClr val="tx2"/>
                </a:solidFill>
              </a:rPr>
              <a:t>Points to be noted</a:t>
            </a:r>
            <a:endParaRPr lang="en-GB" sz="1600" dirty="0" smtClean="0">
              <a:solidFill>
                <a:schemeClr val="tx2"/>
              </a:solidFill>
            </a:endParaRPr>
          </a:p>
          <a:p>
            <a:pPr lvl="1">
              <a:lnSpc>
                <a:spcPct val="150000"/>
              </a:lnSpc>
            </a:pPr>
            <a:r>
              <a:rPr lang="en-IN" sz="1600" dirty="0" smtClean="0"/>
              <a:t> Amount may be paid or deposited any time during the previous year.</a:t>
            </a:r>
            <a:endParaRPr lang="en-GB" sz="1600" dirty="0" smtClean="0"/>
          </a:p>
          <a:p>
            <a:pPr lvl="1">
              <a:lnSpc>
                <a:spcPct val="150000"/>
              </a:lnSpc>
            </a:pPr>
            <a:r>
              <a:rPr lang="en-IN" sz="1600" dirty="0" smtClean="0"/>
              <a:t> Deduction shall be restricted to the total income chargeable to tax during the previous year.</a:t>
            </a:r>
            <a:endParaRPr lang="en-GB" sz="1600" dirty="0" smtClean="0"/>
          </a:p>
          <a:p>
            <a:pPr lvl="1">
              <a:lnSpc>
                <a:spcPct val="150000"/>
              </a:lnSpc>
            </a:pPr>
            <a:r>
              <a:rPr lang="en-IN" sz="1600" dirty="0" smtClean="0"/>
              <a:t> Payment of life insurance premium which is in excess of 20 per cent (10 per cent in case of policies issued on or after 1-4-2012) of the capital sum assured, shall not be included in gross qualifying amount.</a:t>
            </a:r>
          </a:p>
          <a:p>
            <a:pPr lvl="1">
              <a:lnSpc>
                <a:spcPct val="150000"/>
              </a:lnSpc>
            </a:pPr>
            <a:r>
              <a:rPr lang="en-IN" sz="1600" dirty="0" smtClean="0"/>
              <a:t>Capital </a:t>
            </a:r>
            <a:r>
              <a:rPr lang="en-IN" sz="1600" dirty="0" smtClean="0"/>
              <a:t>sum assured does not include the value of any premiums agreed to be returned or of any benefit by way of bonus or otherwise, over and above the sum actually assured.</a:t>
            </a:r>
          </a:p>
          <a:p>
            <a:pPr lvl="1"/>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8</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IN" sz="2200" dirty="0" smtClean="0"/>
              <a:t>Section 80LA – Deduction re. certain incomes of Offshore Banking Units and International Financial Services Centre</a:t>
            </a:r>
            <a:endParaRPr lang="en-GB" sz="2200" dirty="0"/>
          </a:p>
        </p:txBody>
      </p:sp>
      <p:sp>
        <p:nvSpPr>
          <p:cNvPr id="3" name="Content Placeholder 2"/>
          <p:cNvSpPr>
            <a:spLocks noGrp="1"/>
          </p:cNvSpPr>
          <p:nvPr>
            <p:ph sz="quarter" idx="15"/>
          </p:nvPr>
        </p:nvSpPr>
        <p:spPr>
          <a:prstGeom prst="rect">
            <a:avLst/>
          </a:prstGeom>
        </p:spPr>
        <p:txBody>
          <a:bodyPr/>
          <a:lstStyle/>
          <a:p>
            <a:pPr lvl="1">
              <a:spcBef>
                <a:spcPts val="600"/>
              </a:spcBef>
            </a:pPr>
            <a:endParaRPr lang="en-IN" sz="1600" dirty="0" smtClean="0"/>
          </a:p>
          <a:p>
            <a:pPr lvl="1">
              <a:spcBef>
                <a:spcPts val="600"/>
              </a:spcBef>
            </a:pPr>
            <a:endParaRPr lang="en-IN" sz="1600" dirty="0" smtClean="0"/>
          </a:p>
          <a:p>
            <a:pPr lvl="1" algn="just">
              <a:spcBef>
                <a:spcPts val="600"/>
              </a:spcBef>
            </a:pPr>
            <a:r>
              <a:rPr lang="en-IN" sz="1600" dirty="0" smtClean="0"/>
              <a:t>Certain incomes of Scheduled banks / banks incorporated outside India having Offshore Banking Units in a Special Economic Zone / Units of International Financial Services Centre (subject to certain conditions and limits)</a:t>
            </a:r>
            <a:endParaRPr lang="en-GB" sz="1600" dirty="0" smtClean="0"/>
          </a:p>
          <a:p>
            <a:endParaRPr lang="en-GB"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80</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80P – Deduction in respect of income of co-operative societies</a:t>
            </a:r>
            <a:r>
              <a:rPr lang="en-GB" sz="2200" dirty="0" smtClean="0"/>
              <a:t/>
            </a:r>
            <a:br>
              <a:rPr lang="en-GB" sz="2200" dirty="0" smtClean="0"/>
            </a:br>
            <a:endParaRPr lang="en-GB" sz="2200" dirty="0"/>
          </a:p>
        </p:txBody>
      </p:sp>
      <p:sp>
        <p:nvSpPr>
          <p:cNvPr id="3" name="Content Placeholder 2"/>
          <p:cNvSpPr>
            <a:spLocks noGrp="1"/>
          </p:cNvSpPr>
          <p:nvPr>
            <p:ph sz="quarter" idx="15"/>
          </p:nvPr>
        </p:nvSpPr>
        <p:spPr>
          <a:prstGeom prst="rect">
            <a:avLst/>
          </a:prstGeom>
        </p:spPr>
        <p:txBody>
          <a:bodyPr>
            <a:noAutofit/>
          </a:bodyPr>
          <a:lstStyle/>
          <a:p>
            <a:pPr lvl="1" algn="just">
              <a:spcBef>
                <a:spcPts val="600"/>
              </a:spcBef>
            </a:pPr>
            <a:r>
              <a:rPr lang="en-US" sz="1600" dirty="0" smtClean="0"/>
              <a:t>Co-operative societies engaged in certain businesses and primary co-operative societies engaged in supplying milk, oilseeds, fruits or vegetables – the whole of the amount of profits and gains of such business</a:t>
            </a:r>
            <a:endParaRPr lang="en-GB" sz="1600" dirty="0" smtClean="0"/>
          </a:p>
          <a:p>
            <a:pPr lvl="1" algn="just">
              <a:spcBef>
                <a:spcPts val="600"/>
              </a:spcBef>
            </a:pPr>
            <a:r>
              <a:rPr lang="en-US" sz="1600" dirty="0" smtClean="0"/>
              <a:t>Other co-operative societies –</a:t>
            </a:r>
            <a:endParaRPr lang="en-GB" sz="1600" dirty="0" smtClean="0"/>
          </a:p>
          <a:p>
            <a:pPr lvl="2" algn="just">
              <a:spcBef>
                <a:spcPts val="600"/>
              </a:spcBef>
            </a:pPr>
            <a:r>
              <a:rPr lang="en-US" sz="1600" dirty="0" smtClean="0"/>
              <a:t>consumers’ co-operative societies : profits and gains </a:t>
            </a:r>
            <a:r>
              <a:rPr lang="en-US" sz="1600" dirty="0" err="1" smtClean="0"/>
              <a:t>upto</a:t>
            </a:r>
            <a:r>
              <a:rPr lang="en-US" sz="1600" dirty="0" smtClean="0"/>
              <a:t> Rs.1,00,000</a:t>
            </a:r>
            <a:endParaRPr lang="en-GB" sz="1600" dirty="0" smtClean="0"/>
          </a:p>
          <a:p>
            <a:pPr lvl="2" algn="just">
              <a:spcBef>
                <a:spcPts val="600"/>
              </a:spcBef>
            </a:pPr>
            <a:r>
              <a:rPr lang="en-US" sz="1600" dirty="0" smtClean="0"/>
              <a:t>other co-operative societies : profits and gains </a:t>
            </a:r>
            <a:r>
              <a:rPr lang="en-US" sz="1600" dirty="0" err="1" smtClean="0"/>
              <a:t>upto</a:t>
            </a:r>
            <a:r>
              <a:rPr lang="en-US" sz="1600" dirty="0" smtClean="0"/>
              <a:t> Rs.50,000</a:t>
            </a:r>
            <a:endParaRPr lang="en-GB" sz="1600" dirty="0" smtClean="0"/>
          </a:p>
          <a:p>
            <a:pPr lvl="1" algn="just">
              <a:spcBef>
                <a:spcPts val="600"/>
              </a:spcBef>
            </a:pPr>
            <a:r>
              <a:rPr lang="en-US" sz="1600" dirty="0" smtClean="0"/>
              <a:t>100% of following incomes –</a:t>
            </a:r>
            <a:endParaRPr lang="en-GB" sz="1600" dirty="0" smtClean="0"/>
          </a:p>
          <a:p>
            <a:pPr lvl="2" algn="just">
              <a:spcBef>
                <a:spcPts val="600"/>
              </a:spcBef>
            </a:pPr>
            <a:r>
              <a:rPr lang="en-US" sz="1600" dirty="0" smtClean="0"/>
              <a:t>Interest or dividends derived from investment with any other co-operative society – 100% of such income</a:t>
            </a:r>
            <a:endParaRPr lang="en-GB" sz="1600" dirty="0" smtClean="0"/>
          </a:p>
          <a:p>
            <a:pPr lvl="2" algn="just">
              <a:spcBef>
                <a:spcPts val="600"/>
              </a:spcBef>
            </a:pPr>
            <a:r>
              <a:rPr lang="en-US" sz="1600" dirty="0" smtClean="0"/>
              <a:t>income from letting of </a:t>
            </a:r>
            <a:r>
              <a:rPr lang="en-US" sz="1600" dirty="0" err="1" smtClean="0"/>
              <a:t>godowns</a:t>
            </a:r>
            <a:r>
              <a:rPr lang="en-US" sz="1600" dirty="0" smtClean="0"/>
              <a:t> or warehouses</a:t>
            </a:r>
          </a:p>
          <a:p>
            <a:pPr algn="just">
              <a:buNone/>
            </a:pPr>
            <a:r>
              <a:rPr lang="en-US" sz="1600" dirty="0" smtClean="0"/>
              <a:t> </a:t>
            </a: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81</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a:t>
            </a:r>
            <a:r>
              <a:rPr lang="en-US" dirty="0" smtClean="0"/>
              <a:t>80P – Deduction in respect of income of co-operative societies</a:t>
            </a:r>
            <a:endParaRPr lang="en-GB" dirty="0"/>
          </a:p>
        </p:txBody>
      </p:sp>
      <p:sp>
        <p:nvSpPr>
          <p:cNvPr id="3" name="Content Placeholder 2"/>
          <p:cNvSpPr>
            <a:spLocks noGrp="1"/>
          </p:cNvSpPr>
          <p:nvPr>
            <p:ph sz="quarter" idx="15"/>
          </p:nvPr>
        </p:nvSpPr>
        <p:spPr/>
        <p:txBody>
          <a:bodyPr/>
          <a:lstStyle/>
          <a:p>
            <a:pPr algn="just"/>
            <a:r>
              <a:rPr lang="en-US" sz="1600" b="1" dirty="0" smtClean="0">
                <a:solidFill>
                  <a:schemeClr val="tx2"/>
                </a:solidFill>
              </a:rPr>
              <a:t>Case laws</a:t>
            </a:r>
          </a:p>
          <a:p>
            <a:pPr lvl="1" algn="just"/>
            <a:r>
              <a:rPr lang="en-GB" sz="1600" b="1" dirty="0" smtClean="0"/>
              <a:t>Maratha </a:t>
            </a:r>
            <a:r>
              <a:rPr lang="en-GB" sz="1600" b="1" dirty="0" err="1" smtClean="0"/>
              <a:t>Mandir</a:t>
            </a:r>
            <a:r>
              <a:rPr lang="en-GB" sz="1600" b="1" dirty="0" smtClean="0"/>
              <a:t> Co-op. Bank Ltd Vs. CIT TS-380-HC-2011(BOM)</a:t>
            </a:r>
            <a:endParaRPr lang="en-GB" sz="1600" dirty="0" smtClean="0"/>
          </a:p>
          <a:p>
            <a:pPr lvl="1" algn="just">
              <a:buNone/>
            </a:pPr>
            <a:r>
              <a:rPr lang="en-GB" sz="1600" dirty="0" smtClean="0"/>
              <a:t>	Co-operative bank eligible for deduction u/s 80P on </a:t>
            </a:r>
            <a:r>
              <a:rPr lang="en-GB" sz="1600" dirty="0" smtClean="0"/>
              <a:t>interest </a:t>
            </a:r>
            <a:r>
              <a:rPr lang="en-GB" sz="1600" dirty="0" smtClean="0"/>
              <a:t>on advance </a:t>
            </a:r>
            <a:r>
              <a:rPr lang="en-GB" sz="1600" dirty="0" smtClean="0"/>
              <a:t>rent</a:t>
            </a:r>
          </a:p>
          <a:p>
            <a:pPr lvl="1" algn="just">
              <a:buNone/>
            </a:pPr>
            <a:endParaRPr lang="en-GB" sz="1600" dirty="0" smtClean="0"/>
          </a:p>
          <a:p>
            <a:pPr algn="just">
              <a:buFont typeface="Arial" pitchFamily="34" charset="0"/>
              <a:buChar char="•"/>
            </a:pPr>
            <a:r>
              <a:rPr lang="en-US" sz="1600" b="1" dirty="0" smtClean="0"/>
              <a:t>CIT v/s </a:t>
            </a:r>
            <a:r>
              <a:rPr lang="en-US" sz="1600" b="1" dirty="0" err="1" smtClean="0"/>
              <a:t>Kumbakonam</a:t>
            </a:r>
            <a:r>
              <a:rPr lang="en-US" sz="1600" b="1" dirty="0" smtClean="0"/>
              <a:t> Mutual Benefit Fund Ltd. [1964] 53 ITR 241 (SC)</a:t>
            </a:r>
          </a:p>
          <a:p>
            <a:pPr marL="273050" indent="-273050" algn="just"/>
            <a:r>
              <a:rPr lang="en-US" sz="1600" b="1" dirty="0" smtClean="0"/>
              <a:t>	</a:t>
            </a:r>
            <a:r>
              <a:rPr lang="en-US" sz="1600" dirty="0" smtClean="0"/>
              <a:t>It may not be possible to say that all co-operative societies are mutual associations, so as to be totally exempt.  By-laws of the co-operative societies would require to be drafted in a manner, that not only the activities are confined to the members, but the benefit of the surplus is available solely to the participants and not mere investors.</a:t>
            </a:r>
          </a:p>
          <a:p>
            <a:pPr marL="273050" indent="-273050" algn="just"/>
            <a:endParaRPr lang="en-US" sz="1600" dirty="0" smtClean="0"/>
          </a:p>
          <a:p>
            <a:pPr marL="273050" indent="-273050" algn="just">
              <a:buFont typeface="Arial" pitchFamily="34" charset="0"/>
              <a:buChar char="•"/>
            </a:pPr>
            <a:r>
              <a:rPr lang="en-US" sz="1600" b="1" dirty="0" smtClean="0"/>
              <a:t>CIT  v/s South </a:t>
            </a:r>
            <a:r>
              <a:rPr lang="en-US" sz="1600" b="1" dirty="0" err="1" smtClean="0"/>
              <a:t>Arcot</a:t>
            </a:r>
            <a:r>
              <a:rPr lang="en-US" sz="1600" b="1" dirty="0" smtClean="0"/>
              <a:t> District Co-op. Marketing Society Ltd. [1989] 176 ITR 117 (SC)</a:t>
            </a:r>
          </a:p>
          <a:p>
            <a:pPr marL="273050" indent="-273050" algn="just"/>
            <a:r>
              <a:rPr lang="en-US" sz="1600" b="1" dirty="0" smtClean="0"/>
              <a:t>	</a:t>
            </a:r>
            <a:r>
              <a:rPr lang="en-US" sz="1600" dirty="0" smtClean="0"/>
              <a:t>The word “letting”  in Section 80P(2)(e) is wide enough to include user by persons other than members of the concerned co-operative society.</a:t>
            </a:r>
            <a:endParaRPr lang="en-US" sz="1600" b="1" dirty="0" smtClean="0"/>
          </a:p>
          <a:p>
            <a:pPr marL="273050" indent="-273050" algn="just"/>
            <a:endParaRPr lang="en-US" sz="1600" dirty="0" smtClean="0"/>
          </a:p>
          <a:p>
            <a:pPr marL="273050" indent="-273050" algn="just"/>
            <a:endParaRPr lang="en-US" sz="1600" dirty="0" smtClean="0"/>
          </a:p>
        </p:txBody>
      </p:sp>
      <p:sp>
        <p:nvSpPr>
          <p:cNvPr id="4" name="Date Placeholder 3"/>
          <p:cNvSpPr>
            <a:spLocks noGrp="1"/>
          </p:cNvSpPr>
          <p:nvPr>
            <p:ph type="dt" sz="half" idx="16"/>
          </p:nvPr>
        </p:nvSpPr>
        <p:spPr/>
        <p:txBody>
          <a:bodyPr/>
          <a:lstStyle/>
          <a:p>
            <a:r>
              <a:rPr lang="en-US" smtClean="0"/>
              <a:t>September 2012</a:t>
            </a:r>
            <a:endParaRPr lang="en-GB"/>
          </a:p>
        </p:txBody>
      </p:sp>
      <p:sp>
        <p:nvSpPr>
          <p:cNvPr id="5" name="Slide Number Placeholder 4"/>
          <p:cNvSpPr>
            <a:spLocks noGrp="1"/>
          </p:cNvSpPr>
          <p:nvPr>
            <p:ph type="sldNum" sz="quarter" idx="18"/>
          </p:nvPr>
        </p:nvSpPr>
        <p:spPr/>
        <p:txBody>
          <a:bodyPr/>
          <a:lstStyle/>
          <a:p>
            <a:r>
              <a:rPr lang="en-GB" smtClean="0"/>
              <a:t>Slide </a:t>
            </a:r>
            <a:fld id="{F7706A30-79A0-46FF-B581-9AB8B11CBB23}" type="slidenum">
              <a:rPr lang="en-GB" smtClean="0"/>
              <a:pPr/>
              <a:t>82</a:t>
            </a:fld>
            <a:endParaRPr lang="en-GB"/>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80P – Deduction in respect of income of co-operative societies</a:t>
            </a:r>
            <a:endParaRPr lang="en-GB" dirty="0"/>
          </a:p>
        </p:txBody>
      </p:sp>
      <p:sp>
        <p:nvSpPr>
          <p:cNvPr id="3" name="Content Placeholder 2"/>
          <p:cNvSpPr>
            <a:spLocks noGrp="1"/>
          </p:cNvSpPr>
          <p:nvPr>
            <p:ph sz="quarter" idx="15"/>
          </p:nvPr>
        </p:nvSpPr>
        <p:spPr/>
        <p:txBody>
          <a:bodyPr/>
          <a:lstStyle/>
          <a:p>
            <a:r>
              <a:rPr lang="en-US" sz="1600" b="1" dirty="0" smtClean="0">
                <a:solidFill>
                  <a:schemeClr val="tx2"/>
                </a:solidFill>
              </a:rPr>
              <a:t>…Case laws</a:t>
            </a:r>
          </a:p>
          <a:p>
            <a:pPr marL="280988" indent="-280988">
              <a:buFont typeface="Arial" pitchFamily="34" charset="0"/>
              <a:buChar char="•"/>
            </a:pPr>
            <a:r>
              <a:rPr lang="en-US" sz="1600" b="1" dirty="0" smtClean="0"/>
              <a:t>CIT v/s Karnataka State Co-operative Apex Bank [2001] 251 ITR 194 (SC)(LB)</a:t>
            </a:r>
          </a:p>
          <a:p>
            <a:pPr marL="280988" indent="-280988"/>
            <a:r>
              <a:rPr lang="en-US" sz="1600" dirty="0" smtClean="0"/>
              <a:t>	Interest on investment out of statutory reserve fund, eligible for deduction u/s 80P.</a:t>
            </a:r>
          </a:p>
          <a:p>
            <a:pPr marL="280988" indent="-280988"/>
            <a:endParaRPr lang="en-US" sz="1600" dirty="0" smtClean="0"/>
          </a:p>
          <a:p>
            <a:pPr marL="273050" indent="-273050" algn="just">
              <a:buFont typeface="Arial" pitchFamily="34" charset="0"/>
              <a:buChar char="•"/>
            </a:pPr>
            <a:r>
              <a:rPr lang="en-US" sz="1600" b="1" dirty="0" err="1" smtClean="0"/>
              <a:t>Mehsana</a:t>
            </a:r>
            <a:r>
              <a:rPr lang="en-US" sz="1600" b="1" dirty="0" smtClean="0"/>
              <a:t> District Central Co-operative Bank Ltd. v/s ITO [2001] 251 ITR 522 (SC)</a:t>
            </a:r>
          </a:p>
          <a:p>
            <a:pPr marL="273050" indent="-273050" algn="just"/>
            <a:r>
              <a:rPr lang="en-US" sz="1600" dirty="0" smtClean="0"/>
              <a:t>	Interest on Government securities invested out of reserve fund of a Co-operative society, entitled to deduction u/s 80P.</a:t>
            </a:r>
            <a:endParaRPr lang="en-GB" sz="1600" dirty="0" smtClean="0"/>
          </a:p>
          <a:p>
            <a:pPr marL="280988" indent="-280988"/>
            <a:endParaRPr lang="en-US" sz="1600" dirty="0" smtClean="0"/>
          </a:p>
          <a:p>
            <a:pPr>
              <a:buFont typeface="Arial" pitchFamily="34" charset="0"/>
              <a:buChar char="•"/>
            </a:pPr>
            <a:r>
              <a:rPr lang="en-US" sz="1600" b="1" dirty="0" err="1" smtClean="0"/>
              <a:t>Surat</a:t>
            </a:r>
            <a:r>
              <a:rPr lang="en-US" sz="1600" b="1" dirty="0" smtClean="0"/>
              <a:t> District Co-op. Bank Ltd. v/s ITO [2003] 262 ITR (AT) 1 (</a:t>
            </a:r>
            <a:r>
              <a:rPr lang="en-US" sz="1600" b="1" dirty="0" err="1" smtClean="0"/>
              <a:t>Ahm</a:t>
            </a:r>
            <a:r>
              <a:rPr lang="en-US" sz="1600" b="1" dirty="0" smtClean="0"/>
              <a:t>)</a:t>
            </a:r>
          </a:p>
          <a:p>
            <a:pPr marL="280988" indent="-280988"/>
            <a:r>
              <a:rPr lang="en-US" sz="1600" b="1" dirty="0" smtClean="0"/>
              <a:t>	</a:t>
            </a:r>
            <a:r>
              <a:rPr lang="en-US" sz="1600" dirty="0" smtClean="0"/>
              <a:t>Interest on fixed deposits with other banks, locker rent are eligible for deduction u/s 80P.</a:t>
            </a:r>
          </a:p>
          <a:p>
            <a:pPr marL="280988" indent="-280988"/>
            <a:endParaRPr lang="en-GB" sz="1600" dirty="0"/>
          </a:p>
        </p:txBody>
      </p:sp>
      <p:sp>
        <p:nvSpPr>
          <p:cNvPr id="4" name="Date Placeholder 3"/>
          <p:cNvSpPr>
            <a:spLocks noGrp="1"/>
          </p:cNvSpPr>
          <p:nvPr>
            <p:ph type="dt" sz="half" idx="16"/>
          </p:nvPr>
        </p:nvSpPr>
        <p:spPr/>
        <p:txBody>
          <a:bodyPr/>
          <a:lstStyle/>
          <a:p>
            <a:r>
              <a:rPr lang="en-US" smtClean="0"/>
              <a:t>September 2012</a:t>
            </a:r>
            <a:endParaRPr lang="en-GB"/>
          </a:p>
        </p:txBody>
      </p:sp>
      <p:sp>
        <p:nvSpPr>
          <p:cNvPr id="5" name="Slide Number Placeholder 4"/>
          <p:cNvSpPr>
            <a:spLocks noGrp="1"/>
          </p:cNvSpPr>
          <p:nvPr>
            <p:ph type="sldNum" sz="quarter" idx="18"/>
          </p:nvPr>
        </p:nvSpPr>
        <p:spPr/>
        <p:txBody>
          <a:bodyPr/>
          <a:lstStyle/>
          <a:p>
            <a:r>
              <a:rPr lang="en-GB" smtClean="0"/>
              <a:t>Slide </a:t>
            </a:r>
            <a:fld id="{F7706A30-79A0-46FF-B581-9AB8B11CBB23}" type="slidenum">
              <a:rPr lang="en-GB" smtClean="0"/>
              <a:pPr/>
              <a:t>83</a:t>
            </a:fld>
            <a:endParaRPr lang="en-GB"/>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80QQB – Deduction re. royalty income etc. of authors of certain books other than text books		</a:t>
            </a:r>
            <a:r>
              <a:rPr lang="en-GB" sz="2200" dirty="0" smtClean="0"/>
              <a:t/>
            </a:r>
            <a:br>
              <a:rPr lang="en-GB" sz="2200" dirty="0" smtClean="0"/>
            </a:br>
            <a:endParaRPr lang="en-GB" sz="2200" dirty="0"/>
          </a:p>
        </p:txBody>
      </p:sp>
      <p:sp>
        <p:nvSpPr>
          <p:cNvPr id="3" name="Content Placeholder 2"/>
          <p:cNvSpPr>
            <a:spLocks noGrp="1"/>
          </p:cNvSpPr>
          <p:nvPr>
            <p:ph sz="quarter" idx="15"/>
          </p:nvPr>
        </p:nvSpPr>
        <p:spPr>
          <a:prstGeom prst="rect">
            <a:avLst/>
          </a:prstGeom>
        </p:spPr>
        <p:txBody>
          <a:bodyPr>
            <a:normAutofit/>
          </a:bodyPr>
          <a:lstStyle/>
          <a:p>
            <a:pPr lvl="1">
              <a:lnSpc>
                <a:spcPct val="120000"/>
              </a:lnSpc>
              <a:spcBef>
                <a:spcPts val="600"/>
              </a:spcBef>
            </a:pPr>
            <a:endParaRPr lang="en-US" sz="1600" dirty="0" smtClean="0"/>
          </a:p>
          <a:p>
            <a:pPr lvl="1">
              <a:lnSpc>
                <a:spcPct val="120000"/>
              </a:lnSpc>
              <a:spcBef>
                <a:spcPts val="600"/>
              </a:spcBef>
            </a:pPr>
            <a:r>
              <a:rPr lang="en-US" sz="1600" dirty="0" smtClean="0"/>
              <a:t>Resident individual author</a:t>
            </a:r>
            <a:endParaRPr lang="en-GB" sz="1600" dirty="0" smtClean="0"/>
          </a:p>
          <a:p>
            <a:pPr lvl="1">
              <a:lnSpc>
                <a:spcPct val="120000"/>
              </a:lnSpc>
              <a:spcBef>
                <a:spcPts val="600"/>
              </a:spcBef>
            </a:pPr>
            <a:r>
              <a:rPr lang="en-US" sz="1600" dirty="0" smtClean="0"/>
              <a:t>Royalty income of author of certain specified category of books (</a:t>
            </a:r>
            <a:r>
              <a:rPr lang="en-US" sz="1600" dirty="0" err="1" smtClean="0"/>
              <a:t>upto</a:t>
            </a:r>
            <a:r>
              <a:rPr lang="en-US" sz="1600" dirty="0" smtClean="0"/>
              <a:t> Rs.3,00,000) subject to certain </a:t>
            </a:r>
            <a:r>
              <a:rPr lang="en-US" sz="1600" dirty="0" smtClean="0"/>
              <a:t>conditions</a:t>
            </a:r>
          </a:p>
          <a:p>
            <a:pPr lvl="1">
              <a:lnSpc>
                <a:spcPct val="120000"/>
              </a:lnSpc>
              <a:spcBef>
                <a:spcPts val="600"/>
              </a:spcBef>
            </a:pPr>
            <a:endParaRPr lang="en-US" sz="1600" dirty="0" smtClean="0"/>
          </a:p>
          <a:p>
            <a:pPr>
              <a:lnSpc>
                <a:spcPct val="120000"/>
              </a:lnSpc>
              <a:spcBef>
                <a:spcPts val="600"/>
              </a:spcBef>
            </a:pPr>
            <a:r>
              <a:rPr lang="en-US" b="1" i="1" dirty="0" smtClean="0"/>
              <a:t>Section 80RRB – Deduction in respect of royalty on patents </a:t>
            </a:r>
            <a:endParaRPr lang="en-GB" b="1" i="1" dirty="0" smtClean="0"/>
          </a:p>
          <a:p>
            <a:pPr lvl="1">
              <a:lnSpc>
                <a:spcPct val="120000"/>
              </a:lnSpc>
              <a:spcBef>
                <a:spcPts val="600"/>
              </a:spcBef>
            </a:pPr>
            <a:r>
              <a:rPr lang="en-US" sz="1600" dirty="0" smtClean="0"/>
              <a:t>Resident individuals</a:t>
            </a:r>
            <a:endParaRPr lang="en-GB" sz="1600" dirty="0" smtClean="0"/>
          </a:p>
          <a:p>
            <a:pPr lvl="1">
              <a:lnSpc>
                <a:spcPct val="120000"/>
              </a:lnSpc>
              <a:spcBef>
                <a:spcPts val="600"/>
              </a:spcBef>
            </a:pPr>
            <a:r>
              <a:rPr lang="en-US" sz="1600" dirty="0" smtClean="0"/>
              <a:t>Royalty on patents registered on or after 1-4-2003 (</a:t>
            </a:r>
            <a:r>
              <a:rPr lang="en-US" sz="1600" dirty="0" err="1" smtClean="0"/>
              <a:t>upto</a:t>
            </a:r>
            <a:r>
              <a:rPr lang="en-US" sz="1600" dirty="0" smtClean="0"/>
              <a:t> Rs.3,00,000) subject to certain conditions</a:t>
            </a:r>
            <a:endParaRPr lang="en-GB" sz="1600" dirty="0"/>
          </a:p>
        </p:txBody>
      </p:sp>
      <p:sp>
        <p:nvSpPr>
          <p:cNvPr id="5" name="TextBox 4"/>
          <p:cNvSpPr txBox="1"/>
          <p:nvPr/>
        </p:nvSpPr>
        <p:spPr>
          <a:xfrm>
            <a:off x="-1981200" y="609600"/>
            <a:ext cx="184731" cy="369332"/>
          </a:xfrm>
          <a:prstGeom prst="rect">
            <a:avLst/>
          </a:prstGeom>
          <a:noFill/>
        </p:spPr>
        <p:txBody>
          <a:bodyPr wrap="none" rtlCol="0">
            <a:spAutoFit/>
          </a:bodyPr>
          <a:lstStyle/>
          <a:p>
            <a:endParaRPr lang="en-GB" dirty="0"/>
          </a:p>
        </p:txBody>
      </p:sp>
      <p:sp>
        <p:nvSpPr>
          <p:cNvPr id="9" name="Slide Number Placeholder 8"/>
          <p:cNvSpPr>
            <a:spLocks noGrp="1"/>
          </p:cNvSpPr>
          <p:nvPr>
            <p:ph type="sldNum" sz="quarter" idx="18"/>
          </p:nvPr>
        </p:nvSpPr>
        <p:spPr/>
        <p:txBody>
          <a:bodyPr/>
          <a:lstStyle/>
          <a:p>
            <a:r>
              <a:rPr lang="en-GB" smtClean="0"/>
              <a:t>Slide </a:t>
            </a:r>
            <a:fld id="{F7706A30-79A0-46FF-B581-9AB8B11CBB23}" type="slidenum">
              <a:rPr lang="en-GB" smtClean="0"/>
              <a:pPr/>
              <a:t>84</a:t>
            </a:fld>
            <a:endParaRPr lang="en-GB"/>
          </a:p>
        </p:txBody>
      </p:sp>
      <p:sp>
        <p:nvSpPr>
          <p:cNvPr id="10" name="Date Placeholder 9"/>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80TTA – Deduction in respect of interest on deposits in savings account</a:t>
            </a:r>
            <a:r>
              <a:rPr lang="en-GB" sz="2200" dirty="0" smtClean="0"/>
              <a:t/>
            </a:r>
            <a:br>
              <a:rPr lang="en-GB" sz="2200" dirty="0" smtClean="0"/>
            </a:br>
            <a:endParaRPr lang="en-GB" sz="2200" dirty="0"/>
          </a:p>
        </p:txBody>
      </p:sp>
      <p:sp>
        <p:nvSpPr>
          <p:cNvPr id="3" name="Content Placeholder 2"/>
          <p:cNvSpPr>
            <a:spLocks noGrp="1"/>
          </p:cNvSpPr>
          <p:nvPr>
            <p:ph sz="quarter" idx="15"/>
          </p:nvPr>
        </p:nvSpPr>
        <p:spPr>
          <a:prstGeom prst="rect">
            <a:avLst/>
          </a:prstGeom>
        </p:spPr>
        <p:txBody>
          <a:bodyPr>
            <a:noAutofit/>
          </a:bodyPr>
          <a:lstStyle/>
          <a:p>
            <a:pPr lvl="1">
              <a:spcBef>
                <a:spcPts val="600"/>
              </a:spcBef>
            </a:pPr>
            <a:r>
              <a:rPr lang="en-US" sz="1600" dirty="0" smtClean="0"/>
              <a:t>Inserted </a:t>
            </a:r>
            <a:r>
              <a:rPr lang="en-US" sz="1600" dirty="0" err="1" smtClean="0"/>
              <a:t>w.e.f</a:t>
            </a:r>
            <a:r>
              <a:rPr lang="en-US" sz="1600" dirty="0" smtClean="0"/>
              <a:t>. 1-4-2013</a:t>
            </a:r>
            <a:endParaRPr lang="en-GB" sz="1600" dirty="0" smtClean="0"/>
          </a:p>
          <a:p>
            <a:pPr lvl="1">
              <a:spcBef>
                <a:spcPts val="600"/>
              </a:spcBef>
            </a:pPr>
            <a:r>
              <a:rPr lang="en-US" sz="1600" dirty="0" smtClean="0"/>
              <a:t>Individual or HUF</a:t>
            </a:r>
            <a:endParaRPr lang="en-GB" sz="1600" dirty="0" smtClean="0"/>
          </a:p>
          <a:p>
            <a:pPr lvl="1">
              <a:spcBef>
                <a:spcPts val="600"/>
              </a:spcBef>
            </a:pPr>
            <a:r>
              <a:rPr lang="en-US" sz="1600" dirty="0" smtClean="0"/>
              <a:t>Interest on deposits (not being time deposits) in a savings account with </a:t>
            </a:r>
            <a:endParaRPr lang="en-GB" sz="1600" dirty="0" smtClean="0"/>
          </a:p>
          <a:p>
            <a:pPr lvl="2">
              <a:spcBef>
                <a:spcPts val="600"/>
              </a:spcBef>
            </a:pPr>
            <a:r>
              <a:rPr lang="en-US" sz="1600" dirty="0" smtClean="0"/>
              <a:t>banking company</a:t>
            </a:r>
            <a:endParaRPr lang="en-GB" sz="1600" dirty="0" smtClean="0"/>
          </a:p>
          <a:p>
            <a:pPr lvl="2">
              <a:spcBef>
                <a:spcPts val="600"/>
              </a:spcBef>
            </a:pPr>
            <a:r>
              <a:rPr lang="en-US" sz="1600" dirty="0" smtClean="0"/>
              <a:t>co-operative society engaged in banking business</a:t>
            </a:r>
            <a:endParaRPr lang="en-GB" sz="1600" dirty="0" smtClean="0"/>
          </a:p>
          <a:p>
            <a:pPr lvl="2">
              <a:spcBef>
                <a:spcPts val="600"/>
              </a:spcBef>
            </a:pPr>
            <a:r>
              <a:rPr lang="en-US" sz="1600" dirty="0" smtClean="0"/>
              <a:t>Post Office</a:t>
            </a:r>
            <a:endParaRPr lang="en-GB" sz="1600" dirty="0" smtClean="0"/>
          </a:p>
          <a:p>
            <a:pPr lvl="1">
              <a:spcBef>
                <a:spcPts val="600"/>
              </a:spcBef>
            </a:pPr>
            <a:r>
              <a:rPr lang="en-US" sz="1600" dirty="0" smtClean="0"/>
              <a:t>Rs.10,000</a:t>
            </a:r>
            <a:endParaRPr lang="en-GB" sz="1600" dirty="0" smtClean="0"/>
          </a:p>
          <a:p>
            <a:pPr>
              <a:spcBef>
                <a:spcPts val="600"/>
              </a:spcBef>
              <a:buNone/>
            </a:pPr>
            <a:r>
              <a:rPr lang="en-US" sz="1600" b="1" dirty="0" smtClean="0">
                <a:solidFill>
                  <a:schemeClr val="tx2"/>
                </a:solidFill>
              </a:rPr>
              <a:t>Point to be noted</a:t>
            </a:r>
            <a:endParaRPr lang="en-GB" sz="1600" b="1" dirty="0" smtClean="0">
              <a:solidFill>
                <a:schemeClr val="tx2"/>
              </a:solidFill>
            </a:endParaRPr>
          </a:p>
          <a:p>
            <a:pPr lvl="1">
              <a:spcBef>
                <a:spcPts val="600"/>
              </a:spcBef>
            </a:pPr>
            <a:r>
              <a:rPr lang="en-US" sz="1600" dirty="0" smtClean="0"/>
              <a:t>Where income derived from any deposit in a savings account by a firm, AOP or BOI, no deduction available in computing total income of any partner of firm or member of AOP or BOI.</a:t>
            </a: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85</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sz="2200" dirty="0" smtClean="0"/>
              <a:t>Section 80U – Deduction in the case of a person with disability</a:t>
            </a:r>
            <a:r>
              <a:rPr lang="en-GB" sz="2200" dirty="0" smtClean="0"/>
              <a:t/>
            </a:r>
            <a:br>
              <a:rPr lang="en-GB" sz="2200" dirty="0" smtClean="0"/>
            </a:br>
            <a:endParaRPr lang="en-GB" sz="2200" dirty="0"/>
          </a:p>
        </p:txBody>
      </p:sp>
      <p:sp>
        <p:nvSpPr>
          <p:cNvPr id="3" name="Content Placeholder 2"/>
          <p:cNvSpPr>
            <a:spLocks noGrp="1"/>
          </p:cNvSpPr>
          <p:nvPr>
            <p:ph sz="quarter" idx="15"/>
          </p:nvPr>
        </p:nvSpPr>
        <p:spPr>
          <a:prstGeom prst="rect">
            <a:avLst/>
          </a:prstGeom>
        </p:spPr>
        <p:txBody>
          <a:bodyPr>
            <a:normAutofit/>
          </a:bodyPr>
          <a:lstStyle/>
          <a:p>
            <a:pPr lvl="1">
              <a:spcBef>
                <a:spcPts val="600"/>
              </a:spcBef>
            </a:pPr>
            <a:endParaRPr lang="en-US" sz="1600" dirty="0" smtClean="0"/>
          </a:p>
          <a:p>
            <a:pPr lvl="1">
              <a:spcBef>
                <a:spcPts val="600"/>
              </a:spcBef>
            </a:pPr>
            <a:r>
              <a:rPr lang="en-US" sz="1600" dirty="0" smtClean="0"/>
              <a:t>Resident individual</a:t>
            </a:r>
          </a:p>
          <a:p>
            <a:pPr lvl="1">
              <a:spcBef>
                <a:spcPts val="600"/>
              </a:spcBef>
            </a:pPr>
            <a:endParaRPr lang="en-GB" sz="1600" dirty="0" smtClean="0"/>
          </a:p>
          <a:p>
            <a:pPr lvl="1">
              <a:spcBef>
                <a:spcPts val="600"/>
              </a:spcBef>
            </a:pPr>
            <a:r>
              <a:rPr lang="en-US" sz="1600" dirty="0" smtClean="0"/>
              <a:t>Certified by the medical authority at any time during the previous year to be a person with disability</a:t>
            </a:r>
          </a:p>
          <a:p>
            <a:pPr lvl="1">
              <a:spcBef>
                <a:spcPts val="600"/>
              </a:spcBef>
            </a:pPr>
            <a:endParaRPr lang="en-GB" sz="1600" dirty="0" smtClean="0"/>
          </a:p>
          <a:p>
            <a:pPr lvl="1">
              <a:spcBef>
                <a:spcPts val="600"/>
              </a:spcBef>
            </a:pPr>
            <a:r>
              <a:rPr lang="en-US" sz="1600" dirty="0" smtClean="0"/>
              <a:t>Certificate issued by the medical authority in the prescribed form to be furnished </a:t>
            </a:r>
            <a:r>
              <a:rPr lang="en-US" sz="1600" dirty="0" err="1" smtClean="0"/>
              <a:t>alongwith</a:t>
            </a:r>
            <a:r>
              <a:rPr lang="en-US" sz="1600" dirty="0" smtClean="0"/>
              <a:t> the Return of Income</a:t>
            </a:r>
          </a:p>
          <a:p>
            <a:pPr lvl="1">
              <a:spcBef>
                <a:spcPts val="600"/>
              </a:spcBef>
            </a:pPr>
            <a:endParaRPr lang="en-GB" sz="1600" dirty="0" smtClean="0"/>
          </a:p>
          <a:p>
            <a:pPr lvl="1">
              <a:spcBef>
                <a:spcPts val="600"/>
              </a:spcBef>
            </a:pPr>
            <a:r>
              <a:rPr lang="en-US" sz="1600" dirty="0" smtClean="0"/>
              <a:t>Deduction of Rs.50,000 / Rs.1,00,000 in case of severe disability</a:t>
            </a:r>
            <a:endParaRPr lang="en-GB" sz="1600" dirty="0" smtClean="0"/>
          </a:p>
          <a:p>
            <a:pPr lvl="1">
              <a:spcBef>
                <a:spcPts val="600"/>
              </a:spcBef>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86</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a:t>
            </a:r>
            <a:r>
              <a:rPr lang="en-US" dirty="0" smtClean="0"/>
              <a:t>80U – Deduction in the case of a person with disability</a:t>
            </a:r>
            <a:endParaRPr lang="en-GB" dirty="0"/>
          </a:p>
        </p:txBody>
      </p:sp>
      <p:sp>
        <p:nvSpPr>
          <p:cNvPr id="3" name="Content Placeholder 2"/>
          <p:cNvSpPr>
            <a:spLocks noGrp="1"/>
          </p:cNvSpPr>
          <p:nvPr>
            <p:ph sz="quarter" idx="15"/>
          </p:nvPr>
        </p:nvSpPr>
        <p:spPr/>
        <p:txBody>
          <a:bodyPr/>
          <a:lstStyle/>
          <a:p>
            <a:pPr algn="just"/>
            <a:r>
              <a:rPr lang="en-US" sz="1600" b="1" dirty="0" smtClean="0">
                <a:solidFill>
                  <a:schemeClr val="tx2"/>
                </a:solidFill>
              </a:rPr>
              <a:t>Case </a:t>
            </a:r>
            <a:r>
              <a:rPr lang="en-US" sz="1600" b="1" dirty="0" smtClean="0">
                <a:solidFill>
                  <a:schemeClr val="tx2"/>
                </a:solidFill>
              </a:rPr>
              <a:t>law</a:t>
            </a:r>
            <a:endParaRPr lang="en-US" sz="1600" b="1" dirty="0" smtClean="0">
              <a:solidFill>
                <a:schemeClr val="tx2"/>
              </a:solidFill>
            </a:endParaRPr>
          </a:p>
          <a:p>
            <a:pPr algn="just">
              <a:buFont typeface="Arial" pitchFamily="34" charset="0"/>
              <a:buChar char="•"/>
            </a:pPr>
            <a:r>
              <a:rPr lang="en-US" sz="1600" b="1" dirty="0" smtClean="0"/>
              <a:t>CIT v/s </a:t>
            </a:r>
            <a:r>
              <a:rPr lang="en-US" sz="1600" b="1" dirty="0" err="1" smtClean="0"/>
              <a:t>Narendra</a:t>
            </a:r>
            <a:r>
              <a:rPr lang="en-US" sz="1600" b="1" dirty="0" smtClean="0"/>
              <a:t> R. </a:t>
            </a:r>
            <a:r>
              <a:rPr lang="en-US" sz="1600" b="1" dirty="0" err="1" smtClean="0"/>
              <a:t>Oza</a:t>
            </a:r>
            <a:r>
              <a:rPr lang="en-US" sz="1600" b="1" dirty="0" smtClean="0"/>
              <a:t> [2002] 257 ITR 466 (</a:t>
            </a:r>
            <a:r>
              <a:rPr lang="en-US" sz="1600" b="1" dirty="0" err="1" smtClean="0"/>
              <a:t>Guj</a:t>
            </a:r>
            <a:r>
              <a:rPr lang="en-US" sz="1600" b="1" dirty="0" smtClean="0"/>
              <a:t>)</a:t>
            </a:r>
          </a:p>
          <a:p>
            <a:pPr marL="331788" indent="-331788" algn="just"/>
            <a:r>
              <a:rPr lang="en-US" sz="1600" b="1" dirty="0" smtClean="0"/>
              <a:t>	</a:t>
            </a:r>
            <a:r>
              <a:rPr lang="en-US" sz="1600" dirty="0" smtClean="0"/>
              <a:t>It is not a condition precedent for allowing deduction u/s 80U that the </a:t>
            </a:r>
            <a:r>
              <a:rPr lang="en-US" sz="1600" dirty="0" err="1" smtClean="0"/>
              <a:t>assessee</a:t>
            </a:r>
            <a:r>
              <a:rPr lang="en-US" sz="1600" dirty="0" smtClean="0"/>
              <a:t> should be unemployed or should not be earning anything.  Merely because the </a:t>
            </a:r>
            <a:r>
              <a:rPr lang="en-US" sz="1600" dirty="0" err="1" smtClean="0"/>
              <a:t>assessee</a:t>
            </a:r>
            <a:r>
              <a:rPr lang="en-US" sz="1600" dirty="0" smtClean="0"/>
              <a:t> is earning income from some business, deduction u/s 80U cannot be disallowed for, had he not suffered from a permanent physical disability, he could have earned more.</a:t>
            </a:r>
            <a:endParaRPr lang="en-GB" sz="1600" dirty="0"/>
          </a:p>
        </p:txBody>
      </p:sp>
      <p:sp>
        <p:nvSpPr>
          <p:cNvPr id="4" name="Date Placeholder 3"/>
          <p:cNvSpPr>
            <a:spLocks noGrp="1"/>
          </p:cNvSpPr>
          <p:nvPr>
            <p:ph type="dt" sz="half" idx="16"/>
          </p:nvPr>
        </p:nvSpPr>
        <p:spPr/>
        <p:txBody>
          <a:bodyPr/>
          <a:lstStyle/>
          <a:p>
            <a:r>
              <a:rPr lang="en-US" smtClean="0"/>
              <a:t>September 2012</a:t>
            </a:r>
            <a:endParaRPr lang="en-GB"/>
          </a:p>
        </p:txBody>
      </p:sp>
      <p:sp>
        <p:nvSpPr>
          <p:cNvPr id="5" name="Slide Number Placeholder 4"/>
          <p:cNvSpPr>
            <a:spLocks noGrp="1"/>
          </p:cNvSpPr>
          <p:nvPr>
            <p:ph type="sldNum" sz="quarter" idx="18"/>
          </p:nvPr>
        </p:nvSpPr>
        <p:spPr/>
        <p:txBody>
          <a:bodyPr/>
          <a:lstStyle/>
          <a:p>
            <a:r>
              <a:rPr lang="en-GB" smtClean="0"/>
              <a:t>Slide </a:t>
            </a:r>
            <a:fld id="{F7706A30-79A0-46FF-B581-9AB8B11CBB23}" type="slidenum">
              <a:rPr lang="en-GB" smtClean="0"/>
              <a:pPr/>
              <a:t>87</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vert="horz" lIns="0" tIns="0" rIns="0" bIns="0" rtlCol="0" anchor="t" anchorCtr="0">
            <a:noAutofit/>
          </a:bodyPr>
          <a:lstStyle/>
          <a:p>
            <a:r>
              <a:rPr lang="en-US" dirty="0" smtClean="0"/>
              <a:t>…Section 80C - Deduction in respect of life insurance premium etc.</a:t>
            </a:r>
            <a:endParaRPr lang="en-GB" dirty="0"/>
          </a:p>
        </p:txBody>
      </p:sp>
      <p:sp>
        <p:nvSpPr>
          <p:cNvPr id="3" name="Content Placeholder 2"/>
          <p:cNvSpPr>
            <a:spLocks noGrp="1"/>
          </p:cNvSpPr>
          <p:nvPr>
            <p:ph sz="quarter" idx="15"/>
          </p:nvPr>
        </p:nvSpPr>
        <p:spPr>
          <a:prstGeom prst="rect">
            <a:avLst/>
          </a:prstGeom>
        </p:spPr>
        <p:txBody>
          <a:bodyPr>
            <a:noAutofit/>
          </a:bodyPr>
          <a:lstStyle/>
          <a:p>
            <a:pPr lvl="1">
              <a:spcBef>
                <a:spcPts val="600"/>
              </a:spcBef>
              <a:buNone/>
            </a:pPr>
            <a:r>
              <a:rPr lang="en-IN" sz="1600" b="1" dirty="0" smtClean="0">
                <a:solidFill>
                  <a:schemeClr val="tx2"/>
                </a:solidFill>
              </a:rPr>
              <a:t>...Points </a:t>
            </a:r>
            <a:r>
              <a:rPr lang="en-IN" sz="1600" b="1" dirty="0" smtClean="0">
                <a:solidFill>
                  <a:schemeClr val="tx2"/>
                </a:solidFill>
              </a:rPr>
              <a:t>to be </a:t>
            </a:r>
            <a:r>
              <a:rPr lang="en-IN" sz="1600" b="1" dirty="0" smtClean="0">
                <a:solidFill>
                  <a:schemeClr val="tx2"/>
                </a:solidFill>
              </a:rPr>
              <a:t>noted</a:t>
            </a:r>
            <a:endParaRPr lang="en-IN" sz="1600" dirty="0" smtClean="0"/>
          </a:p>
          <a:p>
            <a:pPr lvl="1">
              <a:spcBef>
                <a:spcPts val="600"/>
              </a:spcBef>
            </a:pPr>
            <a:r>
              <a:rPr lang="en-IN" sz="1600" dirty="0" smtClean="0"/>
              <a:t>No </a:t>
            </a:r>
            <a:r>
              <a:rPr lang="en-IN" sz="1600" dirty="0" smtClean="0"/>
              <a:t>deduction allowed to the </a:t>
            </a:r>
            <a:r>
              <a:rPr lang="en-IN" sz="1600" dirty="0" err="1" smtClean="0"/>
              <a:t>assessee</a:t>
            </a:r>
            <a:r>
              <a:rPr lang="en-IN" sz="1600" dirty="0" smtClean="0"/>
              <a:t> with reference to sums paid in the previous year and the aggregate amount of deductions allowed in preceding years shall be taxed, if –</a:t>
            </a:r>
            <a:endParaRPr lang="en-GB" sz="1600" dirty="0" smtClean="0"/>
          </a:p>
          <a:p>
            <a:pPr lvl="2">
              <a:spcBef>
                <a:spcPts val="600"/>
              </a:spcBef>
            </a:pPr>
            <a:r>
              <a:rPr lang="en-IN" sz="1600" dirty="0" smtClean="0"/>
              <a:t>single premium policy terminated within two years after the date of commencement or</a:t>
            </a:r>
            <a:endParaRPr lang="en-GB" sz="1600" dirty="0" smtClean="0"/>
          </a:p>
          <a:p>
            <a:pPr lvl="2">
              <a:spcBef>
                <a:spcPts val="600"/>
              </a:spcBef>
            </a:pPr>
            <a:r>
              <a:rPr lang="en-IN" sz="1600" dirty="0" smtClean="0"/>
              <a:t>any other insurance policy terminated before premiums have been paid for two years or</a:t>
            </a:r>
            <a:endParaRPr lang="en-GB" sz="1600" dirty="0" smtClean="0"/>
          </a:p>
          <a:p>
            <a:pPr lvl="2">
              <a:spcBef>
                <a:spcPts val="600"/>
              </a:spcBef>
            </a:pPr>
            <a:r>
              <a:rPr lang="en-IN" sz="1600" dirty="0" smtClean="0"/>
              <a:t>unit-linked insurance plan (ULIP) terminated before contributions have been paid for five years or</a:t>
            </a:r>
            <a:endParaRPr lang="en-GB" sz="1600" dirty="0" smtClean="0"/>
          </a:p>
          <a:p>
            <a:pPr lvl="2">
              <a:spcBef>
                <a:spcPts val="600"/>
              </a:spcBef>
            </a:pPr>
            <a:r>
              <a:rPr lang="en-IN" sz="1600" dirty="0" smtClean="0"/>
              <a:t>house property transferred before the expiry of five years from the end of the financial year in which possession of such property is obtained by him, or receives back, whether by way of refund or otherwise, any sum specified in that clause.</a:t>
            </a:r>
            <a:endParaRPr lang="en-GB" sz="1600" dirty="0" smtClean="0"/>
          </a:p>
          <a:p>
            <a:pPr lvl="1">
              <a:spcBef>
                <a:spcPts val="600"/>
              </a:spcBef>
            </a:pPr>
            <a:endParaRPr lang="en-GB" sz="1600" dirty="0"/>
          </a:p>
        </p:txBody>
      </p:sp>
      <p:sp>
        <p:nvSpPr>
          <p:cNvPr id="8" name="Slide Number Placeholder 7"/>
          <p:cNvSpPr>
            <a:spLocks noGrp="1"/>
          </p:cNvSpPr>
          <p:nvPr>
            <p:ph type="sldNum" sz="quarter" idx="18"/>
          </p:nvPr>
        </p:nvSpPr>
        <p:spPr/>
        <p:txBody>
          <a:bodyPr/>
          <a:lstStyle/>
          <a:p>
            <a:r>
              <a:rPr lang="en-GB" smtClean="0"/>
              <a:t>Slide </a:t>
            </a:r>
            <a:fld id="{F7706A30-79A0-46FF-B581-9AB8B11CBB23}" type="slidenum">
              <a:rPr lang="en-GB" smtClean="0"/>
              <a:pPr/>
              <a:t>9</a:t>
            </a:fld>
            <a:endParaRPr lang="en-GB"/>
          </a:p>
        </p:txBody>
      </p:sp>
      <p:sp>
        <p:nvSpPr>
          <p:cNvPr id="9" name="Date Placeholder 8"/>
          <p:cNvSpPr>
            <a:spLocks noGrp="1"/>
          </p:cNvSpPr>
          <p:nvPr>
            <p:ph type="dt" sz="half" idx="16"/>
          </p:nvPr>
        </p:nvSpPr>
        <p:spPr/>
        <p:txBody>
          <a:bodyPr/>
          <a:lstStyle/>
          <a:p>
            <a:r>
              <a:rPr lang="en-US" smtClean="0"/>
              <a:t>September 2012</a:t>
            </a:r>
            <a:endParaRPr lang="en-GB"/>
          </a:p>
        </p:txBody>
      </p:sp>
    </p:spTree>
  </p:cSld>
  <p:clrMapOvr>
    <a:masterClrMapping/>
  </p:clrMapOvr>
</p:sld>
</file>

<file path=ppt/theme/theme1.xml><?xml version="1.0" encoding="utf-8"?>
<a:theme xmlns:a="http://schemas.openxmlformats.org/drawingml/2006/main" name="PwC Presentation">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E27588"/>
      </a:accent4>
      <a:accent5>
        <a:srgbClr val="DC6900"/>
      </a:accent5>
      <a:accent6>
        <a:srgbClr val="FFB600"/>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PwC Onscreen - Burgundy</Template>
  <TotalTime>1257</TotalTime>
  <Words>6670</Words>
  <Application>Microsoft Office PowerPoint</Application>
  <PresentationFormat>On-screen Show (4:3)</PresentationFormat>
  <Paragraphs>992</Paragraphs>
  <Slides>87</Slides>
  <Notes>0</Notes>
  <HiddenSlides>0</HiddenSlides>
  <MMClips>0</MMClips>
  <ScaleCrop>false</ScaleCrop>
  <HeadingPairs>
    <vt:vector size="4" baseType="variant">
      <vt:variant>
        <vt:lpstr>Theme</vt:lpstr>
      </vt:variant>
      <vt:variant>
        <vt:i4>1</vt:i4>
      </vt:variant>
      <vt:variant>
        <vt:lpstr>Slide Titles</vt:lpstr>
      </vt:variant>
      <vt:variant>
        <vt:i4>87</vt:i4>
      </vt:variant>
    </vt:vector>
  </HeadingPairs>
  <TitlesOfParts>
    <vt:vector size="88" baseType="lpstr">
      <vt:lpstr>PwC Presentation</vt:lpstr>
      <vt:lpstr>Critical analysis of deductions under Chapter VIA  </vt:lpstr>
      <vt:lpstr>General provisions </vt:lpstr>
      <vt:lpstr>Section 80C - Deduction in respect of life insurance premium etc. </vt:lpstr>
      <vt:lpstr>…Section 80C - Deduction in respect of life insurance premium etc.</vt:lpstr>
      <vt:lpstr>…Section 80C - Deduction in respect of life insurance premium etc.</vt:lpstr>
      <vt:lpstr>…Section 80C - Deduction in respect of life insurance premium etc.</vt:lpstr>
      <vt:lpstr>…Section 80C - Deduction in respect of life insurance premium etc.</vt:lpstr>
      <vt:lpstr>…Section 80C - Deduction in respect of life insurance premium etc.</vt:lpstr>
      <vt:lpstr>…Section 80C - Deduction in respect of life insurance premium etc.</vt:lpstr>
      <vt:lpstr>…Section 80C - Deduction in respect of life insurance premium etc.</vt:lpstr>
      <vt:lpstr>…Section 80C - Deduction in respect of life insurance premium etc.</vt:lpstr>
      <vt:lpstr>Section 80CCC – Contribution to certain pension funds of LIC or any other insurer </vt:lpstr>
      <vt:lpstr>Section 80CCD – Deduction re. contribution to pension scheme of Central  Government </vt:lpstr>
      <vt:lpstr>…Section 80CCD – Deduction re. contribution to pension scheme of Central  Government </vt:lpstr>
      <vt:lpstr>…Section 80CCD – Deduction re. contribution to pension scheme of Central  Government </vt:lpstr>
      <vt:lpstr>Section 80CCF – Deduction re. subscription to long term infrastructure bonds </vt:lpstr>
      <vt:lpstr>Section 80CCG – Deduction re. of investment made under an equity savings scheme </vt:lpstr>
      <vt:lpstr>…Section 80CCG – Deduction re. of investment made under an equity savings scheme </vt:lpstr>
      <vt:lpstr>Section 80D – Deduction in respect of health insurance premium </vt:lpstr>
      <vt:lpstr>…Section 80D – Deduction in respect of health insurance premium</vt:lpstr>
      <vt:lpstr>Section 80DD – Deduction re. maintenance / medical treatment of a dependant who is a person with disability</vt:lpstr>
      <vt:lpstr>…Section 80DD – Deduction re. maintenance / medical treatment of a dependant who is a person with disability </vt:lpstr>
      <vt:lpstr>Section 80DDB – Deduction in respect of medical treatment etc. </vt:lpstr>
      <vt:lpstr>…Section 80DDB – Deduction in respect of medical treatment etc.</vt:lpstr>
      <vt:lpstr>Section 80E – Deduction in respect of loan taken for higher education </vt:lpstr>
      <vt:lpstr>...Section 80E – Deduction in respect of loan taken for higher education</vt:lpstr>
      <vt:lpstr>Section 80G - Donations </vt:lpstr>
      <vt:lpstr>...Section 80G - Donations </vt:lpstr>
      <vt:lpstr>...Section 80G - Donations </vt:lpstr>
      <vt:lpstr>...Section 80G - Donations</vt:lpstr>
      <vt:lpstr>...Section 80G - Donations</vt:lpstr>
      <vt:lpstr>Section 80GG – Deduction in respect of rents paid </vt:lpstr>
      <vt:lpstr>…Section 80GG – Deduction in respect of rents paid</vt:lpstr>
      <vt:lpstr>…Section 80GG – Deduction in respect of rents paid</vt:lpstr>
      <vt:lpstr>Section 80GGA – Deduction re. donations for scientific research or rural development </vt:lpstr>
      <vt:lpstr>...Section 80GGA – Deduction re. donations for scientific research or rural development</vt:lpstr>
      <vt:lpstr>Section 80GGB – Deduction re. contributions given by companies to political parties  </vt:lpstr>
      <vt:lpstr>Section 80GGC – Deduction re. contributions given by any person to political parties  </vt:lpstr>
      <vt:lpstr>Section 80IA – Deduction re. profits and gains from industrial undertakings etc. </vt:lpstr>
      <vt:lpstr>…Section 80IA – Deduction re. profits and gains from industrial undertakings etc. </vt:lpstr>
      <vt:lpstr>…Section 80IA – Deduction re. profits and gains from industrial undertakings etc. </vt:lpstr>
      <vt:lpstr>…Section 80IA – Deduction re. profits and gains from industrial undertakings etc. </vt:lpstr>
      <vt:lpstr>…Section 80IA – Deduction re. profits and gains from industrial undertakings etc. </vt:lpstr>
      <vt:lpstr>…Section 80IA – Deduction re. profits and gains from industrial undertakings etc. </vt:lpstr>
      <vt:lpstr>…Section 80IA – Deduction re. profits and gains from industrial undertakings etc.</vt:lpstr>
      <vt:lpstr>…Section 80IA – Deduction re. profits and gains from industrial undertakings etc.</vt:lpstr>
      <vt:lpstr>…Section 80IA – Deduction re. profits and gains from industrial undertakings etc.</vt:lpstr>
      <vt:lpstr>…Section 80IA – Deduction re. profits and gains from industrial undertakings etc.</vt:lpstr>
      <vt:lpstr>…Section 80IA – Deduction re. profits and gains from industrial undertakings etc.</vt:lpstr>
      <vt:lpstr>…Section 80IA – Deduction re. profits and gains from industrial undertakings etc.</vt:lpstr>
      <vt:lpstr>…Section 80IA – Deduction re. profits and gains from industrial undertakings etc.</vt:lpstr>
      <vt:lpstr>…Section 80IA – Deduction re. profits and gains from industrial undertakings etc.</vt:lpstr>
      <vt:lpstr>…Section 80IA – Deduction re. profits and gains from industrial undertakings etc.</vt:lpstr>
      <vt:lpstr>…Section 80IA – Deduction re. profits and gains from industrial undertakings etc.</vt:lpstr>
      <vt:lpstr>…Section 80IA – Deduction re. profits and gains from industrial undertakings etc.</vt:lpstr>
      <vt:lpstr>Section 80IAB – Deduction re. profits and gains of an undertaking engaged in development of Special Economic Zone</vt:lpstr>
      <vt:lpstr>…Section 80IAB – Deduction re. profits and gains of an undertaking engaged in development of Special Economic Zone</vt:lpstr>
      <vt:lpstr>Section 80IB – Deduction in respect of profits and gains from certain industrial undertakings other than infrastructure development undertakings   </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80IB – Deduction in respect of profits and gains from certain industrial undertakings other than infrastructure development undertakings</vt:lpstr>
      <vt:lpstr>Section 80IC – Deduction in respect of certain undertakings in certain special category States </vt:lpstr>
      <vt:lpstr>…Section 80IC – Deduction in respect of certain undertakings in certain special category States </vt:lpstr>
      <vt:lpstr>Section 80ID – Deduction in respect of profits and gains from business of hotels and convention centres in specified areas </vt:lpstr>
      <vt:lpstr>Section 80IE – Deduction in respect of certain undertakings in North Eastern States </vt:lpstr>
      <vt:lpstr>Section 80JJA – Deduction in respect of profits and gains from business of collecting and processing bio-degradable waste </vt:lpstr>
      <vt:lpstr>Section 80JJAA – Deduction in respect of employment of new workmen </vt:lpstr>
      <vt:lpstr>Section 80LA – Deduction re. certain incomes of Offshore Banking Units and International Financial Services Centre</vt:lpstr>
      <vt:lpstr>Section 80P – Deduction in respect of income of co-operative societies </vt:lpstr>
      <vt:lpstr>…Section 80P – Deduction in respect of income of co-operative societies</vt:lpstr>
      <vt:lpstr>…Section 80P – Deduction in respect of income of co-operative societies</vt:lpstr>
      <vt:lpstr>Section 80QQB – Deduction re. royalty income etc. of authors of certain books other than text books   </vt:lpstr>
      <vt:lpstr>Section 80TTA – Deduction in respect of interest on deposits in savings account </vt:lpstr>
      <vt:lpstr>Section 80U – Deduction in the case of a person with disability </vt:lpstr>
      <vt:lpstr>…Section 80U – Deduction in the case of a person with disability</vt:lpstr>
    </vt:vector>
  </TitlesOfParts>
  <Company>PricewaterhouseCoopers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faridak471</dc:creator>
  <cp:lastModifiedBy>faridak471</cp:lastModifiedBy>
  <cp:revision>202</cp:revision>
  <dcterms:created xsi:type="dcterms:W3CDTF">2012-08-30T09:31:20Z</dcterms:created>
  <dcterms:modified xsi:type="dcterms:W3CDTF">2012-09-06T11:51:57Z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i4>6</vt:i4>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5</vt:lpwstr>
  </property>
</Properties>
</file>