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1"/>
  </p:sldMasterIdLst>
  <p:notesMasterIdLst>
    <p:notesMasterId r:id="rId43"/>
  </p:notesMasterIdLst>
  <p:handoutMasterIdLst>
    <p:handoutMasterId r:id="rId44"/>
  </p:handoutMasterIdLst>
  <p:sldIdLst>
    <p:sldId id="256" r:id="rId2"/>
    <p:sldId id="331" r:id="rId3"/>
    <p:sldId id="424" r:id="rId4"/>
    <p:sldId id="407" r:id="rId5"/>
    <p:sldId id="413" r:id="rId6"/>
    <p:sldId id="414" r:id="rId7"/>
    <p:sldId id="408" r:id="rId8"/>
    <p:sldId id="411" r:id="rId9"/>
    <p:sldId id="427" r:id="rId10"/>
    <p:sldId id="415" r:id="rId11"/>
    <p:sldId id="385" r:id="rId12"/>
    <p:sldId id="417" r:id="rId13"/>
    <p:sldId id="386" r:id="rId14"/>
    <p:sldId id="387" r:id="rId15"/>
    <p:sldId id="419" r:id="rId16"/>
    <p:sldId id="426" r:id="rId17"/>
    <p:sldId id="388" r:id="rId18"/>
    <p:sldId id="425" r:id="rId19"/>
    <p:sldId id="420" r:id="rId20"/>
    <p:sldId id="389" r:id="rId21"/>
    <p:sldId id="421" r:id="rId22"/>
    <p:sldId id="390" r:id="rId23"/>
    <p:sldId id="391" r:id="rId24"/>
    <p:sldId id="399" r:id="rId25"/>
    <p:sldId id="378" r:id="rId26"/>
    <p:sldId id="406" r:id="rId27"/>
    <p:sldId id="330" r:id="rId28"/>
    <p:sldId id="289" r:id="rId29"/>
    <p:sldId id="333" r:id="rId30"/>
    <p:sldId id="364" r:id="rId31"/>
    <p:sldId id="365" r:id="rId32"/>
    <p:sldId id="334" r:id="rId33"/>
    <p:sldId id="335" r:id="rId34"/>
    <p:sldId id="400" r:id="rId35"/>
    <p:sldId id="352" r:id="rId36"/>
    <p:sldId id="353" r:id="rId37"/>
    <p:sldId id="354" r:id="rId38"/>
    <p:sldId id="360" r:id="rId39"/>
    <p:sldId id="286" r:id="rId40"/>
    <p:sldId id="291" r:id="rId41"/>
    <p:sldId id="356" r:id="rId42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11" autoAdjust="0"/>
    <p:restoredTop sz="94709" autoAdjust="0"/>
  </p:normalViewPr>
  <p:slideViewPr>
    <p:cSldViewPr>
      <p:cViewPr varScale="1">
        <p:scale>
          <a:sx n="82" d="100"/>
          <a:sy n="82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52"/>
    </p:cViewPr>
  </p:sorterViewPr>
  <p:notesViewPr>
    <p:cSldViewPr>
      <p:cViewPr varScale="1">
        <p:scale>
          <a:sx n="56" d="100"/>
          <a:sy n="56" d="100"/>
        </p:scale>
        <p:origin x="-1770" y="-90"/>
      </p:cViewPr>
      <p:guideLst>
        <p:guide orient="horz" pos="3110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1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639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639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0717089-9B80-4F0C-BE64-EAACF8D7E9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183"/>
            <a:ext cx="5438140" cy="44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639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639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E728367-5C9F-4A04-9306-7D2033FEF5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5EC29-1FCC-4147-98AB-81668F4F33C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779F2-25F8-419E-AB24-F169B936F7A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F110A-D89B-4F19-AF67-A82B1E5604D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5537" cy="370363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F553B3-E104-4B4A-80ED-A9658F3BD6E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CE256-12B9-4D2E-AB5F-7B3DE8AC397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50443" y="9378639"/>
            <a:ext cx="2945659" cy="4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00AAA50-55ED-41DD-ABD2-7512B19BF886}" type="slidenum">
              <a:rPr lang="en-US" sz="1200"/>
              <a:pPr algn="r" eaLnBrk="1" hangingPunct="1"/>
              <a:t>27</a:t>
            </a:fld>
            <a:endParaRPr 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21250" cy="369093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183"/>
            <a:ext cx="4977094" cy="443287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C794B0-0E3F-444F-96BF-D8BEE9C98144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53590" y="9380365"/>
            <a:ext cx="2942512" cy="49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579" tIns="45290" rIns="90579" bIns="45290" anchor="b"/>
          <a:lstStyle/>
          <a:p>
            <a:pPr algn="r" defTabSz="4318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4213" algn="l"/>
                <a:tab pos="1370013" algn="l"/>
                <a:tab pos="2054225" algn="l"/>
                <a:tab pos="2738438" algn="l"/>
              </a:tabLst>
            </a:pPr>
            <a:fld id="{07E7AE42-2EFB-41F6-BB47-23C1B0060034}" type="slidenum">
              <a:rPr lang="en-U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84213" algn="l"/>
                  <a:tab pos="1370013" algn="l"/>
                  <a:tab pos="2054225" algn="l"/>
                  <a:tab pos="2738438" algn="l"/>
                </a:tabLst>
              </a:pPr>
              <a:t>29</a:t>
            </a:fld>
            <a:endParaRPr lang="en-U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169138" y="740828"/>
            <a:ext cx="4460974" cy="3702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pPr defTabSz="4318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3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 wrap="none" lIns="90579" tIns="45290" rIns="90579" bIns="45290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07E28-679E-4C9E-8821-B061CF3302A4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F18E1-A21E-4411-940E-822B313B75B6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53590" y="9380365"/>
            <a:ext cx="2942512" cy="49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579" tIns="45290" rIns="90579" bIns="45290" anchor="b"/>
          <a:lstStyle/>
          <a:p>
            <a:pPr algn="r" defTabSz="4318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4213" algn="l"/>
                <a:tab pos="1370013" algn="l"/>
                <a:tab pos="2054225" algn="l"/>
                <a:tab pos="2738438" algn="l"/>
              </a:tabLst>
            </a:pPr>
            <a:fld id="{6422BEEC-CB80-4F44-8ACF-5053A6F461F3}" type="slidenum">
              <a:rPr lang="en-U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84213" algn="l"/>
                  <a:tab pos="1370013" algn="l"/>
                  <a:tab pos="2054225" algn="l"/>
                  <a:tab pos="2738438" algn="l"/>
                </a:tabLst>
              </a:pPr>
              <a:t>2</a:t>
            </a:fld>
            <a:endParaRPr lang="en-U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3425"/>
            <a:ext cx="4994275" cy="37465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16" y="4726448"/>
            <a:ext cx="5002271" cy="4401794"/>
          </a:xfrm>
          <a:noFill/>
          <a:ln/>
        </p:spPr>
        <p:txBody>
          <a:bodyPr lIns="90579" tIns="45290" rIns="90579" bIns="45290" anchor="ctr"/>
          <a:lstStyle/>
          <a:p>
            <a:endParaRPr lang="en-US" i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3450" y="741363"/>
            <a:ext cx="4929188" cy="3698875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xfrm>
            <a:off x="906357" y="4690182"/>
            <a:ext cx="4983389" cy="4441513"/>
          </a:xfrm>
          <a:noFill/>
          <a:ln/>
        </p:spPr>
        <p:txBody>
          <a:bodyPr lIns="90579" tIns="45290" rIns="90579" bIns="45290" anchor="ctr"/>
          <a:lstStyle/>
          <a:p>
            <a:endParaRPr lang="en-US" smtClean="0"/>
          </a:p>
        </p:txBody>
      </p:sp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3853590" y="9380365"/>
            <a:ext cx="2942512" cy="49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579" tIns="45290" rIns="90579" bIns="45290" anchor="b"/>
          <a:lstStyle/>
          <a:p>
            <a:pPr algn="r" defTabSz="4318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4213" algn="l"/>
                <a:tab pos="1370013" algn="l"/>
                <a:tab pos="2054225" algn="l"/>
                <a:tab pos="2738438" algn="l"/>
              </a:tabLst>
            </a:pPr>
            <a:fld id="{5FD0D423-FEAD-4CB2-94C4-53F2E12A3C0D}" type="slidenum">
              <a:rPr lang="en-U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84213" algn="l"/>
                  <a:tab pos="1370013" algn="l"/>
                  <a:tab pos="2054225" algn="l"/>
                  <a:tab pos="2738438" algn="l"/>
                </a:tabLst>
              </a:pPr>
              <a:t>32</a:t>
            </a:fld>
            <a:endParaRPr lang="en-U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53590" y="9380365"/>
            <a:ext cx="2942512" cy="49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579" tIns="45290" rIns="90579" bIns="45290" anchor="b"/>
          <a:lstStyle/>
          <a:p>
            <a:pPr algn="r" defTabSz="4318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4213" algn="l"/>
                <a:tab pos="1370013" algn="l"/>
                <a:tab pos="2054225" algn="l"/>
                <a:tab pos="2738438" algn="l"/>
              </a:tabLst>
            </a:pPr>
            <a:fld id="{A36C844A-D518-415F-9575-9B0CBF6704F2}" type="slidenum">
              <a:rPr lang="en-U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84213" algn="l"/>
                  <a:tab pos="1370013" algn="l"/>
                  <a:tab pos="2054225" algn="l"/>
                  <a:tab pos="2738438" algn="l"/>
                </a:tabLst>
              </a:pPr>
              <a:t>33</a:t>
            </a:fld>
            <a:endParaRPr lang="en-U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169138" y="740828"/>
            <a:ext cx="4459401" cy="37006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pPr defTabSz="4318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3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 wrap="none" lIns="90579" tIns="45290" rIns="90579" bIns="45290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AFA96-735A-4F7D-8498-EF05F02FAB00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90183"/>
            <a:ext cx="4984962" cy="444324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3280B-2901-47E7-A4A7-DE69A0AEE881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A3CE-B0B0-44E1-9860-0E2BEDFF15A5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AD05FB-C74C-4A0A-BF07-E2E66BC7DA89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91516-6CE2-4B63-8EBF-C72BF12771D9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399A7-BEA6-465F-85D7-482369079EF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5FB0A-AAE3-4136-9B63-BE5786E770F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BE8FD1-C24B-409A-9750-FDE358A1EF8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97444-96E3-4E5C-A53E-F26BCA6A1A5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3450" y="741363"/>
            <a:ext cx="4929188" cy="3698875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xfrm>
            <a:off x="906357" y="4690182"/>
            <a:ext cx="4983389" cy="4441513"/>
          </a:xfrm>
          <a:noFill/>
          <a:ln/>
        </p:spPr>
        <p:txBody>
          <a:bodyPr lIns="90579" tIns="45290" rIns="90579" bIns="45290" anchor="ctr"/>
          <a:lstStyle/>
          <a:p>
            <a:endParaRPr lang="en-US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53590" y="9380365"/>
            <a:ext cx="2942512" cy="49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579" tIns="45290" rIns="90579" bIns="45290" anchor="b"/>
          <a:lstStyle/>
          <a:p>
            <a:pPr algn="r" defTabSz="4318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4213" algn="l"/>
                <a:tab pos="1370013" algn="l"/>
                <a:tab pos="2054225" algn="l"/>
                <a:tab pos="2738438" algn="l"/>
              </a:tabLst>
            </a:pPr>
            <a:fld id="{110C2C32-8253-4B88-A4BB-719338A0326E}" type="slidenum">
              <a:rPr lang="en-U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84213" algn="l"/>
                  <a:tab pos="1370013" algn="l"/>
                  <a:tab pos="2054225" algn="l"/>
                  <a:tab pos="2738438" algn="l"/>
                </a:tabLst>
              </a:pPr>
              <a:t>7</a:t>
            </a:fld>
            <a:endParaRPr lang="en-U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4ED35-1016-4988-8034-8039AA8D3E6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88F59-D54B-4373-9338-D68010EC1EA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28701-3F53-4B29-A7C3-681C022B1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D89CA-0518-44F6-9FBA-FBFFED7DE1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CE329-DC8B-4B4E-9A4D-7C5A0BF65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5165C-CD3D-4C18-8A8F-69B0BA8FAB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9E2BF-CBEB-4968-8B33-3A6ADB981B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AAC7D-9C41-400A-A72F-68888F960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FD267-0535-4BBF-A780-ECDFB71DD0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925D3-003A-412C-837A-22069E705F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C26C5-52A4-4B98-98A5-B7D7E5138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A152D-08D7-4CDB-BB99-F455BF0EF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1E791-AB5D-4E8B-A7D6-087E48D8CA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0DDB3-72C0-4858-9222-4F8A02D11F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D9A1A-5587-441F-8393-95EE757476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41ABC-A228-4FBD-8C3A-812C1AB44F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D6561-D92D-4498-B1B0-B978BD1EF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98E8C-53D0-40D6-9A0C-62465432F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Verdana" pitchFamily="34" charset="0"/>
            </a:endParaRP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3BDED722-8BB4-4B1A-8AA3-AD7650F2E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60000"/>
        <a:buChar char="•"/>
        <a:defRPr sz="2400">
          <a:solidFill>
            <a:schemeClr val="tx1"/>
          </a:solidFill>
          <a:latin typeface="Arial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chemeClr val="tx1"/>
          </a:solidFill>
          <a:latin typeface="Arial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in/imgres?imgurl=http://robertmmyers.files.wordpress.com/2009/02/dsc_0066.jpg&amp;imgrefurl=http://robertmmyers.wordpress.com/2009/02/27/abilene-texas/&amp;usg=__2KJ7zs5B4Nf4IAYitXJp2ZPtWEA=&amp;h=1000&amp;w=1504&amp;sz=1204&amp;hl=en&amp;start=169&amp;um=1&amp;tbnid=w3wIQLq1F4BnCM:&amp;tbnh=100&amp;tbnw=150&amp;prev=/images?q=long+winding+road&amp;ndsp=20&amp;hl=en&amp;sa=N&amp;start=160&amp;um=1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743200"/>
            <a:ext cx="8305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990000"/>
                </a:solidFill>
              </a:rPr>
              <a:t>Enterprise Risk Management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038600"/>
            <a:ext cx="6400800" cy="1371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/>
              <a:t>Jyotin Mehta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/>
              <a:t>Chief Internal Auditor - Voltas Limited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1800" i="1" dirty="0" smtClean="0"/>
              <a:t>October 16, 2013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b="1" i="1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7C1711-CD48-443C-8C6F-5F840F1F473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700" b="0" dirty="0" smtClean="0"/>
              <a:t>OBJECTIVES OF ERM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100" smtClean="0"/>
              <a:t>Improve risk-based decision making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smtClean="0"/>
              <a:t>More effective use of capital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smtClean="0"/>
              <a:t>Comply with regulatory changes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smtClean="0"/>
              <a:t>Improve shareholder value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smtClean="0"/>
              <a:t>Anticipating problems before they become a threat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smtClean="0"/>
              <a:t>Co-coordinating various risk management activities </a:t>
            </a:r>
          </a:p>
        </p:txBody>
      </p:sp>
      <p:pic>
        <p:nvPicPr>
          <p:cNvPr id="13317" name="Picture 4" descr="j0407954[1]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92875" y="1822450"/>
            <a:ext cx="1790700" cy="1533525"/>
          </a:xfrm>
          <a:noFill/>
        </p:spPr>
      </p:pic>
      <p:grpSp>
        <p:nvGrpSpPr>
          <p:cNvPr id="13318" name="Group 8"/>
          <p:cNvGrpSpPr>
            <a:grpSpLocks/>
          </p:cNvGrpSpPr>
          <p:nvPr/>
        </p:nvGrpSpPr>
        <p:grpSpPr bwMode="auto">
          <a:xfrm>
            <a:off x="381000" y="533400"/>
            <a:ext cx="8305800" cy="5943600"/>
            <a:chOff x="747" y="768"/>
            <a:chExt cx="4293" cy="3408"/>
          </a:xfrm>
        </p:grpSpPr>
        <p:sp>
          <p:nvSpPr>
            <p:cNvPr id="13319" name="Rectangle 9"/>
            <p:cNvSpPr>
              <a:spLocks noChangeArrowheads="1"/>
            </p:cNvSpPr>
            <p:nvPr/>
          </p:nvSpPr>
          <p:spPr bwMode="auto">
            <a:xfrm>
              <a:off x="747" y="768"/>
              <a:ext cx="4293" cy="34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Verdana" pitchFamily="34" charset="0"/>
              </a:endParaRPr>
            </a:p>
          </p:txBody>
        </p:sp>
        <p:sp>
          <p:nvSpPr>
            <p:cNvPr id="13320" name="Rectangle 10"/>
            <p:cNvSpPr>
              <a:spLocks noChangeArrowheads="1"/>
            </p:cNvSpPr>
            <p:nvPr/>
          </p:nvSpPr>
          <p:spPr bwMode="auto">
            <a:xfrm>
              <a:off x="795" y="792"/>
              <a:ext cx="4170" cy="648"/>
            </a:xfrm>
            <a:prstGeom prst="rect">
              <a:avLst/>
            </a:prstGeom>
            <a:solidFill>
              <a:srgbClr val="DDF2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 b="1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ERM Process</a:t>
              </a:r>
            </a:p>
          </p:txBody>
        </p:sp>
        <p:sp>
          <p:nvSpPr>
            <p:cNvPr id="13321" name="Rectangle 11"/>
            <p:cNvSpPr>
              <a:spLocks noChangeArrowheads="1"/>
            </p:cNvSpPr>
            <p:nvPr/>
          </p:nvSpPr>
          <p:spPr bwMode="auto">
            <a:xfrm>
              <a:off x="795" y="1488"/>
              <a:ext cx="4170" cy="3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Objective Setting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Strategic Objectives – Related Objectives – Selected Objectives – Risk Appetite – Risk Tolerance</a:t>
              </a:r>
              <a:r>
                <a:rPr lang="en-US" sz="12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</a:p>
          </p:txBody>
        </p:sp>
        <p:sp>
          <p:nvSpPr>
            <p:cNvPr id="13322" name="Rectangle 12"/>
            <p:cNvSpPr>
              <a:spLocks noChangeArrowheads="1"/>
            </p:cNvSpPr>
            <p:nvPr/>
          </p:nvSpPr>
          <p:spPr bwMode="auto">
            <a:xfrm>
              <a:off x="795" y="1872"/>
              <a:ext cx="4176" cy="528"/>
            </a:xfrm>
            <a:prstGeom prst="rect">
              <a:avLst/>
            </a:prstGeom>
            <a:solidFill>
              <a:srgbClr val="C7AB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Event Identification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Events – Factors Influencing Strategy and Objectives – Methodologies and Techniques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Event Interdependencies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Event Categories – Risks and Opportunities </a:t>
              </a:r>
            </a:p>
          </p:txBody>
        </p:sp>
        <p:sp>
          <p:nvSpPr>
            <p:cNvPr id="13323" name="Rectangle 13"/>
            <p:cNvSpPr>
              <a:spLocks noChangeArrowheads="1"/>
            </p:cNvSpPr>
            <p:nvPr/>
          </p:nvSpPr>
          <p:spPr bwMode="auto">
            <a:xfrm>
              <a:off x="795" y="2426"/>
              <a:ext cx="4185" cy="406"/>
            </a:xfrm>
            <a:prstGeom prst="rect">
              <a:avLst/>
            </a:prstGeom>
            <a:solidFill>
              <a:srgbClr val="FFCD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Risk Assessment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Inherent and Residual Risk – Likelihood and Impact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Methodologies and Techniques – Correlation </a:t>
              </a:r>
            </a:p>
          </p:txBody>
        </p:sp>
        <p:sp>
          <p:nvSpPr>
            <p:cNvPr id="13324" name="Rectangle 14"/>
            <p:cNvSpPr>
              <a:spLocks noChangeArrowheads="1"/>
            </p:cNvSpPr>
            <p:nvPr/>
          </p:nvSpPr>
          <p:spPr bwMode="auto">
            <a:xfrm>
              <a:off x="795" y="2850"/>
              <a:ext cx="4185" cy="270"/>
            </a:xfrm>
            <a:prstGeom prst="rect">
              <a:avLst/>
            </a:prstGeom>
            <a:solidFill>
              <a:srgbClr val="B9B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Risk Response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Identify Risk responses – Evaluate Possible Risk Responses – Select Responses – Portfolio View</a:t>
              </a:r>
            </a:p>
          </p:txBody>
        </p:sp>
        <p:sp>
          <p:nvSpPr>
            <p:cNvPr id="13325" name="Rectangle 15"/>
            <p:cNvSpPr>
              <a:spLocks noChangeArrowheads="1"/>
            </p:cNvSpPr>
            <p:nvPr/>
          </p:nvSpPr>
          <p:spPr bwMode="auto">
            <a:xfrm>
              <a:off x="795" y="3602"/>
              <a:ext cx="4185" cy="28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Information &amp; Communication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Information – Strategic and Integrated Systems – Communication </a:t>
              </a:r>
            </a:p>
          </p:txBody>
        </p:sp>
        <p:sp>
          <p:nvSpPr>
            <p:cNvPr id="13326" name="Rectangle 16"/>
            <p:cNvSpPr>
              <a:spLocks noChangeArrowheads="1"/>
            </p:cNvSpPr>
            <p:nvPr/>
          </p:nvSpPr>
          <p:spPr bwMode="auto">
            <a:xfrm>
              <a:off x="795" y="3936"/>
              <a:ext cx="4185" cy="217"/>
            </a:xfrm>
            <a:prstGeom prst="rect">
              <a:avLst/>
            </a:prstGeom>
            <a:solidFill>
              <a:srgbClr val="47B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Monitoring</a:t>
              </a:r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Separate Evaluations – Ongoing Evaluations</a:t>
              </a:r>
            </a:p>
          </p:txBody>
        </p:sp>
        <p:sp>
          <p:nvSpPr>
            <p:cNvPr id="13327" name="Rectangle 17"/>
            <p:cNvSpPr>
              <a:spLocks noChangeArrowheads="1"/>
            </p:cNvSpPr>
            <p:nvPr/>
          </p:nvSpPr>
          <p:spPr bwMode="auto">
            <a:xfrm>
              <a:off x="795" y="3192"/>
              <a:ext cx="4185" cy="360"/>
            </a:xfrm>
            <a:prstGeom prst="rect">
              <a:avLst/>
            </a:prstGeom>
            <a:solidFill>
              <a:srgbClr val="7DCD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Control Activities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Integration with Risk Response – Types of Control Activities – General Controls </a:t>
              </a:r>
            </a:p>
            <a:p>
              <a:pPr algn="ctr" eaLnBrk="1" hangingPunct="1"/>
              <a:r>
                <a:rPr lang="en-US" sz="1400">
                  <a:latin typeface="Tahoma" pitchFamily="34" charset="0"/>
                  <a:ea typeface="Arial Unicode MS" pitchFamily="34" charset="-128"/>
                  <a:cs typeface="Arial Unicode MS" pitchFamily="34" charset="-128"/>
                </a:rPr>
                <a:t>Application Controls – Entity Specific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Objective Setting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8077200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9900" indent="-293688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Establishment of objectives, linked at different levels and internally consistent is the foundation for risk management.</a:t>
            </a:r>
          </a:p>
          <a:p>
            <a:pPr marL="469900" indent="-469900">
              <a:buClr>
                <a:srgbClr val="990000"/>
              </a:buClr>
              <a:buSzPct val="160000"/>
              <a:buFontTx/>
              <a:buChar char="•"/>
              <a:defRPr/>
            </a:pPr>
            <a:endParaRPr lang="en-US" sz="2200" dirty="0">
              <a:cs typeface="+mn-cs"/>
            </a:endParaRPr>
          </a:p>
          <a:p>
            <a:pPr marL="469900" indent="-293688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Objectives are set at the strategic level.</a:t>
            </a:r>
          </a:p>
          <a:p>
            <a:pPr marL="469900" indent="-469900">
              <a:buClr>
                <a:srgbClr val="990000"/>
              </a:buClr>
              <a:buSzPct val="160000"/>
              <a:buFontTx/>
              <a:buChar char="•"/>
              <a:defRPr/>
            </a:pPr>
            <a:endParaRPr lang="en-US" sz="2200" dirty="0">
              <a:cs typeface="+mn-cs"/>
            </a:endParaRPr>
          </a:p>
          <a:p>
            <a:pPr marL="469900" indent="-293688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Objectives are aligned with the entity’s risk appetite, which drives risk tolerance levels for the entity’s activities.</a:t>
            </a:r>
          </a:p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4" name="Rectangle 1060"/>
          <p:cNvSpPr>
            <a:spLocks noChangeArrowheads="1"/>
          </p:cNvSpPr>
          <p:nvPr/>
        </p:nvSpPr>
        <p:spPr bwMode="auto">
          <a:xfrm>
            <a:off x="609600" y="1981200"/>
            <a:ext cx="7924800" cy="3657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Objective Setting</a:t>
            </a:r>
            <a:r>
              <a:rPr lang="en-US" dirty="0" smtClean="0">
                <a:solidFill>
                  <a:srgbClr val="800000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800000"/>
              </a:solidFill>
              <a:cs typeface="Times New Roman" pitchFamily="18" charset="0"/>
            </a:endParaRPr>
          </a:p>
        </p:txBody>
      </p:sp>
      <p:grpSp>
        <p:nvGrpSpPr>
          <p:cNvPr id="2" name="Group 1059"/>
          <p:cNvGrpSpPr>
            <a:grpSpLocks/>
          </p:cNvGrpSpPr>
          <p:nvPr/>
        </p:nvGrpSpPr>
        <p:grpSpPr bwMode="auto">
          <a:xfrm>
            <a:off x="609600" y="1981200"/>
            <a:ext cx="7924800" cy="3657600"/>
            <a:chOff x="-3" y="-3"/>
            <a:chExt cx="4556" cy="1540"/>
          </a:xfrm>
        </p:grpSpPr>
        <p:grpSp>
          <p:nvGrpSpPr>
            <p:cNvPr id="15365" name="Group 1057"/>
            <p:cNvGrpSpPr>
              <a:grpSpLocks/>
            </p:cNvGrpSpPr>
            <p:nvPr/>
          </p:nvGrpSpPr>
          <p:grpSpPr bwMode="auto">
            <a:xfrm>
              <a:off x="0" y="0"/>
              <a:ext cx="4550" cy="1534"/>
              <a:chOff x="0" y="0"/>
              <a:chExt cx="4550" cy="1534"/>
            </a:xfrm>
          </p:grpSpPr>
          <p:grpSp>
            <p:nvGrpSpPr>
              <p:cNvPr id="15367" name="Group 1038"/>
              <p:cNvGrpSpPr>
                <a:grpSpLocks/>
              </p:cNvGrpSpPr>
              <p:nvPr/>
            </p:nvGrpSpPr>
            <p:grpSpPr bwMode="auto">
              <a:xfrm>
                <a:off x="0" y="0"/>
                <a:ext cx="910" cy="556"/>
                <a:chOff x="0" y="0"/>
                <a:chExt cx="910" cy="556"/>
              </a:xfrm>
            </p:grpSpPr>
            <p:sp>
              <p:nvSpPr>
                <p:cNvPr id="15395" name="Rectangle 102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24" cy="5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Strategic</a:t>
                  </a:r>
                  <a:r>
                    <a:rPr lang="en-US" b="1" dirty="0">
                      <a:solidFill>
                        <a:srgbClr val="800000"/>
                      </a:solidFill>
                      <a:cs typeface="Times New Roman" pitchFamily="18" charset="0"/>
                    </a:rPr>
                    <a:t> </a:t>
                  </a:r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Objectives</a:t>
                  </a:r>
                </a:p>
                <a:p>
                  <a:pPr algn="ctr"/>
                  <a:endParaRPr lang="en-US" b="1" dirty="0"/>
                </a:p>
              </p:txBody>
            </p:sp>
            <p:sp>
              <p:nvSpPr>
                <p:cNvPr id="15396" name="Rectangle 10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10" cy="556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68" name="Group 1040"/>
              <p:cNvGrpSpPr>
                <a:grpSpLocks/>
              </p:cNvGrpSpPr>
              <p:nvPr/>
            </p:nvGrpSpPr>
            <p:grpSpPr bwMode="auto">
              <a:xfrm>
                <a:off x="910" y="0"/>
                <a:ext cx="910" cy="556"/>
                <a:chOff x="910" y="0"/>
                <a:chExt cx="910" cy="556"/>
              </a:xfrm>
            </p:grpSpPr>
            <p:sp>
              <p:nvSpPr>
                <p:cNvPr id="15393" name="Rectangle 1028"/>
                <p:cNvSpPr>
                  <a:spLocks noChangeArrowheads="1"/>
                </p:cNvSpPr>
                <p:nvPr/>
              </p:nvSpPr>
              <p:spPr bwMode="auto">
                <a:xfrm>
                  <a:off x="953" y="0"/>
                  <a:ext cx="824" cy="5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Related</a:t>
                  </a:r>
                  <a:r>
                    <a:rPr lang="en-US" b="1" dirty="0">
                      <a:solidFill>
                        <a:srgbClr val="800000"/>
                      </a:solidFill>
                      <a:cs typeface="Times New Roman" pitchFamily="18" charset="0"/>
                    </a:rPr>
                    <a:t> </a:t>
                  </a:r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Objectives</a:t>
                  </a:r>
                </a:p>
                <a:p>
                  <a:pPr algn="ctr"/>
                  <a:endParaRPr lang="en-US" b="1" dirty="0"/>
                </a:p>
              </p:txBody>
            </p:sp>
            <p:sp>
              <p:nvSpPr>
                <p:cNvPr id="15394" name="Rectangle 1039"/>
                <p:cNvSpPr>
                  <a:spLocks noChangeArrowheads="1"/>
                </p:cNvSpPr>
                <p:nvPr/>
              </p:nvSpPr>
              <p:spPr bwMode="auto">
                <a:xfrm>
                  <a:off x="910" y="0"/>
                  <a:ext cx="910" cy="556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69" name="Group 1042"/>
              <p:cNvGrpSpPr>
                <a:grpSpLocks/>
              </p:cNvGrpSpPr>
              <p:nvPr/>
            </p:nvGrpSpPr>
            <p:grpSpPr bwMode="auto">
              <a:xfrm>
                <a:off x="1820" y="0"/>
                <a:ext cx="910" cy="556"/>
                <a:chOff x="1820" y="0"/>
                <a:chExt cx="910" cy="556"/>
              </a:xfrm>
            </p:grpSpPr>
            <p:sp>
              <p:nvSpPr>
                <p:cNvPr id="15391" name="Rectangle 1029"/>
                <p:cNvSpPr>
                  <a:spLocks noChangeArrowheads="1"/>
                </p:cNvSpPr>
                <p:nvPr/>
              </p:nvSpPr>
              <p:spPr bwMode="auto">
                <a:xfrm>
                  <a:off x="1863" y="0"/>
                  <a:ext cx="824" cy="5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Selected</a:t>
                  </a:r>
                  <a:r>
                    <a:rPr lang="en-US" b="1">
                      <a:solidFill>
                        <a:srgbClr val="800000"/>
                      </a:solidFill>
                      <a:cs typeface="Times New Roman" pitchFamily="18" charset="0"/>
                    </a:rPr>
                    <a:t> </a:t>
                  </a:r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Objectives</a:t>
                  </a:r>
                </a:p>
                <a:p>
                  <a:pPr algn="ctr"/>
                  <a:endParaRPr lang="en-US" b="1"/>
                </a:p>
              </p:txBody>
            </p:sp>
            <p:sp>
              <p:nvSpPr>
                <p:cNvPr id="15392" name="Rectangle 1041"/>
                <p:cNvSpPr>
                  <a:spLocks noChangeArrowheads="1"/>
                </p:cNvSpPr>
                <p:nvPr/>
              </p:nvSpPr>
              <p:spPr bwMode="auto">
                <a:xfrm>
                  <a:off x="1820" y="0"/>
                  <a:ext cx="910" cy="556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0" name="Group 1044"/>
              <p:cNvGrpSpPr>
                <a:grpSpLocks/>
              </p:cNvGrpSpPr>
              <p:nvPr/>
            </p:nvGrpSpPr>
            <p:grpSpPr bwMode="auto">
              <a:xfrm>
                <a:off x="2730" y="0"/>
                <a:ext cx="910" cy="556"/>
                <a:chOff x="2730" y="0"/>
                <a:chExt cx="910" cy="556"/>
              </a:xfrm>
            </p:grpSpPr>
            <p:sp>
              <p:nvSpPr>
                <p:cNvPr id="15389" name="Rectangle 1030"/>
                <p:cNvSpPr>
                  <a:spLocks noChangeArrowheads="1"/>
                </p:cNvSpPr>
                <p:nvPr/>
              </p:nvSpPr>
              <p:spPr bwMode="auto">
                <a:xfrm>
                  <a:off x="2773" y="0"/>
                  <a:ext cx="824" cy="5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Risk</a:t>
                  </a:r>
                  <a:r>
                    <a:rPr lang="en-US" b="1">
                      <a:solidFill>
                        <a:srgbClr val="800000"/>
                      </a:solidFill>
                      <a:cs typeface="Times New Roman" pitchFamily="18" charset="0"/>
                    </a:rPr>
                    <a:t/>
                  </a:r>
                  <a:br>
                    <a:rPr lang="en-US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Appetite</a:t>
                  </a:r>
                </a:p>
                <a:p>
                  <a:pPr algn="ctr"/>
                  <a:endParaRPr lang="en-US"/>
                </a:p>
              </p:txBody>
            </p:sp>
            <p:sp>
              <p:nvSpPr>
                <p:cNvPr id="15390" name="Rectangle 1043"/>
                <p:cNvSpPr>
                  <a:spLocks noChangeArrowheads="1"/>
                </p:cNvSpPr>
                <p:nvPr/>
              </p:nvSpPr>
              <p:spPr bwMode="auto">
                <a:xfrm>
                  <a:off x="2730" y="0"/>
                  <a:ext cx="910" cy="556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1" name="Group 1046"/>
              <p:cNvGrpSpPr>
                <a:grpSpLocks/>
              </p:cNvGrpSpPr>
              <p:nvPr/>
            </p:nvGrpSpPr>
            <p:grpSpPr bwMode="auto">
              <a:xfrm>
                <a:off x="3640" y="0"/>
                <a:ext cx="910" cy="556"/>
                <a:chOff x="3640" y="0"/>
                <a:chExt cx="910" cy="556"/>
              </a:xfrm>
            </p:grpSpPr>
            <p:sp>
              <p:nvSpPr>
                <p:cNvPr id="15387" name="Rectangle 1031"/>
                <p:cNvSpPr>
                  <a:spLocks noChangeArrowheads="1"/>
                </p:cNvSpPr>
                <p:nvPr/>
              </p:nvSpPr>
              <p:spPr bwMode="auto">
                <a:xfrm>
                  <a:off x="3683" y="0"/>
                  <a:ext cx="824" cy="5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Risk</a:t>
                  </a:r>
                  <a:r>
                    <a:rPr lang="en-US" b="1" dirty="0">
                      <a:solidFill>
                        <a:srgbClr val="800000"/>
                      </a:solidFill>
                      <a:cs typeface="Times New Roman" pitchFamily="18" charset="0"/>
                    </a:rPr>
                    <a:t/>
                  </a:r>
                  <a:br>
                    <a:rPr lang="en-US" b="1" dirty="0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Tolerance</a:t>
                  </a:r>
                </a:p>
                <a:p>
                  <a:pPr algn="ctr"/>
                  <a:endParaRPr lang="en-US" dirty="0"/>
                </a:p>
              </p:txBody>
            </p:sp>
            <p:sp>
              <p:nvSpPr>
                <p:cNvPr id="15388" name="Rectangle 1045"/>
                <p:cNvSpPr>
                  <a:spLocks noChangeArrowheads="1"/>
                </p:cNvSpPr>
                <p:nvPr/>
              </p:nvSpPr>
              <p:spPr bwMode="auto">
                <a:xfrm>
                  <a:off x="3640" y="0"/>
                  <a:ext cx="910" cy="556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2" name="Group 1048"/>
              <p:cNvGrpSpPr>
                <a:grpSpLocks/>
              </p:cNvGrpSpPr>
              <p:nvPr/>
            </p:nvGrpSpPr>
            <p:grpSpPr bwMode="auto">
              <a:xfrm>
                <a:off x="0" y="556"/>
                <a:ext cx="910" cy="978"/>
                <a:chOff x="0" y="556"/>
                <a:chExt cx="910" cy="978"/>
              </a:xfrm>
            </p:grpSpPr>
            <p:sp>
              <p:nvSpPr>
                <p:cNvPr id="15385" name="Rectangle 1032"/>
                <p:cNvSpPr>
                  <a:spLocks noChangeArrowheads="1"/>
                </p:cNvSpPr>
                <p:nvPr/>
              </p:nvSpPr>
              <p:spPr bwMode="auto">
                <a:xfrm>
                  <a:off x="43" y="556"/>
                  <a:ext cx="824" cy="97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High-level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goals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Support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mission/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 vision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Strategic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choices</a:t>
                  </a:r>
                </a:p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86" name="Rectangle 1047"/>
                <p:cNvSpPr>
                  <a:spLocks noChangeArrowheads="1"/>
                </p:cNvSpPr>
                <p:nvPr/>
              </p:nvSpPr>
              <p:spPr bwMode="auto">
                <a:xfrm>
                  <a:off x="0" y="556"/>
                  <a:ext cx="910" cy="97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3" name="Group 1050"/>
              <p:cNvGrpSpPr>
                <a:grpSpLocks/>
              </p:cNvGrpSpPr>
              <p:nvPr/>
            </p:nvGrpSpPr>
            <p:grpSpPr bwMode="auto">
              <a:xfrm>
                <a:off x="910" y="556"/>
                <a:ext cx="910" cy="978"/>
                <a:chOff x="910" y="556"/>
                <a:chExt cx="910" cy="978"/>
              </a:xfrm>
            </p:grpSpPr>
            <p:sp>
              <p:nvSpPr>
                <p:cNvPr id="15383" name="Rectangle 1033"/>
                <p:cNvSpPr>
                  <a:spLocks noChangeArrowheads="1"/>
                </p:cNvSpPr>
                <p:nvPr/>
              </p:nvSpPr>
              <p:spPr bwMode="auto">
                <a:xfrm>
                  <a:off x="953" y="556"/>
                  <a:ext cx="824" cy="97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Operations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Reporting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Compliance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Safeguard-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ing of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assets</a:t>
                  </a:r>
                </a:p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84" name="Rectangle 1049"/>
                <p:cNvSpPr>
                  <a:spLocks noChangeArrowheads="1"/>
                </p:cNvSpPr>
                <p:nvPr/>
              </p:nvSpPr>
              <p:spPr bwMode="auto">
                <a:xfrm>
                  <a:off x="910" y="556"/>
                  <a:ext cx="910" cy="97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4" name="Group 1052"/>
              <p:cNvGrpSpPr>
                <a:grpSpLocks/>
              </p:cNvGrpSpPr>
              <p:nvPr/>
            </p:nvGrpSpPr>
            <p:grpSpPr bwMode="auto">
              <a:xfrm>
                <a:off x="1820" y="556"/>
                <a:ext cx="910" cy="978"/>
                <a:chOff x="1820" y="556"/>
                <a:chExt cx="910" cy="978"/>
              </a:xfrm>
            </p:grpSpPr>
            <p:sp>
              <p:nvSpPr>
                <p:cNvPr id="15381" name="Rectangle 1034"/>
                <p:cNvSpPr>
                  <a:spLocks noChangeArrowheads="1"/>
                </p:cNvSpPr>
                <p:nvPr/>
              </p:nvSpPr>
              <p:spPr bwMode="auto">
                <a:xfrm>
                  <a:off x="1863" y="556"/>
                  <a:ext cx="824" cy="97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Align and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 support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Manage-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ment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 decision</a:t>
                  </a:r>
                </a:p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82" name="Rectangle 1051"/>
                <p:cNvSpPr>
                  <a:spLocks noChangeArrowheads="1"/>
                </p:cNvSpPr>
                <p:nvPr/>
              </p:nvSpPr>
              <p:spPr bwMode="auto">
                <a:xfrm>
                  <a:off x="1820" y="556"/>
                  <a:ext cx="910" cy="97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5" name="Group 1054"/>
              <p:cNvGrpSpPr>
                <a:grpSpLocks/>
              </p:cNvGrpSpPr>
              <p:nvPr/>
            </p:nvGrpSpPr>
            <p:grpSpPr bwMode="auto">
              <a:xfrm>
                <a:off x="2730" y="556"/>
                <a:ext cx="910" cy="978"/>
                <a:chOff x="2730" y="556"/>
                <a:chExt cx="910" cy="978"/>
              </a:xfrm>
            </p:grpSpPr>
            <p:sp>
              <p:nvSpPr>
                <p:cNvPr id="15379" name="Rectangle 1035"/>
                <p:cNvSpPr>
                  <a:spLocks noChangeArrowheads="1"/>
                </p:cNvSpPr>
                <p:nvPr/>
              </p:nvSpPr>
              <p:spPr bwMode="auto">
                <a:xfrm>
                  <a:off x="2773" y="556"/>
                  <a:ext cx="824" cy="97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Growth, risk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and   return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Resource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allocation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People,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process  and infrastructure</a:t>
                  </a:r>
                </a:p>
                <a:p>
                  <a:endParaRPr lang="en-US"/>
                </a:p>
              </p:txBody>
            </p:sp>
            <p:sp>
              <p:nvSpPr>
                <p:cNvPr id="15380" name="Rectangle 1053"/>
                <p:cNvSpPr>
                  <a:spLocks noChangeArrowheads="1"/>
                </p:cNvSpPr>
                <p:nvPr/>
              </p:nvSpPr>
              <p:spPr bwMode="auto">
                <a:xfrm>
                  <a:off x="2730" y="556"/>
                  <a:ext cx="910" cy="97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76" name="Group 1056"/>
              <p:cNvGrpSpPr>
                <a:grpSpLocks/>
              </p:cNvGrpSpPr>
              <p:nvPr/>
            </p:nvGrpSpPr>
            <p:grpSpPr bwMode="auto">
              <a:xfrm>
                <a:off x="3640" y="556"/>
                <a:ext cx="910" cy="978"/>
                <a:chOff x="3640" y="556"/>
                <a:chExt cx="910" cy="978"/>
              </a:xfrm>
            </p:grpSpPr>
            <p:sp>
              <p:nvSpPr>
                <p:cNvPr id="15377" name="Rectangle 1036"/>
                <p:cNvSpPr>
                  <a:spLocks noChangeArrowheads="1"/>
                </p:cNvSpPr>
                <p:nvPr/>
              </p:nvSpPr>
              <p:spPr bwMode="auto">
                <a:xfrm>
                  <a:off x="3683" y="556"/>
                  <a:ext cx="824" cy="97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Acceptable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 variance</a:t>
                  </a:r>
                </a:p>
                <a:p>
                  <a:pPr>
                    <a:buClr>
                      <a:srgbClr val="990000"/>
                    </a:buClr>
                    <a:buFontTx/>
                    <a:buChar char="•"/>
                  </a:pP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Unit of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measure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 of </a:t>
                  </a:r>
                  <a:b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>
                      <a:solidFill>
                        <a:schemeClr val="bg1"/>
                      </a:solidFill>
                      <a:cs typeface="Times New Roman" pitchFamily="18" charset="0"/>
                    </a:rPr>
                    <a:t>  objective</a:t>
                  </a:r>
                </a:p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78" name="Rectangle 1055"/>
                <p:cNvSpPr>
                  <a:spLocks noChangeArrowheads="1"/>
                </p:cNvSpPr>
                <p:nvPr/>
              </p:nvSpPr>
              <p:spPr bwMode="auto">
                <a:xfrm>
                  <a:off x="3640" y="556"/>
                  <a:ext cx="910" cy="97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6" name="Rectangle 1058"/>
            <p:cNvSpPr>
              <a:spLocks noChangeArrowheads="1"/>
            </p:cNvSpPr>
            <p:nvPr/>
          </p:nvSpPr>
          <p:spPr bwMode="auto">
            <a:xfrm>
              <a:off x="-3" y="-3"/>
              <a:ext cx="4556" cy="15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55626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Event Identification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058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Management identifies potential events affecting an entity’s ability to successfully implement strategy and achieve objectives.</a:t>
            </a:r>
          </a:p>
          <a:p>
            <a:pPr marL="176213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Events with a potentially negative impact represent risks and require management’s assessment and response.</a:t>
            </a:r>
          </a:p>
          <a:p>
            <a:pPr marL="176213">
              <a:spcBef>
                <a:spcPct val="50000"/>
              </a:spcBef>
              <a:tabLst>
                <a:tab pos="176213" algn="l"/>
              </a:tabLst>
              <a:defRPr/>
            </a:pPr>
            <a:r>
              <a:rPr lang="en-US" sz="2200" dirty="0">
                <a:cs typeface="+mn-cs"/>
              </a:rPr>
              <a:t>Events with a potentially positive impact may offset negative impacts or represent opportunities.  </a:t>
            </a:r>
          </a:p>
          <a:p>
            <a:pPr marL="176213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A variety of internal and external factors give rise to events.  When identifying potential events, management considers the full scope of the organization and the context within which the entity operates.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Risk Assessment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1804987"/>
            <a:ext cx="85344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Risk assessment allows an entity to consider the extent to which potential events might have an impact on achievement of objectives.</a:t>
            </a:r>
          </a:p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Management should assess events from two perspectives – likelihood and impact – and normally use a combination of qualitative and quantitative methods.</a:t>
            </a:r>
          </a:p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The positive and negative impacts of potential events should be examined, individually or by category, across the entity.</a:t>
            </a:r>
          </a:p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Potentially negative events are assessed on both an inherent </a:t>
            </a:r>
            <a:r>
              <a:rPr lang="en-US" sz="2200" dirty="0" smtClean="0">
                <a:cs typeface="+mn-cs"/>
              </a:rPr>
              <a:t>and  a </a:t>
            </a:r>
            <a:r>
              <a:rPr lang="en-US" sz="2200" dirty="0">
                <a:cs typeface="+mn-cs"/>
              </a:rPr>
              <a:t>residual basis.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09600" y="1905000"/>
            <a:ext cx="7848600" cy="381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09600" y="1905000"/>
            <a:ext cx="7848600" cy="3733800"/>
            <a:chOff x="-3" y="-3"/>
            <a:chExt cx="4470" cy="2424"/>
          </a:xfrm>
        </p:grpSpPr>
        <p:grpSp>
          <p:nvGrpSpPr>
            <p:cNvPr id="18437" name="Group 27"/>
            <p:cNvGrpSpPr>
              <a:grpSpLocks/>
            </p:cNvGrpSpPr>
            <p:nvPr/>
          </p:nvGrpSpPr>
          <p:grpSpPr bwMode="auto">
            <a:xfrm>
              <a:off x="0" y="0"/>
              <a:ext cx="4464" cy="2418"/>
              <a:chOff x="0" y="0"/>
              <a:chExt cx="4464" cy="2418"/>
            </a:xfrm>
          </p:grpSpPr>
          <p:grpSp>
            <p:nvGrpSpPr>
              <p:cNvPr id="18439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1116" cy="1326"/>
                <a:chOff x="0" y="0"/>
                <a:chExt cx="1116" cy="1326"/>
              </a:xfrm>
            </p:grpSpPr>
            <p:sp>
              <p:nvSpPr>
                <p:cNvPr id="18461" name="Rectangle 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30" cy="1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Inherent and Residual Risk</a:t>
                  </a:r>
                  <a:endParaRPr lang="en-US" sz="1200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462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16" cy="132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0" name="Group 14"/>
              <p:cNvGrpSpPr>
                <a:grpSpLocks/>
              </p:cNvGrpSpPr>
              <p:nvPr/>
            </p:nvGrpSpPr>
            <p:grpSpPr bwMode="auto">
              <a:xfrm>
                <a:off x="1116" y="0"/>
                <a:ext cx="1116" cy="1326"/>
                <a:chOff x="1116" y="0"/>
                <a:chExt cx="1116" cy="1326"/>
              </a:xfrm>
            </p:grpSpPr>
            <p:sp>
              <p:nvSpPr>
                <p:cNvPr id="18459" name="Rectangle 4"/>
                <p:cNvSpPr>
                  <a:spLocks noChangeArrowheads="1"/>
                </p:cNvSpPr>
                <p:nvPr/>
              </p:nvSpPr>
              <p:spPr bwMode="auto">
                <a:xfrm>
                  <a:off x="1159" y="0"/>
                  <a:ext cx="1030" cy="1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Likelihood and Impact</a:t>
                  </a:r>
                  <a:endParaRPr lang="en-US" sz="1200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460" name="Rectangle 13"/>
                <p:cNvSpPr>
                  <a:spLocks noChangeArrowheads="1"/>
                </p:cNvSpPr>
                <p:nvPr/>
              </p:nvSpPr>
              <p:spPr bwMode="auto">
                <a:xfrm>
                  <a:off x="1116" y="0"/>
                  <a:ext cx="1116" cy="132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1" name="Group 16"/>
              <p:cNvGrpSpPr>
                <a:grpSpLocks/>
              </p:cNvGrpSpPr>
              <p:nvPr/>
            </p:nvGrpSpPr>
            <p:grpSpPr bwMode="auto">
              <a:xfrm>
                <a:off x="2232" y="0"/>
                <a:ext cx="1116" cy="1326"/>
                <a:chOff x="2232" y="0"/>
                <a:chExt cx="1116" cy="1326"/>
              </a:xfrm>
            </p:grpSpPr>
            <p:sp>
              <p:nvSpPr>
                <p:cNvPr id="18457" name="Rectangle 5"/>
                <p:cNvSpPr>
                  <a:spLocks noChangeArrowheads="1"/>
                </p:cNvSpPr>
                <p:nvPr/>
              </p:nvSpPr>
              <p:spPr bwMode="auto">
                <a:xfrm>
                  <a:off x="2275" y="0"/>
                  <a:ext cx="1030" cy="1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Qualitative and Quantitative Methodologies and Techniques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458" name="Rectangle 15"/>
                <p:cNvSpPr>
                  <a:spLocks noChangeArrowheads="1"/>
                </p:cNvSpPr>
                <p:nvPr/>
              </p:nvSpPr>
              <p:spPr bwMode="auto">
                <a:xfrm>
                  <a:off x="2232" y="0"/>
                  <a:ext cx="1116" cy="132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2" name="Group 18"/>
              <p:cNvGrpSpPr>
                <a:grpSpLocks/>
              </p:cNvGrpSpPr>
              <p:nvPr/>
            </p:nvGrpSpPr>
            <p:grpSpPr bwMode="auto">
              <a:xfrm>
                <a:off x="3348" y="0"/>
                <a:ext cx="1116" cy="1326"/>
                <a:chOff x="3348" y="0"/>
                <a:chExt cx="1116" cy="1326"/>
              </a:xfrm>
            </p:grpSpPr>
            <p:sp>
              <p:nvSpPr>
                <p:cNvPr id="18455" name="Rectangle 6"/>
                <p:cNvSpPr>
                  <a:spLocks noChangeArrowheads="1"/>
                </p:cNvSpPr>
                <p:nvPr/>
              </p:nvSpPr>
              <p:spPr bwMode="auto">
                <a:xfrm>
                  <a:off x="3391" y="0"/>
                  <a:ext cx="1030" cy="1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Correlation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456" name="Rectangle 17"/>
                <p:cNvSpPr>
                  <a:spLocks noChangeArrowheads="1"/>
                </p:cNvSpPr>
                <p:nvPr/>
              </p:nvSpPr>
              <p:spPr bwMode="auto">
                <a:xfrm>
                  <a:off x="3348" y="0"/>
                  <a:ext cx="1116" cy="132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3" name="Group 20"/>
              <p:cNvGrpSpPr>
                <a:grpSpLocks/>
              </p:cNvGrpSpPr>
              <p:nvPr/>
            </p:nvGrpSpPr>
            <p:grpSpPr bwMode="auto">
              <a:xfrm>
                <a:off x="0" y="1326"/>
                <a:ext cx="1116" cy="1092"/>
                <a:chOff x="0" y="1326"/>
                <a:chExt cx="1116" cy="1092"/>
              </a:xfrm>
            </p:grpSpPr>
            <p:sp>
              <p:nvSpPr>
                <p:cNvPr id="18453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1326"/>
                  <a:ext cx="1030" cy="10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Before 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management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actions</a:t>
                  </a: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After management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actions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Expected and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unexpected</a:t>
                  </a:r>
                  <a:endParaRPr lang="en-US" sz="1200" b="1">
                    <a:cs typeface="Times New Roman" pitchFamily="18" charset="0"/>
                  </a:endParaRPr>
                </a:p>
                <a:p>
                  <a:endParaRPr lang="en-US" b="1"/>
                </a:p>
              </p:txBody>
            </p:sp>
            <p:sp>
              <p:nvSpPr>
                <p:cNvPr id="18454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326"/>
                  <a:ext cx="1116" cy="109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4" name="Group 22"/>
              <p:cNvGrpSpPr>
                <a:grpSpLocks/>
              </p:cNvGrpSpPr>
              <p:nvPr/>
            </p:nvGrpSpPr>
            <p:grpSpPr bwMode="auto">
              <a:xfrm>
                <a:off x="1116" y="1326"/>
                <a:ext cx="1116" cy="1092"/>
                <a:chOff x="1116" y="1326"/>
                <a:chExt cx="1116" cy="1092"/>
              </a:xfrm>
            </p:grpSpPr>
            <p:sp>
              <p:nvSpPr>
                <p:cNvPr id="18451" name="Rectangle 8"/>
                <p:cNvSpPr>
                  <a:spLocks noChangeArrowheads="1"/>
                </p:cNvSpPr>
                <p:nvPr/>
              </p:nvSpPr>
              <p:spPr bwMode="auto">
                <a:xfrm>
                  <a:off x="1159" y="1326"/>
                  <a:ext cx="1030" cy="10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Expected, worst-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case, distribution</a:t>
                  </a: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Time horizons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Unit of measure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Observable data</a:t>
                  </a:r>
                  <a:endParaRPr lang="en-US" sz="1200" b="1">
                    <a:cs typeface="Times New Roman" pitchFamily="18" charset="0"/>
                  </a:endParaRPr>
                </a:p>
                <a:p>
                  <a:endParaRPr lang="en-US" b="1"/>
                </a:p>
              </p:txBody>
            </p:sp>
            <p:sp>
              <p:nvSpPr>
                <p:cNvPr id="18452" name="Rectangle 21"/>
                <p:cNvSpPr>
                  <a:spLocks noChangeArrowheads="1"/>
                </p:cNvSpPr>
                <p:nvPr/>
              </p:nvSpPr>
              <p:spPr bwMode="auto">
                <a:xfrm>
                  <a:off x="1116" y="1326"/>
                  <a:ext cx="1116" cy="109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5" name="Group 24"/>
              <p:cNvGrpSpPr>
                <a:grpSpLocks/>
              </p:cNvGrpSpPr>
              <p:nvPr/>
            </p:nvGrpSpPr>
            <p:grpSpPr bwMode="auto">
              <a:xfrm>
                <a:off x="2232" y="1326"/>
                <a:ext cx="1116" cy="1092"/>
                <a:chOff x="2232" y="1326"/>
                <a:chExt cx="1116" cy="1092"/>
              </a:xfrm>
            </p:grpSpPr>
            <p:sp>
              <p:nvSpPr>
                <p:cNvPr id="18449" name="Rectangle 9"/>
                <p:cNvSpPr>
                  <a:spLocks noChangeArrowheads="1"/>
                </p:cNvSpPr>
                <p:nvPr/>
              </p:nvSpPr>
              <p:spPr bwMode="auto">
                <a:xfrm>
                  <a:off x="2275" y="1326"/>
                  <a:ext cx="1030" cy="10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Qualitative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Quantitative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Inherent and</a:t>
                  </a:r>
                  <a:b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  residual basis</a:t>
                  </a:r>
                  <a:endParaRPr lang="en-US" sz="1200" b="1">
                    <a:cs typeface="Times New Roman" pitchFamily="18" charset="0"/>
                  </a:endParaRPr>
                </a:p>
                <a:p>
                  <a:endParaRPr lang="en-US" b="1"/>
                </a:p>
              </p:txBody>
            </p:sp>
            <p:sp>
              <p:nvSpPr>
                <p:cNvPr id="18450" name="Rectangle 23"/>
                <p:cNvSpPr>
                  <a:spLocks noChangeArrowheads="1"/>
                </p:cNvSpPr>
                <p:nvPr/>
              </p:nvSpPr>
              <p:spPr bwMode="auto">
                <a:xfrm>
                  <a:off x="2232" y="1326"/>
                  <a:ext cx="1116" cy="109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46" name="Group 26"/>
              <p:cNvGrpSpPr>
                <a:grpSpLocks/>
              </p:cNvGrpSpPr>
              <p:nvPr/>
            </p:nvGrpSpPr>
            <p:grpSpPr bwMode="auto">
              <a:xfrm>
                <a:off x="3348" y="1326"/>
                <a:ext cx="1116" cy="1092"/>
                <a:chOff x="3348" y="1326"/>
                <a:chExt cx="1116" cy="1092"/>
              </a:xfrm>
            </p:grpSpPr>
            <p:sp>
              <p:nvSpPr>
                <p:cNvPr id="18447" name="Rectangle 10"/>
                <p:cNvSpPr>
                  <a:spLocks noChangeArrowheads="1"/>
                </p:cNvSpPr>
                <p:nvPr/>
              </p:nvSpPr>
              <p:spPr bwMode="auto">
                <a:xfrm>
                  <a:off x="3391" y="1326"/>
                  <a:ext cx="1030" cy="10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Sequence of events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Categories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Stress testing</a:t>
                  </a:r>
                  <a:endParaRPr lang="en-US" sz="1200" b="1"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rgbClr val="800000"/>
                      </a:solidFill>
                      <a:cs typeface="Times New Roman" pitchFamily="18" charset="0"/>
                    </a:rPr>
                    <a:t>Scenarios</a:t>
                  </a:r>
                  <a:endParaRPr lang="en-US" sz="1200" b="1">
                    <a:cs typeface="Times New Roman" pitchFamily="18" charset="0"/>
                  </a:endParaRPr>
                </a:p>
                <a:p>
                  <a:endParaRPr lang="en-US" b="1"/>
                </a:p>
              </p:txBody>
            </p:sp>
            <p:sp>
              <p:nvSpPr>
                <p:cNvPr id="184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348" y="1326"/>
                  <a:ext cx="1116" cy="109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38" name="Rectangle 28"/>
            <p:cNvSpPr>
              <a:spLocks noChangeArrowheads="1"/>
            </p:cNvSpPr>
            <p:nvPr/>
          </p:nvSpPr>
          <p:spPr bwMode="auto">
            <a:xfrm>
              <a:off x="-3" y="-3"/>
              <a:ext cx="4470" cy="242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533400" y="6858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Risk Assessment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5334000" y="1371600"/>
            <a:ext cx="3276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10000"/>
              </a:spcBef>
              <a:buClr>
                <a:schemeClr val="tx1"/>
              </a:buClr>
              <a:buSzPct val="160000"/>
            </a:pPr>
            <a:endParaRPr lang="en-US" sz="2400" b="1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038600" y="1752600"/>
            <a:ext cx="4724400" cy="405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1000"/>
              <a:t>Risk assessment can also be used as part of the internal audit process to assess and rank the likelihood and significance of internal audit risks. A sample criteria could consider the following: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/>
              <a:t>Likelihood</a:t>
            </a:r>
            <a:r>
              <a:rPr lang="en-US" sz="1000" b="1" i="1"/>
              <a:t>:</a:t>
            </a:r>
          </a:p>
          <a:p>
            <a:pPr algn="just" eaLnBrk="1" hangingPunct="1"/>
            <a:endParaRPr lang="en-US" sz="1000" b="1" i="1"/>
          </a:p>
          <a:p>
            <a:pPr algn="just" eaLnBrk="1" hangingPunct="1"/>
            <a:r>
              <a:rPr lang="en-US" sz="1000" b="1" u="sng"/>
              <a:t>Degree of Change</a:t>
            </a:r>
            <a:r>
              <a:rPr lang="en-US" sz="1000"/>
              <a:t> - The degree of change the business process has experienced recently, internal management changes or entrance into new business areas. 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 u="sng"/>
              <a:t>Results of Previous Audits</a:t>
            </a:r>
            <a:r>
              <a:rPr lang="en-US" sz="1000"/>
              <a:t> - The relative level of control as indicated in past internal audit activities related to the business process.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 u="sng"/>
              <a:t>Human Resources</a:t>
            </a:r>
            <a:r>
              <a:rPr lang="en-US" sz="1000" b="1"/>
              <a:t> -</a:t>
            </a:r>
            <a:r>
              <a:rPr lang="en-US" sz="1000"/>
              <a:t> The stability of the group and the quality of service provided.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 u="sng"/>
              <a:t>Process Complexity</a:t>
            </a:r>
            <a:r>
              <a:rPr lang="en-US" sz="1000"/>
              <a:t> - The maturity of the business process and any known inherent risks, such as, the number of hand-offs between business units/departments, the complexity of related systems and the inter-relatedness of the process to other aspects of the business.</a:t>
            </a:r>
          </a:p>
          <a:p>
            <a:pPr algn="just" eaLnBrk="1" hangingPunct="1"/>
            <a:r>
              <a:rPr lang="en-US" sz="1000"/>
              <a:t>Significance: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 u="sng"/>
              <a:t>Materiality</a:t>
            </a:r>
            <a:r>
              <a:rPr lang="en-US" sz="1000"/>
              <a:t> - The relative value or importance of the objectives and risks related to the business process or activities, considering potential for fraud.</a:t>
            </a:r>
          </a:p>
          <a:p>
            <a:pPr algn="just" eaLnBrk="1" hangingPunct="1"/>
            <a:endParaRPr lang="en-US" sz="1000"/>
          </a:p>
          <a:p>
            <a:pPr algn="just" eaLnBrk="1" hangingPunct="1"/>
            <a:r>
              <a:rPr lang="en-US" sz="1000" b="1" u="sng"/>
              <a:t>Management Concerns</a:t>
            </a:r>
            <a:r>
              <a:rPr lang="en-US" sz="1000"/>
              <a:t> - Level of concern expressed by management.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050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52400" y="19812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400" b="1" u="sng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SIGNIFICANCE</a:t>
            </a: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362200" y="57150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400" b="1" u="sng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LIKELIHOOD</a:t>
            </a: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533400" y="381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kern="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Risk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kern="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Assessment– measured by Likelihood and significance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</a:t>
            </a:r>
            <a:r>
              <a:rPr lang="en-US" dirty="0">
                <a:solidFill>
                  <a:srgbClr val="990000"/>
                </a:solidFill>
              </a:rPr>
              <a:t>Response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7848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Having assessed relevant risks, management determines how it will respond.</a:t>
            </a:r>
          </a:p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Responses include risk avoidance, reduction, sharing and acceptance.</a:t>
            </a:r>
          </a:p>
          <a:p>
            <a:pPr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In considering its response, management considers costs and benefits, and selects a response that brings expected likelihood and impact within the desired risk tolerance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838200" y="1744663"/>
          <a:ext cx="7315200" cy="4351337"/>
        </p:xfrm>
        <a:graphic>
          <a:graphicData uri="http://schemas.openxmlformats.org/presentationml/2006/ole">
            <p:oleObj spid="_x0000_s1026" name="Visio" r:id="rId4" imgW="7258431" imgH="4840224" progId="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</a:t>
            </a:r>
            <a:r>
              <a:rPr lang="en-US" dirty="0">
                <a:solidFill>
                  <a:srgbClr val="990000"/>
                </a:solidFill>
              </a:rPr>
              <a:t>Response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1066800" y="1981200"/>
            <a:ext cx="7086600" cy="28956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57275" y="1981200"/>
            <a:ext cx="7096125" cy="2811462"/>
            <a:chOff x="-3" y="-3"/>
            <a:chExt cx="4470" cy="1771"/>
          </a:xfrm>
        </p:grpSpPr>
        <p:grpSp>
          <p:nvGrpSpPr>
            <p:cNvPr id="21509" name="Group 27"/>
            <p:cNvGrpSpPr>
              <a:grpSpLocks/>
            </p:cNvGrpSpPr>
            <p:nvPr/>
          </p:nvGrpSpPr>
          <p:grpSpPr bwMode="auto">
            <a:xfrm>
              <a:off x="0" y="0"/>
              <a:ext cx="4464" cy="1765"/>
              <a:chOff x="0" y="0"/>
              <a:chExt cx="4464" cy="1765"/>
            </a:xfrm>
          </p:grpSpPr>
          <p:grpSp>
            <p:nvGrpSpPr>
              <p:cNvPr id="21511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1116" cy="807"/>
                <a:chOff x="0" y="0"/>
                <a:chExt cx="1116" cy="807"/>
              </a:xfrm>
            </p:grpSpPr>
            <p:sp>
              <p:nvSpPr>
                <p:cNvPr id="21533" name="Rectangle 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30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Identify Risk Responses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34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16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2" name="Group 14"/>
              <p:cNvGrpSpPr>
                <a:grpSpLocks/>
              </p:cNvGrpSpPr>
              <p:nvPr/>
            </p:nvGrpSpPr>
            <p:grpSpPr bwMode="auto">
              <a:xfrm>
                <a:off x="1116" y="0"/>
                <a:ext cx="1116" cy="807"/>
                <a:chOff x="1116" y="0"/>
                <a:chExt cx="1116" cy="807"/>
              </a:xfrm>
            </p:grpSpPr>
            <p:sp>
              <p:nvSpPr>
                <p:cNvPr id="21531" name="Rectangle 4"/>
                <p:cNvSpPr>
                  <a:spLocks noChangeArrowheads="1"/>
                </p:cNvSpPr>
                <p:nvPr/>
              </p:nvSpPr>
              <p:spPr bwMode="auto">
                <a:xfrm>
                  <a:off x="1159" y="0"/>
                  <a:ext cx="1030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Evaluate Possible Risk Responses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32" name="Rectangle 13"/>
                <p:cNvSpPr>
                  <a:spLocks noChangeArrowheads="1"/>
                </p:cNvSpPr>
                <p:nvPr/>
              </p:nvSpPr>
              <p:spPr bwMode="auto">
                <a:xfrm>
                  <a:off x="1116" y="0"/>
                  <a:ext cx="1116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3" name="Group 16"/>
              <p:cNvGrpSpPr>
                <a:grpSpLocks/>
              </p:cNvGrpSpPr>
              <p:nvPr/>
            </p:nvGrpSpPr>
            <p:grpSpPr bwMode="auto">
              <a:xfrm>
                <a:off x="2232" y="0"/>
                <a:ext cx="1116" cy="807"/>
                <a:chOff x="2232" y="0"/>
                <a:chExt cx="1116" cy="807"/>
              </a:xfrm>
            </p:grpSpPr>
            <p:sp>
              <p:nvSpPr>
                <p:cNvPr id="21529" name="Rectangle 5"/>
                <p:cNvSpPr>
                  <a:spLocks noChangeArrowheads="1"/>
                </p:cNvSpPr>
                <p:nvPr/>
              </p:nvSpPr>
              <p:spPr bwMode="auto">
                <a:xfrm>
                  <a:off x="2275" y="0"/>
                  <a:ext cx="1030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Select Response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30" name="Rectangle 15"/>
                <p:cNvSpPr>
                  <a:spLocks noChangeArrowheads="1"/>
                </p:cNvSpPr>
                <p:nvPr/>
              </p:nvSpPr>
              <p:spPr bwMode="auto">
                <a:xfrm>
                  <a:off x="2232" y="0"/>
                  <a:ext cx="1116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4" name="Group 18"/>
              <p:cNvGrpSpPr>
                <a:grpSpLocks/>
              </p:cNvGrpSpPr>
              <p:nvPr/>
            </p:nvGrpSpPr>
            <p:grpSpPr bwMode="auto">
              <a:xfrm>
                <a:off x="3348" y="0"/>
                <a:ext cx="1116" cy="807"/>
                <a:chOff x="3348" y="0"/>
                <a:chExt cx="1116" cy="807"/>
              </a:xfrm>
            </p:grpSpPr>
            <p:sp>
              <p:nvSpPr>
                <p:cNvPr id="21527" name="Rectangle 6"/>
                <p:cNvSpPr>
                  <a:spLocks noChangeArrowheads="1"/>
                </p:cNvSpPr>
                <p:nvPr/>
              </p:nvSpPr>
              <p:spPr bwMode="auto">
                <a:xfrm>
                  <a:off x="3391" y="0"/>
                  <a:ext cx="1030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Portfolio View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28" name="Rectangle 17"/>
                <p:cNvSpPr>
                  <a:spLocks noChangeArrowheads="1"/>
                </p:cNvSpPr>
                <p:nvPr/>
              </p:nvSpPr>
              <p:spPr bwMode="auto">
                <a:xfrm>
                  <a:off x="3348" y="0"/>
                  <a:ext cx="1116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5" name="Group 20"/>
              <p:cNvGrpSpPr>
                <a:grpSpLocks/>
              </p:cNvGrpSpPr>
              <p:nvPr/>
            </p:nvGrpSpPr>
            <p:grpSpPr bwMode="auto">
              <a:xfrm>
                <a:off x="0" y="807"/>
                <a:ext cx="1116" cy="958"/>
                <a:chOff x="0" y="807"/>
                <a:chExt cx="1116" cy="958"/>
              </a:xfrm>
            </p:grpSpPr>
            <p:sp>
              <p:nvSpPr>
                <p:cNvPr id="21525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807"/>
                  <a:ext cx="1030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Avoid</a:t>
                  </a: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Reduce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Share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Accept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26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807"/>
                  <a:ext cx="1116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6" name="Group 22"/>
              <p:cNvGrpSpPr>
                <a:grpSpLocks/>
              </p:cNvGrpSpPr>
              <p:nvPr/>
            </p:nvGrpSpPr>
            <p:grpSpPr bwMode="auto">
              <a:xfrm>
                <a:off x="1116" y="807"/>
                <a:ext cx="1116" cy="958"/>
                <a:chOff x="1116" y="807"/>
                <a:chExt cx="1116" cy="958"/>
              </a:xfrm>
            </p:grpSpPr>
            <p:sp>
              <p:nvSpPr>
                <p:cNvPr id="21523" name="Rectangle 8"/>
                <p:cNvSpPr>
                  <a:spLocks noChangeArrowheads="1"/>
                </p:cNvSpPr>
                <p:nvPr/>
              </p:nvSpPr>
              <p:spPr bwMode="auto">
                <a:xfrm>
                  <a:off x="1159" y="807"/>
                  <a:ext cx="1030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Impact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Likelihood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Cost versus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benefit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Innovative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responses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24" name="Rectangle 21"/>
                <p:cNvSpPr>
                  <a:spLocks noChangeArrowheads="1"/>
                </p:cNvSpPr>
                <p:nvPr/>
              </p:nvSpPr>
              <p:spPr bwMode="auto">
                <a:xfrm>
                  <a:off x="1116" y="807"/>
                  <a:ext cx="1116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7" name="Group 24"/>
              <p:cNvGrpSpPr>
                <a:grpSpLocks/>
              </p:cNvGrpSpPr>
              <p:nvPr/>
            </p:nvGrpSpPr>
            <p:grpSpPr bwMode="auto">
              <a:xfrm>
                <a:off x="2232" y="807"/>
                <a:ext cx="1116" cy="958"/>
                <a:chOff x="2232" y="807"/>
                <a:chExt cx="1116" cy="958"/>
              </a:xfrm>
            </p:grpSpPr>
            <p:sp>
              <p:nvSpPr>
                <p:cNvPr id="21521" name="Rectangle 9"/>
                <p:cNvSpPr>
                  <a:spLocks noChangeArrowheads="1"/>
                </p:cNvSpPr>
                <p:nvPr/>
              </p:nvSpPr>
              <p:spPr bwMode="auto">
                <a:xfrm>
                  <a:off x="2275" y="807"/>
                  <a:ext cx="1030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Management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decision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22" name="Rectangle 23"/>
                <p:cNvSpPr>
                  <a:spLocks noChangeArrowheads="1"/>
                </p:cNvSpPr>
                <p:nvPr/>
              </p:nvSpPr>
              <p:spPr bwMode="auto">
                <a:xfrm>
                  <a:off x="2232" y="807"/>
                  <a:ext cx="1116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18" name="Group 26"/>
              <p:cNvGrpSpPr>
                <a:grpSpLocks/>
              </p:cNvGrpSpPr>
              <p:nvPr/>
            </p:nvGrpSpPr>
            <p:grpSpPr bwMode="auto">
              <a:xfrm>
                <a:off x="3348" y="807"/>
                <a:ext cx="1116" cy="958"/>
                <a:chOff x="3348" y="807"/>
                <a:chExt cx="1116" cy="958"/>
              </a:xfrm>
            </p:grpSpPr>
            <p:sp>
              <p:nvSpPr>
                <p:cNvPr id="21519" name="Rectangle 10"/>
                <p:cNvSpPr>
                  <a:spLocks noChangeArrowheads="1"/>
                </p:cNvSpPr>
                <p:nvPr/>
              </p:nvSpPr>
              <p:spPr bwMode="auto">
                <a:xfrm>
                  <a:off x="3391" y="807"/>
                  <a:ext cx="1030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Entity level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Business unit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level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Inherent and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residual basis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20" name="Rectangle 25"/>
                <p:cNvSpPr>
                  <a:spLocks noChangeArrowheads="1"/>
                </p:cNvSpPr>
                <p:nvPr/>
              </p:nvSpPr>
              <p:spPr bwMode="auto">
                <a:xfrm>
                  <a:off x="3348" y="807"/>
                  <a:ext cx="1116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10" name="Rectangle 28"/>
            <p:cNvSpPr>
              <a:spLocks noChangeArrowheads="1"/>
            </p:cNvSpPr>
            <p:nvPr/>
          </p:nvSpPr>
          <p:spPr bwMode="auto">
            <a:xfrm>
              <a:off x="-3" y="-3"/>
              <a:ext cx="4470" cy="177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</a:t>
            </a:r>
            <a:r>
              <a:rPr lang="en-US" dirty="0">
                <a:solidFill>
                  <a:srgbClr val="990000"/>
                </a:solidFill>
              </a:rPr>
              <a:t>Response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6575"/>
            <a:ext cx="8001000" cy="1216025"/>
          </a:xfrm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awareness…….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5684838"/>
            <a:ext cx="8153400" cy="868362"/>
          </a:xfrm>
          <a:solidFill>
            <a:srgbClr val="993366"/>
          </a:solidFill>
        </p:spPr>
        <p:txBody>
          <a:bodyPr lIns="90000" tIns="46800" rIns="90000" bIns="46800"/>
          <a:lstStyle/>
          <a:p>
            <a:pPr marL="341313" indent="-341313" algn="ctr" defTabSz="457200" eaLnBrk="1" hangingPunct="1">
              <a:buFontTx/>
              <a:buNone/>
            </a:pPr>
            <a:r>
              <a:rPr lang="en-US" b="1" smtClean="0"/>
              <a:t>CAN’T MANAGE WHAT YOU DON’T SEE</a:t>
            </a:r>
            <a:r>
              <a:rPr lang="en-US" smtClean="0"/>
              <a:t>!</a:t>
            </a:r>
          </a:p>
        </p:txBody>
      </p:sp>
      <p:pic>
        <p:nvPicPr>
          <p:cNvPr id="5124" name="Picture 4" descr="Icebe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828800"/>
            <a:ext cx="29718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Control Activities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7848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Control activities are the policies and procedures that help ensure that management’s risk responses are carried out. Control activities occur throughout the organization, at all levels and in all functions.</a:t>
            </a:r>
          </a:p>
          <a:p>
            <a:pPr>
              <a:spcBef>
                <a:spcPct val="50000"/>
              </a:spcBef>
            </a:pPr>
            <a:r>
              <a:rPr lang="en-US" sz="2000"/>
              <a:t>They include a range of activities as diverse as: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3581400"/>
            <a:ext cx="7772400" cy="2590800"/>
          </a:xfrm>
          <a:noFill/>
        </p:spPr>
        <p:txBody>
          <a:bodyPr/>
          <a:lstStyle/>
          <a:p>
            <a:pPr>
              <a:spcBef>
                <a:spcPct val="0"/>
              </a:spcBef>
              <a:buClr>
                <a:srgbClr val="990000"/>
              </a:buClr>
            </a:pPr>
            <a:r>
              <a:rPr lang="en-US" sz="2200" smtClean="0"/>
              <a:t>Approvals and authorizations – Hierarchy driven </a:t>
            </a:r>
          </a:p>
          <a:p>
            <a:pPr>
              <a:spcBef>
                <a:spcPct val="0"/>
              </a:spcBef>
              <a:buClr>
                <a:srgbClr val="990000"/>
              </a:buClr>
            </a:pPr>
            <a:r>
              <a:rPr lang="en-US" sz="2200" smtClean="0"/>
              <a:t>Internal and external assurance</a:t>
            </a:r>
          </a:p>
          <a:p>
            <a:pPr>
              <a:spcBef>
                <a:spcPct val="0"/>
              </a:spcBef>
              <a:buClr>
                <a:srgbClr val="990000"/>
              </a:buClr>
            </a:pPr>
            <a:r>
              <a:rPr lang="en-US" sz="2200" smtClean="0"/>
              <a:t>Periodic reviews at various levels </a:t>
            </a:r>
          </a:p>
          <a:p>
            <a:pPr>
              <a:spcBef>
                <a:spcPct val="0"/>
              </a:spcBef>
              <a:buClr>
                <a:srgbClr val="990000"/>
              </a:buClr>
            </a:pPr>
            <a:r>
              <a:rPr lang="en-US" sz="2200" smtClean="0"/>
              <a:t>Consulting and specialists support</a:t>
            </a:r>
          </a:p>
          <a:p>
            <a:pPr>
              <a:spcBef>
                <a:spcPct val="0"/>
              </a:spcBef>
              <a:buClr>
                <a:srgbClr val="990000"/>
              </a:buClr>
            </a:pPr>
            <a:r>
              <a:rPr lang="en-US" sz="2200" smtClean="0"/>
              <a:t>Industry and peer comparison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09600" y="2057400"/>
            <a:ext cx="8153400" cy="4114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609600" y="2057400"/>
            <a:ext cx="8153400" cy="3962400"/>
            <a:chOff x="-3" y="-3"/>
            <a:chExt cx="4556" cy="2709"/>
          </a:xfrm>
        </p:grpSpPr>
        <p:grpSp>
          <p:nvGrpSpPr>
            <p:cNvPr id="23557" name="Group 33"/>
            <p:cNvGrpSpPr>
              <a:grpSpLocks/>
            </p:cNvGrpSpPr>
            <p:nvPr/>
          </p:nvGrpSpPr>
          <p:grpSpPr bwMode="auto">
            <a:xfrm>
              <a:off x="0" y="0"/>
              <a:ext cx="4550" cy="2703"/>
              <a:chOff x="0" y="0"/>
              <a:chExt cx="4550" cy="2703"/>
            </a:xfrm>
          </p:grpSpPr>
          <p:grpSp>
            <p:nvGrpSpPr>
              <p:cNvPr id="23559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910" cy="807"/>
                <a:chOff x="0" y="0"/>
                <a:chExt cx="910" cy="807"/>
              </a:xfrm>
            </p:grpSpPr>
            <p:sp>
              <p:nvSpPr>
                <p:cNvPr id="23587" name="Rectangle 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24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Integration with Risk Response</a:t>
                  </a:r>
                  <a:endParaRPr lang="en-US" sz="1200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88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10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0" name="Group 16"/>
              <p:cNvGrpSpPr>
                <a:grpSpLocks/>
              </p:cNvGrpSpPr>
              <p:nvPr/>
            </p:nvGrpSpPr>
            <p:grpSpPr bwMode="auto">
              <a:xfrm>
                <a:off x="910" y="0"/>
                <a:ext cx="910" cy="807"/>
                <a:chOff x="910" y="0"/>
                <a:chExt cx="910" cy="807"/>
              </a:xfrm>
            </p:grpSpPr>
            <p:sp>
              <p:nvSpPr>
                <p:cNvPr id="23585" name="Rectangle 4"/>
                <p:cNvSpPr>
                  <a:spLocks noChangeArrowheads="1"/>
                </p:cNvSpPr>
                <p:nvPr/>
              </p:nvSpPr>
              <p:spPr bwMode="auto">
                <a:xfrm>
                  <a:off x="953" y="0"/>
                  <a:ext cx="824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Types of Control Activities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86" name="Rectangle 15"/>
                <p:cNvSpPr>
                  <a:spLocks noChangeArrowheads="1"/>
                </p:cNvSpPr>
                <p:nvPr/>
              </p:nvSpPr>
              <p:spPr bwMode="auto">
                <a:xfrm>
                  <a:off x="910" y="0"/>
                  <a:ext cx="910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1" name="Group 18"/>
              <p:cNvGrpSpPr>
                <a:grpSpLocks/>
              </p:cNvGrpSpPr>
              <p:nvPr/>
            </p:nvGrpSpPr>
            <p:grpSpPr bwMode="auto">
              <a:xfrm>
                <a:off x="1820" y="0"/>
                <a:ext cx="910" cy="807"/>
                <a:chOff x="1820" y="0"/>
                <a:chExt cx="910" cy="807"/>
              </a:xfrm>
            </p:grpSpPr>
            <p:sp>
              <p:nvSpPr>
                <p:cNvPr id="23583" name="Rectangle 5"/>
                <p:cNvSpPr>
                  <a:spLocks noChangeArrowheads="1"/>
                </p:cNvSpPr>
                <p:nvPr/>
              </p:nvSpPr>
              <p:spPr bwMode="auto">
                <a:xfrm>
                  <a:off x="1863" y="0"/>
                  <a:ext cx="824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General Controls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84" name="Rectangle 17"/>
                <p:cNvSpPr>
                  <a:spLocks noChangeArrowheads="1"/>
                </p:cNvSpPr>
                <p:nvPr/>
              </p:nvSpPr>
              <p:spPr bwMode="auto">
                <a:xfrm>
                  <a:off x="1820" y="0"/>
                  <a:ext cx="910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2" name="Group 20"/>
              <p:cNvGrpSpPr>
                <a:grpSpLocks/>
              </p:cNvGrpSpPr>
              <p:nvPr/>
            </p:nvGrpSpPr>
            <p:grpSpPr bwMode="auto">
              <a:xfrm>
                <a:off x="2730" y="0"/>
                <a:ext cx="910" cy="807"/>
                <a:chOff x="2730" y="0"/>
                <a:chExt cx="910" cy="807"/>
              </a:xfrm>
            </p:grpSpPr>
            <p:sp>
              <p:nvSpPr>
                <p:cNvPr id="23581" name="Rectangle 6"/>
                <p:cNvSpPr>
                  <a:spLocks noChangeArrowheads="1"/>
                </p:cNvSpPr>
                <p:nvPr/>
              </p:nvSpPr>
              <p:spPr bwMode="auto">
                <a:xfrm>
                  <a:off x="2773" y="0"/>
                  <a:ext cx="824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Application Controls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82" name="Rectangle 19"/>
                <p:cNvSpPr>
                  <a:spLocks noChangeArrowheads="1"/>
                </p:cNvSpPr>
                <p:nvPr/>
              </p:nvSpPr>
              <p:spPr bwMode="auto">
                <a:xfrm>
                  <a:off x="2730" y="0"/>
                  <a:ext cx="910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3" name="Group 22"/>
              <p:cNvGrpSpPr>
                <a:grpSpLocks/>
              </p:cNvGrpSpPr>
              <p:nvPr/>
            </p:nvGrpSpPr>
            <p:grpSpPr bwMode="auto">
              <a:xfrm>
                <a:off x="3640" y="0"/>
                <a:ext cx="910" cy="807"/>
                <a:chOff x="3640" y="0"/>
                <a:chExt cx="910" cy="807"/>
              </a:xfrm>
            </p:grpSpPr>
            <p:sp>
              <p:nvSpPr>
                <p:cNvPr id="23579" name="Rectangle 7"/>
                <p:cNvSpPr>
                  <a:spLocks noChangeArrowheads="1"/>
                </p:cNvSpPr>
                <p:nvPr/>
              </p:nvSpPr>
              <p:spPr bwMode="auto">
                <a:xfrm>
                  <a:off x="3683" y="0"/>
                  <a:ext cx="824" cy="8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Entity-Specific 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80" name="Rectangle 21"/>
                <p:cNvSpPr>
                  <a:spLocks noChangeArrowheads="1"/>
                </p:cNvSpPr>
                <p:nvPr/>
              </p:nvSpPr>
              <p:spPr bwMode="auto">
                <a:xfrm>
                  <a:off x="3640" y="0"/>
                  <a:ext cx="910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4" name="Group 24"/>
              <p:cNvGrpSpPr>
                <a:grpSpLocks/>
              </p:cNvGrpSpPr>
              <p:nvPr/>
            </p:nvGrpSpPr>
            <p:grpSpPr bwMode="auto">
              <a:xfrm>
                <a:off x="0" y="807"/>
                <a:ext cx="910" cy="1896"/>
                <a:chOff x="0" y="807"/>
                <a:chExt cx="910" cy="1896"/>
              </a:xfrm>
            </p:grpSpPr>
            <p:sp>
              <p:nvSpPr>
                <p:cNvPr id="23577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7"/>
                  <a:ext cx="824" cy="18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Build directly 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into 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management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processes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Interrelate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78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807"/>
                  <a:ext cx="910" cy="18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5" name="Group 26"/>
              <p:cNvGrpSpPr>
                <a:grpSpLocks/>
              </p:cNvGrpSpPr>
              <p:nvPr/>
            </p:nvGrpSpPr>
            <p:grpSpPr bwMode="auto">
              <a:xfrm>
                <a:off x="910" y="807"/>
                <a:ext cx="910" cy="1896"/>
                <a:chOff x="910" y="807"/>
                <a:chExt cx="910" cy="1896"/>
              </a:xfrm>
            </p:grpSpPr>
            <p:sp>
              <p:nvSpPr>
                <p:cNvPr id="23575" name="Rectangle 9"/>
                <p:cNvSpPr>
                  <a:spLocks noChangeArrowheads="1"/>
                </p:cNvSpPr>
                <p:nvPr/>
              </p:nvSpPr>
              <p:spPr bwMode="auto">
                <a:xfrm>
                  <a:off x="953" y="807"/>
                  <a:ext cx="824" cy="18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Policies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Procedures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Preventative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Detective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Manual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Automatic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76" name="Rectangle 25"/>
                <p:cNvSpPr>
                  <a:spLocks noChangeArrowheads="1"/>
                </p:cNvSpPr>
                <p:nvPr/>
              </p:nvSpPr>
              <p:spPr bwMode="auto">
                <a:xfrm>
                  <a:off x="910" y="807"/>
                  <a:ext cx="910" cy="18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6" name="Group 28"/>
              <p:cNvGrpSpPr>
                <a:grpSpLocks/>
              </p:cNvGrpSpPr>
              <p:nvPr/>
            </p:nvGrpSpPr>
            <p:grpSpPr bwMode="auto">
              <a:xfrm>
                <a:off x="1820" y="807"/>
                <a:ext cx="910" cy="1896"/>
                <a:chOff x="1820" y="807"/>
                <a:chExt cx="910" cy="1896"/>
              </a:xfrm>
            </p:grpSpPr>
            <p:sp>
              <p:nvSpPr>
                <p:cNvPr id="23573" name="Rectangle 10"/>
                <p:cNvSpPr>
                  <a:spLocks noChangeArrowheads="1"/>
                </p:cNvSpPr>
                <p:nvPr/>
              </p:nvSpPr>
              <p:spPr bwMode="auto">
                <a:xfrm>
                  <a:off x="1863" y="807"/>
                  <a:ext cx="824" cy="18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Information </a:t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technology  (IT)</a:t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 management</a:t>
                  </a:r>
                  <a:endParaRPr lang="en-US" sz="1200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IT infra-</a:t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 structure</a:t>
                  </a:r>
                  <a:endParaRPr lang="en-US" sz="1200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Security </a:t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management</a:t>
                  </a:r>
                  <a:endParaRPr lang="en-US" sz="1200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Software </a:t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development  </a:t>
                  </a:r>
                  <a:r>
                    <a:rPr lang="en-US" sz="1400" b="1" dirty="0" smtClean="0">
                      <a:solidFill>
                        <a:schemeClr val="bg1"/>
                      </a:solidFill>
                      <a:cs typeface="Times New Roman" pitchFamily="18" charset="0"/>
                    </a:rPr>
                    <a:t>&amp;</a:t>
                  </a: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/>
                  </a:r>
                  <a:b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 dirty="0">
                      <a:solidFill>
                        <a:schemeClr val="bg1"/>
                      </a:solidFill>
                      <a:cs typeface="Times New Roman" pitchFamily="18" charset="0"/>
                    </a:rPr>
                    <a:t>  maintenance</a:t>
                  </a:r>
                  <a:endParaRPr lang="en-US" sz="1200" b="1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74" name="Rectangle 27"/>
                <p:cNvSpPr>
                  <a:spLocks noChangeArrowheads="1"/>
                </p:cNvSpPr>
                <p:nvPr/>
              </p:nvSpPr>
              <p:spPr bwMode="auto">
                <a:xfrm>
                  <a:off x="1820" y="807"/>
                  <a:ext cx="910" cy="18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7" name="Group 30"/>
              <p:cNvGrpSpPr>
                <a:grpSpLocks/>
              </p:cNvGrpSpPr>
              <p:nvPr/>
            </p:nvGrpSpPr>
            <p:grpSpPr bwMode="auto">
              <a:xfrm>
                <a:off x="2730" y="807"/>
                <a:ext cx="910" cy="1896"/>
                <a:chOff x="2730" y="807"/>
                <a:chExt cx="910" cy="1896"/>
              </a:xfrm>
            </p:grpSpPr>
            <p:sp>
              <p:nvSpPr>
                <p:cNvPr id="23571" name="Rectangle 11"/>
                <p:cNvSpPr>
                  <a:spLocks noChangeArrowheads="1"/>
                </p:cNvSpPr>
                <p:nvPr/>
              </p:nvSpPr>
              <p:spPr bwMode="auto">
                <a:xfrm>
                  <a:off x="2773" y="807"/>
                  <a:ext cx="824" cy="18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Completeness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Accuracy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Authorization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Validity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72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0" y="807"/>
                  <a:ext cx="910" cy="18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8" name="Group 32"/>
              <p:cNvGrpSpPr>
                <a:grpSpLocks/>
              </p:cNvGrpSpPr>
              <p:nvPr/>
            </p:nvGrpSpPr>
            <p:grpSpPr bwMode="auto">
              <a:xfrm>
                <a:off x="3640" y="807"/>
                <a:ext cx="910" cy="1896"/>
                <a:chOff x="3640" y="807"/>
                <a:chExt cx="910" cy="1896"/>
              </a:xfrm>
            </p:grpSpPr>
            <p:sp>
              <p:nvSpPr>
                <p:cNvPr id="23569" name="Rectangle 12"/>
                <p:cNvSpPr>
                  <a:spLocks noChangeArrowheads="1"/>
                </p:cNvSpPr>
                <p:nvPr/>
              </p:nvSpPr>
              <p:spPr bwMode="auto">
                <a:xfrm>
                  <a:off x="3683" y="807"/>
                  <a:ext cx="824" cy="18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Entity specific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strategies and 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objectives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Operating 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environment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Complexity of</a:t>
                  </a:r>
                  <a:b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400" b="1">
                      <a:solidFill>
                        <a:schemeClr val="bg1"/>
                      </a:solidFill>
                      <a:cs typeface="Times New Roman" pitchFamily="18" charset="0"/>
                    </a:rPr>
                    <a:t>  the entity</a:t>
                  </a:r>
                  <a:endParaRPr lang="en-US" sz="1200" b="1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FontTx/>
                    <a:buChar char="•"/>
                  </a:pPr>
                  <a:endParaRPr lang="en-US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70" name="Rectangle 31"/>
                <p:cNvSpPr>
                  <a:spLocks noChangeArrowheads="1"/>
                </p:cNvSpPr>
                <p:nvPr/>
              </p:nvSpPr>
              <p:spPr bwMode="auto">
                <a:xfrm>
                  <a:off x="3640" y="807"/>
                  <a:ext cx="910" cy="18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3558" name="Rectangle 34"/>
            <p:cNvSpPr>
              <a:spLocks noChangeArrowheads="1"/>
            </p:cNvSpPr>
            <p:nvPr/>
          </p:nvSpPr>
          <p:spPr bwMode="auto">
            <a:xfrm>
              <a:off x="-3" y="-3"/>
              <a:ext cx="4556" cy="2709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Control Activities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382000" cy="9144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Information and Communication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86106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33413" indent="-368300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Pertinent information is identified, captured and communicated in a form and timeframe that enable people to carry out their responsibilities.  </a:t>
            </a:r>
          </a:p>
          <a:p>
            <a:pPr marL="631825" indent="-366713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Use internally data and information about external events, activities and conditions, providing information for managing risks and making informed decisions pro-actively.  </a:t>
            </a:r>
          </a:p>
          <a:p>
            <a:pPr marL="633413" indent="-368300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Effective communication from top management on importance of enterprise risk management with clear role definition and accountability.</a:t>
            </a:r>
          </a:p>
          <a:p>
            <a:pPr marL="633413" indent="-368300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Facilitate two way communication – vital information often flows from customer and market contact.</a:t>
            </a:r>
          </a:p>
          <a:p>
            <a:pPr marL="631825" indent="-366713">
              <a:buClr>
                <a:srgbClr val="990000"/>
              </a:buClr>
              <a:buSzPct val="160000"/>
              <a:buFontTx/>
              <a:buChar char="•"/>
              <a:defRPr/>
            </a:pPr>
            <a:r>
              <a:rPr lang="en-US" sz="2200" dirty="0">
                <a:cs typeface="+mn-cs"/>
              </a:rPr>
              <a:t>Scanning and sharing of vital external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3048000" cy="9144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Monitoring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8153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88900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Ongoing monitoring activities and continuous evaluation.  </a:t>
            </a:r>
          </a:p>
          <a:p>
            <a:pPr indent="88900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Bottom-up approach with dashboard for top </a:t>
            </a:r>
            <a:r>
              <a:rPr lang="en-US" sz="2200" dirty="0" smtClean="0">
                <a:cs typeface="+mn-cs"/>
              </a:rPr>
              <a:t>management.</a:t>
            </a:r>
            <a:endParaRPr lang="en-US" sz="2200" dirty="0">
              <a:cs typeface="+mn-cs"/>
            </a:endParaRPr>
          </a:p>
          <a:p>
            <a:pPr indent="88900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Periodic reporting to Board and </a:t>
            </a:r>
            <a:r>
              <a:rPr lang="en-US" sz="2200" dirty="0" smtClean="0">
                <a:cs typeface="+mn-cs"/>
              </a:rPr>
              <a:t>stakeholders.</a:t>
            </a:r>
            <a:endParaRPr lang="en-US" sz="2200" dirty="0">
              <a:cs typeface="+mn-cs"/>
            </a:endParaRPr>
          </a:p>
          <a:p>
            <a:pPr marL="88900">
              <a:spcBef>
                <a:spcPct val="50000"/>
              </a:spcBef>
              <a:defRPr/>
            </a:pPr>
            <a:r>
              <a:rPr lang="en-US" sz="2200" dirty="0">
                <a:cs typeface="+mn-cs"/>
              </a:rPr>
              <a:t>Revisit risks at least every six months and the framework at least once in two years.</a:t>
            </a:r>
          </a:p>
          <a:p>
            <a:pPr>
              <a:spcBef>
                <a:spcPct val="50000"/>
              </a:spcBef>
              <a:defRPr/>
            </a:pPr>
            <a:endParaRPr lang="en-US" sz="22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1066800" y="2057400"/>
            <a:ext cx="6934200" cy="30480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093788" y="2070100"/>
            <a:ext cx="6958012" cy="3035300"/>
            <a:chOff x="-3" y="-3"/>
            <a:chExt cx="4383" cy="1712"/>
          </a:xfrm>
        </p:grpSpPr>
        <p:grpSp>
          <p:nvGrpSpPr>
            <p:cNvPr id="26629" name="Group 21"/>
            <p:cNvGrpSpPr>
              <a:grpSpLocks/>
            </p:cNvGrpSpPr>
            <p:nvPr/>
          </p:nvGrpSpPr>
          <p:grpSpPr bwMode="auto">
            <a:xfrm>
              <a:off x="0" y="0"/>
              <a:ext cx="4377" cy="1706"/>
              <a:chOff x="0" y="0"/>
              <a:chExt cx="4377" cy="1706"/>
            </a:xfrm>
          </p:grpSpPr>
          <p:grpSp>
            <p:nvGrpSpPr>
              <p:cNvPr id="26631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1459" cy="748"/>
                <a:chOff x="0" y="0"/>
                <a:chExt cx="1459" cy="748"/>
              </a:xfrm>
            </p:grpSpPr>
            <p:sp>
              <p:nvSpPr>
                <p:cNvPr id="26647" name="Rectangle 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373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Ongoing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48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5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2" name="Group 12"/>
              <p:cNvGrpSpPr>
                <a:grpSpLocks/>
              </p:cNvGrpSpPr>
              <p:nvPr/>
            </p:nvGrpSpPr>
            <p:grpSpPr bwMode="auto">
              <a:xfrm>
                <a:off x="1459" y="0"/>
                <a:ext cx="1459" cy="748"/>
                <a:chOff x="1459" y="0"/>
                <a:chExt cx="1459" cy="748"/>
              </a:xfrm>
            </p:grpSpPr>
            <p:sp>
              <p:nvSpPr>
                <p:cNvPr id="26645" name="Rectangle 4"/>
                <p:cNvSpPr>
                  <a:spLocks noChangeArrowheads="1"/>
                </p:cNvSpPr>
                <p:nvPr/>
              </p:nvSpPr>
              <p:spPr bwMode="auto">
                <a:xfrm>
                  <a:off x="1502" y="0"/>
                  <a:ext cx="1373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Separate Evaluations</a:t>
                  </a:r>
                  <a:endParaRPr lang="en-US" sz="12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46" name="Rectangle 11"/>
                <p:cNvSpPr>
                  <a:spLocks noChangeArrowheads="1"/>
                </p:cNvSpPr>
                <p:nvPr/>
              </p:nvSpPr>
              <p:spPr bwMode="auto">
                <a:xfrm>
                  <a:off x="1459" y="0"/>
                  <a:ext cx="145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3" name="Group 14"/>
              <p:cNvGrpSpPr>
                <a:grpSpLocks/>
              </p:cNvGrpSpPr>
              <p:nvPr/>
            </p:nvGrpSpPr>
            <p:grpSpPr bwMode="auto">
              <a:xfrm>
                <a:off x="2918" y="0"/>
                <a:ext cx="1459" cy="748"/>
                <a:chOff x="2918" y="0"/>
                <a:chExt cx="1459" cy="748"/>
              </a:xfrm>
            </p:grpSpPr>
            <p:sp>
              <p:nvSpPr>
                <p:cNvPr id="26643" name="Rectangle 5"/>
                <p:cNvSpPr>
                  <a:spLocks noChangeArrowheads="1"/>
                </p:cNvSpPr>
                <p:nvPr/>
              </p:nvSpPr>
              <p:spPr bwMode="auto">
                <a:xfrm>
                  <a:off x="2961" y="0"/>
                  <a:ext cx="1373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cs typeface="Times New Roman" pitchFamily="18" charset="0"/>
                    </a:rPr>
                    <a:t>Reporting Deficiencies</a:t>
                  </a:r>
                  <a:endParaRPr lang="en-US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44" name="Rectangle 13"/>
                <p:cNvSpPr>
                  <a:spLocks noChangeArrowheads="1"/>
                </p:cNvSpPr>
                <p:nvPr/>
              </p:nvSpPr>
              <p:spPr bwMode="auto">
                <a:xfrm>
                  <a:off x="2918" y="0"/>
                  <a:ext cx="145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4" name="Group 16"/>
              <p:cNvGrpSpPr>
                <a:grpSpLocks/>
              </p:cNvGrpSpPr>
              <p:nvPr/>
            </p:nvGrpSpPr>
            <p:grpSpPr bwMode="auto">
              <a:xfrm>
                <a:off x="0" y="748"/>
                <a:ext cx="1459" cy="958"/>
                <a:chOff x="0" y="748"/>
                <a:chExt cx="1459" cy="958"/>
              </a:xfrm>
            </p:grpSpPr>
            <p:sp>
              <p:nvSpPr>
                <p:cNvPr id="26641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748"/>
                  <a:ext cx="1373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Real-time</a:t>
                  </a: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Built-in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Day-to-day operations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42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1459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5" name="Group 18"/>
              <p:cNvGrpSpPr>
                <a:grpSpLocks/>
              </p:cNvGrpSpPr>
              <p:nvPr/>
            </p:nvGrpSpPr>
            <p:grpSpPr bwMode="auto">
              <a:xfrm>
                <a:off x="1459" y="748"/>
                <a:ext cx="1459" cy="958"/>
                <a:chOff x="1459" y="748"/>
                <a:chExt cx="1459" cy="958"/>
              </a:xfrm>
            </p:grpSpPr>
            <p:sp>
              <p:nvSpPr>
                <p:cNvPr id="26639" name="Rectangle 7"/>
                <p:cNvSpPr>
                  <a:spLocks noChangeArrowheads="1"/>
                </p:cNvSpPr>
                <p:nvPr/>
              </p:nvSpPr>
              <p:spPr bwMode="auto">
                <a:xfrm>
                  <a:off x="1502" y="748"/>
                  <a:ext cx="1373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Scope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Frequency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Self-assessments/ </a:t>
                  </a:r>
                  <a:b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  internal auditors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Extent of </a:t>
                  </a:r>
                  <a:b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</a:b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  documentation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40" name="Rectangle 17"/>
                <p:cNvSpPr>
                  <a:spLocks noChangeArrowheads="1"/>
                </p:cNvSpPr>
                <p:nvPr/>
              </p:nvSpPr>
              <p:spPr bwMode="auto">
                <a:xfrm>
                  <a:off x="1459" y="748"/>
                  <a:ext cx="1459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6" name="Group 20"/>
              <p:cNvGrpSpPr>
                <a:grpSpLocks/>
              </p:cNvGrpSpPr>
              <p:nvPr/>
            </p:nvGrpSpPr>
            <p:grpSpPr bwMode="auto">
              <a:xfrm>
                <a:off x="2918" y="748"/>
                <a:ext cx="1459" cy="958"/>
                <a:chOff x="2918" y="748"/>
                <a:chExt cx="1459" cy="958"/>
              </a:xfrm>
            </p:grpSpPr>
            <p:sp>
              <p:nvSpPr>
                <p:cNvPr id="26637" name="Rectangle 8"/>
                <p:cNvSpPr>
                  <a:spLocks noChangeArrowheads="1"/>
                </p:cNvSpPr>
                <p:nvPr/>
              </p:nvSpPr>
              <p:spPr bwMode="auto">
                <a:xfrm>
                  <a:off x="2961" y="748"/>
                  <a:ext cx="1373" cy="9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Ongoing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External parties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Protocols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r>
                    <a:rPr lang="en-US" sz="1600" b="1">
                      <a:solidFill>
                        <a:schemeClr val="bg1"/>
                      </a:solidFill>
                      <a:cs typeface="Times New Roman" pitchFamily="18" charset="0"/>
                    </a:rPr>
                    <a:t>Alternative channels</a:t>
                  </a:r>
                  <a:endParaRPr lang="en-US" sz="1600">
                    <a:solidFill>
                      <a:schemeClr val="bg1"/>
                    </a:solidFill>
                    <a:cs typeface="Times New Roman" pitchFamily="18" charset="0"/>
                  </a:endParaRPr>
                </a:p>
                <a:p>
                  <a:endParaRPr lang="en-US" sz="16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38" name="Rectangle 19"/>
                <p:cNvSpPr>
                  <a:spLocks noChangeArrowheads="1"/>
                </p:cNvSpPr>
                <p:nvPr/>
              </p:nvSpPr>
              <p:spPr bwMode="auto">
                <a:xfrm>
                  <a:off x="2918" y="748"/>
                  <a:ext cx="1459" cy="95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630" name="Rectangle 22"/>
            <p:cNvSpPr>
              <a:spLocks noChangeArrowheads="1"/>
            </p:cNvSpPr>
            <p:nvPr/>
          </p:nvSpPr>
          <p:spPr bwMode="auto">
            <a:xfrm>
              <a:off x="-3" y="-3"/>
              <a:ext cx="4383" cy="171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3048000" cy="9144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Monitoring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53200"/>
            <a:ext cx="1905000" cy="233363"/>
          </a:xfrm>
          <a:noFill/>
        </p:spPr>
        <p:txBody>
          <a:bodyPr/>
          <a:lstStyle/>
          <a:p>
            <a:fld id="{12F356C4-9DD8-424A-9F1D-05CB7E77B57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Balancing the Hard and Soft side of Risk Management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611188" y="1893888"/>
            <a:ext cx="7831137" cy="4221162"/>
            <a:chOff x="385" y="1193"/>
            <a:chExt cx="4933" cy="2659"/>
          </a:xfrm>
        </p:grpSpPr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385" y="1193"/>
              <a:ext cx="2361" cy="2659"/>
              <a:chOff x="469" y="965"/>
              <a:chExt cx="2361" cy="2659"/>
            </a:xfrm>
          </p:grpSpPr>
          <p:sp>
            <p:nvSpPr>
              <p:cNvPr id="27657" name="Rectangle 6"/>
              <p:cNvSpPr>
                <a:spLocks noChangeArrowheads="1"/>
              </p:cNvSpPr>
              <p:nvPr/>
            </p:nvSpPr>
            <p:spPr bwMode="gray">
              <a:xfrm>
                <a:off x="469" y="965"/>
                <a:ext cx="2361" cy="2659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0" tIns="91440" rIns="0" bIns="0"/>
              <a:lstStyle/>
              <a:p>
                <a:pPr algn="ctr"/>
                <a:r>
                  <a:rPr lang="en-US" b="1">
                    <a:solidFill>
                      <a:srgbClr val="000072"/>
                    </a:solidFill>
                  </a:rPr>
                  <a:t>Hard Side</a:t>
                </a:r>
                <a:endParaRPr lang="en-US" sz="1600"/>
              </a:p>
            </p:txBody>
          </p:sp>
          <p:sp>
            <p:nvSpPr>
              <p:cNvPr id="27658" name="Rectangle 7"/>
              <p:cNvSpPr>
                <a:spLocks noChangeArrowheads="1"/>
              </p:cNvSpPr>
              <p:nvPr/>
            </p:nvSpPr>
            <p:spPr bwMode="gray">
              <a:xfrm>
                <a:off x="479" y="1308"/>
                <a:ext cx="2316" cy="2200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Measures and reporting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Risk oversight committees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Policies &amp; procedures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Risk assessments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Risk limits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Audit processes</a:t>
                </a:r>
              </a:p>
              <a:p>
                <a:pPr marL="228600" indent="-228600"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Systems </a:t>
                </a:r>
              </a:p>
            </p:txBody>
          </p:sp>
        </p:grpSp>
        <p:grpSp>
          <p:nvGrpSpPr>
            <p:cNvPr id="27654" name="Group 8"/>
            <p:cNvGrpSpPr>
              <a:grpSpLocks/>
            </p:cNvGrpSpPr>
            <p:nvPr/>
          </p:nvGrpSpPr>
          <p:grpSpPr bwMode="auto">
            <a:xfrm>
              <a:off x="2957" y="1193"/>
              <a:ext cx="2361" cy="2659"/>
              <a:chOff x="3041" y="965"/>
              <a:chExt cx="2361" cy="2659"/>
            </a:xfrm>
          </p:grpSpPr>
          <p:sp>
            <p:nvSpPr>
              <p:cNvPr id="27655" name="Rectangle 9"/>
              <p:cNvSpPr>
                <a:spLocks noChangeArrowheads="1"/>
              </p:cNvSpPr>
              <p:nvPr/>
            </p:nvSpPr>
            <p:spPr bwMode="gray">
              <a:xfrm>
                <a:off x="3041" y="965"/>
                <a:ext cx="2361" cy="2659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0" tIns="91440" rIns="0" bIns="0"/>
              <a:lstStyle/>
              <a:p>
                <a:pPr algn="ctr"/>
                <a:r>
                  <a:rPr lang="en-US" b="1">
                    <a:solidFill>
                      <a:srgbClr val="000072"/>
                    </a:solidFill>
                  </a:rPr>
                  <a:t>Soft Side</a:t>
                </a:r>
                <a:endParaRPr lang="en-US" sz="1600"/>
              </a:p>
            </p:txBody>
          </p:sp>
          <p:sp>
            <p:nvSpPr>
              <p:cNvPr id="27656" name="Rectangle 10"/>
              <p:cNvSpPr>
                <a:spLocks noChangeArrowheads="1"/>
              </p:cNvSpPr>
              <p:nvPr/>
            </p:nvSpPr>
            <p:spPr bwMode="gray">
              <a:xfrm>
                <a:off x="3091" y="1308"/>
                <a:ext cx="2097" cy="2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Risk awareness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People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Skills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Integrity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Incentives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Culture &amp; values</a:t>
                </a:r>
              </a:p>
              <a:p>
                <a:pPr>
                  <a:lnSpc>
                    <a:spcPct val="145000"/>
                  </a:lnSpc>
                  <a:buClr>
                    <a:srgbClr val="3A2D7B"/>
                  </a:buClr>
                  <a:buFont typeface="Wingdings" pitchFamily="2" charset="2"/>
                  <a:buChar char="§"/>
                </a:pPr>
                <a:r>
                  <a:rPr lang="en-US" sz="2200"/>
                  <a:t>  Trust &amp; communication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200">
                <a:latin typeface="Verdana" pitchFamily="34" charset="0"/>
              </a:rPr>
              <a:t>Risk Management Dept.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53200"/>
            <a:ext cx="1905000" cy="233363"/>
          </a:xfrm>
          <a:noFill/>
        </p:spPr>
        <p:txBody>
          <a:bodyPr/>
          <a:lstStyle/>
          <a:p>
            <a:fld id="{09B23B06-7DAA-494A-AF44-5DE23F57B2B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00"/>
                </a:solidFill>
              </a:rPr>
              <a:t>An ERM dashboard should provide full Risk Transparency</a:t>
            </a:r>
          </a:p>
        </p:txBody>
      </p:sp>
      <p:grpSp>
        <p:nvGrpSpPr>
          <p:cNvPr id="28677" name="Group 4"/>
          <p:cNvGrpSpPr>
            <a:grpSpLocks/>
          </p:cNvGrpSpPr>
          <p:nvPr/>
        </p:nvGrpSpPr>
        <p:grpSpPr bwMode="auto">
          <a:xfrm>
            <a:off x="4267200" y="1479550"/>
            <a:ext cx="4675188" cy="4927600"/>
            <a:chOff x="2656" y="1164"/>
            <a:chExt cx="2945" cy="3104"/>
          </a:xfrm>
        </p:grpSpPr>
        <p:pic>
          <p:nvPicPr>
            <p:cNvPr id="28679" name="Picture 5" descr="case_count"/>
            <p:cNvPicPr>
              <a:picLocks noChangeAspect="1" noChangeArrowheads="1"/>
            </p:cNvPicPr>
            <p:nvPr/>
          </p:nvPicPr>
          <p:blipFill>
            <a:blip r:embed="rId3" cstate="print"/>
            <a:srcRect t="14706"/>
            <a:stretch>
              <a:fillRect/>
            </a:stretch>
          </p:blipFill>
          <p:spPr bwMode="auto">
            <a:xfrm>
              <a:off x="3120" y="1164"/>
              <a:ext cx="2382" cy="1458"/>
            </a:xfrm>
            <a:prstGeom prst="rect">
              <a:avLst/>
            </a:prstGeom>
            <a:noFill/>
            <a:ln w="3175">
              <a:solidFill>
                <a:srgbClr val="C0C0C0"/>
              </a:solidFill>
              <a:miter lim="800000"/>
              <a:headEnd/>
              <a:tailEnd/>
            </a:ln>
          </p:spPr>
        </p:pic>
        <p:pic>
          <p:nvPicPr>
            <p:cNvPr id="28680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41" y="1935"/>
              <a:ext cx="236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1" name="Picture 7" descr="chrysler_1"/>
            <p:cNvPicPr>
              <a:picLocks noChangeAspect="1" noChangeArrowheads="1"/>
            </p:cNvPicPr>
            <p:nvPr/>
          </p:nvPicPr>
          <p:blipFill>
            <a:blip r:embed="rId5" cstate="print"/>
            <a:srcRect b="6401"/>
            <a:stretch>
              <a:fillRect/>
            </a:stretch>
          </p:blipFill>
          <p:spPr bwMode="auto">
            <a:xfrm>
              <a:off x="2688" y="1548"/>
              <a:ext cx="1907" cy="1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2" name="Picture 8" descr="CPA_Financials_CashFlo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56" y="2988"/>
              <a:ext cx="189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8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292100" y="1219200"/>
            <a:ext cx="4127500" cy="5270500"/>
          </a:xfrm>
          <a:noFill/>
        </p:spPr>
        <p:txBody>
          <a:bodyPr/>
          <a:lstStyle/>
          <a:p>
            <a:pPr marL="228600" indent="-228600">
              <a:lnSpc>
                <a:spcPct val="80000"/>
              </a:lnSpc>
            </a:pPr>
            <a:endParaRPr lang="en-US" sz="1600" dirty="0" smtClean="0"/>
          </a:p>
          <a:p>
            <a:pPr marL="687388" lvl="1">
              <a:lnSpc>
                <a:spcPct val="80000"/>
              </a:lnSpc>
            </a:pPr>
            <a:endParaRPr lang="en-US" sz="1600" dirty="0" smtClean="0"/>
          </a:p>
          <a:p>
            <a:pPr marL="530225" lvl="1" indent="-279400">
              <a:lnSpc>
                <a:spcPct val="80000"/>
              </a:lnSpc>
            </a:pPr>
            <a:r>
              <a:rPr lang="en-US" sz="1600" dirty="0" smtClean="0"/>
              <a:t>Compliance with risk policies and regulations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Exposures vs. policy limits 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Regulatory compliance</a:t>
            </a:r>
            <a:br>
              <a:rPr lang="en-US" sz="1600" dirty="0" smtClean="0"/>
            </a:br>
            <a:endParaRPr lang="en-US" sz="1600" dirty="0" smtClean="0"/>
          </a:p>
          <a:p>
            <a:pPr marL="530225" lvl="1" indent="-279400">
              <a:lnSpc>
                <a:spcPct val="80000"/>
              </a:lnSpc>
            </a:pPr>
            <a:r>
              <a:rPr lang="en-US" sz="1600" dirty="0" smtClean="0"/>
              <a:t>Earnings-at-risk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Major internal drivers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Key external variables</a:t>
            </a:r>
            <a:br>
              <a:rPr lang="en-US" sz="1600" dirty="0" smtClean="0"/>
            </a:br>
            <a:endParaRPr lang="en-US" sz="1600" dirty="0" smtClean="0"/>
          </a:p>
          <a:p>
            <a:pPr marL="523875" lvl="1" indent="-258763">
              <a:lnSpc>
                <a:spcPct val="80000"/>
              </a:lnSpc>
            </a:pPr>
            <a:r>
              <a:rPr lang="en-US" sz="1600" dirty="0" smtClean="0"/>
              <a:t>Risk/return performance tracking</a:t>
            </a:r>
          </a:p>
          <a:p>
            <a:pPr marL="984250" lvl="2" indent="-261938">
              <a:lnSpc>
                <a:spcPct val="80000"/>
              </a:lnSpc>
            </a:pPr>
            <a:r>
              <a:rPr lang="en-US" sz="1600" dirty="0" smtClean="0"/>
              <a:t>Business units</a:t>
            </a:r>
          </a:p>
          <a:p>
            <a:pPr marL="984250" lvl="2" indent="-261938">
              <a:lnSpc>
                <a:spcPct val="80000"/>
              </a:lnSpc>
            </a:pPr>
            <a:r>
              <a:rPr lang="en-US" sz="1600" dirty="0" smtClean="0"/>
              <a:t>Customer segments</a:t>
            </a:r>
          </a:p>
          <a:p>
            <a:pPr marL="984250" lvl="2" indent="-261938">
              <a:lnSpc>
                <a:spcPct val="80000"/>
              </a:lnSpc>
            </a:pPr>
            <a:r>
              <a:rPr lang="en-US" sz="1600" dirty="0" smtClean="0"/>
              <a:t>Products</a:t>
            </a:r>
            <a:br>
              <a:rPr lang="en-US" sz="1600" dirty="0" smtClean="0"/>
            </a:br>
            <a:endParaRPr lang="en-US" sz="1600" dirty="0" smtClean="0"/>
          </a:p>
          <a:p>
            <a:pPr marL="530225" lvl="1" indent="-279400">
              <a:lnSpc>
                <a:spcPct val="80000"/>
              </a:lnSpc>
            </a:pPr>
            <a:r>
              <a:rPr lang="en-US" sz="1600" dirty="0" smtClean="0"/>
              <a:t>“Right time” risk reporting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One touch visibility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Drill down capabilities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24x7 escalation</a:t>
            </a:r>
          </a:p>
          <a:p>
            <a:pPr marL="987425" lvl="2" indent="-265113">
              <a:lnSpc>
                <a:spcPct val="80000"/>
              </a:lnSpc>
            </a:pPr>
            <a:r>
              <a:rPr lang="en-US" sz="1600" dirty="0" smtClean="0"/>
              <a:t>Early warning signals</a:t>
            </a:r>
          </a:p>
          <a:p>
            <a:pPr marL="1206500" lvl="2" indent="-290513">
              <a:lnSpc>
                <a:spcPct val="80000"/>
              </a:lnSpc>
            </a:pPr>
            <a:endParaRPr lang="en-US" sz="1500" dirty="0" smtClean="0"/>
          </a:p>
          <a:p>
            <a:pPr marL="228600" indent="-228600">
              <a:lnSpc>
                <a:spcPct val="80000"/>
              </a:lnSpc>
            </a:pPr>
            <a:endParaRPr lang="en-US" sz="1500" dirty="0" smtClean="0"/>
          </a:p>
          <a:p>
            <a:pPr marL="228600" indent="-228600">
              <a:lnSpc>
                <a:spcPct val="80000"/>
              </a:lnSpc>
              <a:buFontTx/>
              <a:buNone/>
            </a:pPr>
            <a:endParaRPr lang="en-US" sz="1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04CAA9A2-1437-4348-81B7-124DE2F1B6F2}" type="slidenum">
              <a:rPr lang="en-US" sz="1200">
                <a:latin typeface="Verdana" pitchFamily="34" charset="0"/>
              </a:rPr>
              <a:pPr algn="r" eaLnBrk="1" hangingPunct="1"/>
              <a:t>27</a:t>
            </a:fld>
            <a:endParaRPr lang="en-US" sz="1200">
              <a:latin typeface="Verdana" pitchFamily="34" charset="0"/>
            </a:endParaRP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5925" y="533400"/>
            <a:ext cx="8423275" cy="919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 Business Risk Model - Example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 rot="-5400000">
            <a:off x="26193" y="1932781"/>
            <a:ext cx="152558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Strategic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 Risks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143000" y="1692275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endParaRPr lang="en-US" sz="1200" b="1" dirty="0">
              <a:solidFill>
                <a:srgbClr val="003399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173038" indent="-173038" eaLnBrk="1" hangingPunct="1">
              <a:buFontTx/>
              <a:buAutoNum type="arabicPeriod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Industry</a:t>
            </a:r>
          </a:p>
          <a:p>
            <a:pPr marL="173038" indent="-173038" eaLnBrk="1" hangingPunct="1">
              <a:buFontTx/>
              <a:buAutoNum type="arabicPeriod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Economy</a:t>
            </a:r>
          </a:p>
          <a:p>
            <a:pPr marL="173038" indent="-173038" eaLnBrk="1" hangingPunct="1">
              <a:buFontTx/>
              <a:buAutoNum type="arabicPeriod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Political change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486400" y="1828800"/>
            <a:ext cx="2286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buFontTx/>
              <a:buAutoNum type="arabicPeriod" startAt="6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Market share</a:t>
            </a:r>
          </a:p>
          <a:p>
            <a:pPr marL="173038" indent="-173038" eaLnBrk="1" hangingPunct="1">
              <a:buFontTx/>
              <a:buAutoNum type="arabicPeriod" startAt="6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Reputation</a:t>
            </a:r>
          </a:p>
          <a:p>
            <a:pPr marL="173038" indent="-173038" eaLnBrk="1" hangingPunct="1">
              <a:buFontTx/>
              <a:buAutoNum type="arabicPeriod" startAt="6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Brand equity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 rot="-5400000">
            <a:off x="-243681" y="3520281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Operations Risks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1066800" y="2590800"/>
            <a:ext cx="2438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Process Risks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Customer satisfaction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Product failure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Supply chain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Sourcing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Supplier concentration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Outsourcing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Production Cycle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Catastrophic loss</a:t>
            </a:r>
          </a:p>
          <a:p>
            <a:pPr marL="230188" indent="-230188" eaLnBrk="1" hangingPunct="1">
              <a:buFontTx/>
              <a:buAutoNum type="arabicPeriod" startAt="11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Process execution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3124200" y="2819400"/>
            <a:ext cx="2133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Compliance Risks</a:t>
            </a:r>
          </a:p>
          <a:p>
            <a:pPr marL="230188" indent="-230188" eaLnBrk="1" hangingPunct="1">
              <a:buFontTx/>
              <a:buAutoNum type="arabicPeriod" startAt="2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Policies and procedures</a:t>
            </a:r>
          </a:p>
          <a:p>
            <a:pPr marL="230188" indent="-230188" eaLnBrk="1" hangingPunct="1">
              <a:buFontTx/>
              <a:buAutoNum type="arabicPeriod" startAt="2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Environmental</a:t>
            </a:r>
          </a:p>
          <a:p>
            <a:pPr marL="230188" indent="-230188" eaLnBrk="1" hangingPunct="1">
              <a:buFontTx/>
              <a:buAutoNum type="arabicPeriod" startAt="2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Contract</a:t>
            </a:r>
          </a:p>
          <a:p>
            <a:pPr marL="230188" indent="-230188" eaLnBrk="1" hangingPunct="1">
              <a:buFontTx/>
              <a:buAutoNum type="arabicPeriod" startAt="2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Legal and regulatory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5486400" y="2590800"/>
            <a:ext cx="3048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People Risks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Human Resources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Health and safety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Authority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Integrity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Leadership/Empowerment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Communications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Culture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Performance incentive</a:t>
            </a:r>
          </a:p>
          <a:p>
            <a:pPr marL="230188" indent="-230188" eaLnBrk="1" hangingPunct="1">
              <a:buFontTx/>
              <a:buAutoNum type="arabicPeriod" startAt="24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Knowledge capital</a:t>
            </a:r>
          </a:p>
          <a:p>
            <a:pPr marL="230188" indent="-230188" eaLnBrk="1" hangingPunct="1">
              <a:spcBef>
                <a:spcPct val="50000"/>
              </a:spcBef>
              <a:buFontTx/>
              <a:buChar char="•"/>
            </a:pPr>
            <a:endParaRPr lang="en-US" sz="12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 rot="-5404327">
            <a:off x="-9736" y="5476081"/>
            <a:ext cx="159543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Finance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 Risks</a:t>
            </a:r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1052513" y="5410200"/>
            <a:ext cx="2057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Financial Risks</a:t>
            </a:r>
          </a:p>
          <a:p>
            <a:pPr marL="230188" indent="-230188" eaLnBrk="1" hangingPunct="1">
              <a:buFontTx/>
              <a:buAutoNum type="arabicPeriod" startAt="4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Accounting</a:t>
            </a:r>
          </a:p>
          <a:p>
            <a:pPr marL="230188" indent="-230188" eaLnBrk="1" hangingPunct="1">
              <a:buFontTx/>
              <a:buAutoNum type="arabicPeriod" startAt="4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Budgeting</a:t>
            </a:r>
          </a:p>
          <a:p>
            <a:pPr marL="230188" indent="-230188" eaLnBrk="1" hangingPunct="1">
              <a:buFontTx/>
              <a:buAutoNum type="arabicPeriod" startAt="40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Taxation</a:t>
            </a:r>
          </a:p>
          <a:p>
            <a:pPr marL="230188" indent="-230188" algn="r" eaLnBrk="1" hangingPunct="1">
              <a:spcBef>
                <a:spcPct val="50000"/>
              </a:spcBef>
            </a:pPr>
            <a:endParaRPr lang="en-US" sz="12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3124200" y="5410200"/>
            <a:ext cx="2286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Operational Risks</a:t>
            </a:r>
          </a:p>
          <a:p>
            <a:pPr marL="230188" indent="-230188" eaLnBrk="1" hangingPunct="1">
              <a:buFontTx/>
              <a:buAutoNum type="arabicPeriod" startAt="4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Pricing</a:t>
            </a:r>
          </a:p>
          <a:p>
            <a:pPr marL="230188" indent="-230188" eaLnBrk="1" hangingPunct="1">
              <a:buFontTx/>
              <a:buAutoNum type="arabicPeriod" startAt="4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Performance measurement</a:t>
            </a:r>
          </a:p>
          <a:p>
            <a:pPr marL="230188" indent="-230188" eaLnBrk="1" hangingPunct="1">
              <a:buFontTx/>
              <a:buAutoNum type="arabicPeriod" startAt="4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Portfolio</a:t>
            </a:r>
          </a:p>
          <a:p>
            <a:pPr marL="230188" indent="-230188" eaLnBrk="1" hangingPunct="1">
              <a:spcBef>
                <a:spcPct val="50000"/>
              </a:spcBef>
            </a:pPr>
            <a:endParaRPr lang="en-US" sz="1200" b="1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5486400" y="4800600"/>
            <a:ext cx="1981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Technological Risks</a:t>
            </a:r>
          </a:p>
          <a:p>
            <a:pPr marL="230188" indent="-230188" eaLnBrk="1" hangingPunct="1">
              <a:buFontTx/>
              <a:buAutoNum type="arabicPeriod" startAt="46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Systems infrastructure</a:t>
            </a:r>
          </a:p>
          <a:p>
            <a:pPr marL="230188" indent="-230188" eaLnBrk="1" hangingPunct="1">
              <a:buFontTx/>
              <a:buAutoNum type="arabicPeriod" startAt="46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Systems access</a:t>
            </a:r>
          </a:p>
          <a:p>
            <a:pPr marL="230188" indent="-230188" eaLnBrk="1" hangingPunct="1">
              <a:buFontTx/>
              <a:buAutoNum type="arabicPeriod" startAt="46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Systems availability</a:t>
            </a:r>
          </a:p>
          <a:p>
            <a:pPr marL="230188" indent="-230188" eaLnBrk="1" hangingPunct="1">
              <a:buFontTx/>
              <a:buAutoNum type="arabicPeriod" startAt="46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Data integrity</a:t>
            </a:r>
          </a:p>
          <a:p>
            <a:pPr marL="230188" indent="-230188" eaLnBrk="1" hangingPunct="1">
              <a:buFontTx/>
              <a:buAutoNum type="arabicPeriod" startAt="46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Date relevance</a:t>
            </a: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1066800" y="4495800"/>
            <a:ext cx="1981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Treasury Risks</a:t>
            </a:r>
          </a:p>
          <a:p>
            <a:pPr marL="230188" indent="-230188" eaLnBrk="1" hangingPunct="1">
              <a:buFontTx/>
              <a:buAutoNum type="arabicPeriod" startAt="3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Cash flow/liquidity</a:t>
            </a:r>
          </a:p>
          <a:p>
            <a:pPr marL="230188" indent="-230188" eaLnBrk="1" hangingPunct="1">
              <a:buFontTx/>
              <a:buAutoNum type="arabicPeriod" startAt="3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Capital availability</a:t>
            </a:r>
          </a:p>
          <a:p>
            <a:pPr marL="230188" indent="-230188" eaLnBrk="1" hangingPunct="1">
              <a:buFontTx/>
              <a:buAutoNum type="arabicPeriod" startAt="3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Interest rate</a:t>
            </a:r>
          </a:p>
          <a:p>
            <a:pPr marL="230188" indent="-230188" eaLnBrk="1" hangingPunct="1">
              <a:buFontTx/>
              <a:buAutoNum type="arabicPeriod" startAt="33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Foreign exchange</a:t>
            </a:r>
          </a:p>
        </p:txBody>
      </p:sp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3124200" y="4572000"/>
            <a:ext cx="236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Credit Risks</a:t>
            </a:r>
          </a:p>
          <a:p>
            <a:pPr marL="230188" indent="-230188" eaLnBrk="1" hangingPunct="1">
              <a:buFontTx/>
              <a:buAutoNum type="arabicPeriod" startAt="37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Credit capacity</a:t>
            </a:r>
          </a:p>
          <a:p>
            <a:pPr marL="230188" indent="-230188" eaLnBrk="1" hangingPunct="1">
              <a:buFontTx/>
              <a:buAutoNum type="arabicPeriod" startAt="37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Credit concentration</a:t>
            </a:r>
          </a:p>
          <a:p>
            <a:pPr marL="230188" indent="-230188" eaLnBrk="1" hangingPunct="1">
              <a:buFontTx/>
              <a:buAutoNum type="arabicPeriod" startAt="37"/>
            </a:pPr>
            <a:r>
              <a:rPr lang="en-US" sz="1200" dirty="0">
                <a:ea typeface="Arial Unicode MS" pitchFamily="34" charset="-128"/>
                <a:cs typeface="Arial Unicode MS" pitchFamily="34" charset="-128"/>
              </a:rPr>
              <a:t>Credit default</a:t>
            </a:r>
          </a:p>
        </p:txBody>
      </p:sp>
      <p:sp>
        <p:nvSpPr>
          <p:cNvPr id="29713" name="Line 16"/>
          <p:cNvSpPr>
            <a:spLocks noChangeShapeType="1"/>
          </p:cNvSpPr>
          <p:nvPr/>
        </p:nvSpPr>
        <p:spPr bwMode="auto">
          <a:xfrm>
            <a:off x="495300" y="25908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9714" name="Line 17"/>
          <p:cNvSpPr>
            <a:spLocks noChangeShapeType="1"/>
          </p:cNvSpPr>
          <p:nvPr/>
        </p:nvSpPr>
        <p:spPr bwMode="auto">
          <a:xfrm>
            <a:off x="495300" y="44958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3124200" y="1752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  <a:buFontTx/>
              <a:buAutoNum type="arabicPeriod" startAt="4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Competitor</a:t>
            </a:r>
          </a:p>
          <a:p>
            <a:pPr marL="174625" indent="-174625" eaLnBrk="1" hangingPunct="1">
              <a:buFontTx/>
              <a:buAutoNum type="arabicPeriod" startAt="4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Consumer preference</a:t>
            </a:r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1066800" y="1676400"/>
            <a:ext cx="3429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External Risks</a:t>
            </a: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6807200" y="1828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eaLnBrk="1" hangingPunct="1">
              <a:buFontTx/>
              <a:buAutoNum type="arabicPeriod" startAt="9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Strategic focus</a:t>
            </a:r>
          </a:p>
          <a:p>
            <a:pPr marL="228600" indent="-228600" eaLnBrk="1" hangingPunct="1">
              <a:buFontTx/>
              <a:buAutoNum type="arabicPeriod" startAt="9"/>
            </a:pPr>
            <a:r>
              <a:rPr lang="en-US" sz="1200">
                <a:ea typeface="Arial Unicode MS" pitchFamily="34" charset="-128"/>
                <a:cs typeface="Arial Unicode MS" pitchFamily="34" charset="-128"/>
              </a:rPr>
              <a:t>Investor confidence</a:t>
            </a:r>
          </a:p>
        </p:txBody>
      </p: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5476875" y="1554163"/>
            <a:ext cx="304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/>
            <a:r>
              <a:rPr lang="en-US" sz="1200" b="1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Internal Risks</a:t>
            </a:r>
            <a:endParaRPr lang="en-US" sz="1200">
              <a:solidFill>
                <a:schemeClr val="accent2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19" name="Line 22"/>
          <p:cNvSpPr>
            <a:spLocks noChangeShapeType="1"/>
          </p:cNvSpPr>
          <p:nvPr/>
        </p:nvSpPr>
        <p:spPr bwMode="auto">
          <a:xfrm>
            <a:off x="495300" y="5810250"/>
            <a:ext cx="81534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FFC67A-192F-4E43-8772-828EFAD29A7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228600"/>
            <a:ext cx="8001000" cy="1216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Scope of ERM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pPr marL="354013" indent="-354013" eaLnBrk="1" hangingPunct="1">
              <a:lnSpc>
                <a:spcPct val="155000"/>
              </a:lnSpc>
            </a:pPr>
            <a:r>
              <a:rPr lang="en-US" dirty="0" smtClean="0"/>
              <a:t>Aligning risk appetite and strategy</a:t>
            </a:r>
          </a:p>
          <a:p>
            <a:pPr marL="354013" indent="-354013" eaLnBrk="1" hangingPunct="1">
              <a:lnSpc>
                <a:spcPct val="155000"/>
              </a:lnSpc>
            </a:pPr>
            <a:r>
              <a:rPr lang="en-US" dirty="0" smtClean="0"/>
              <a:t>Enhancing risk response decisions</a:t>
            </a:r>
          </a:p>
          <a:p>
            <a:pPr marL="354013" indent="-354013" eaLnBrk="1" hangingPunct="1">
              <a:lnSpc>
                <a:spcPct val="155000"/>
              </a:lnSpc>
            </a:pPr>
            <a:r>
              <a:rPr lang="en-US" dirty="0" smtClean="0"/>
              <a:t>Reducing operational surprises and losses</a:t>
            </a:r>
          </a:p>
          <a:p>
            <a:pPr marL="354013" indent="-354013" eaLnBrk="1" hangingPunct="1">
              <a:lnSpc>
                <a:spcPct val="155000"/>
              </a:lnSpc>
            </a:pPr>
            <a:r>
              <a:rPr lang="en-US" dirty="0" smtClean="0"/>
              <a:t>Managing multiple and cross enterprise risks</a:t>
            </a:r>
          </a:p>
          <a:p>
            <a:pPr marL="354013" indent="-354013" eaLnBrk="1" hangingPunct="1">
              <a:lnSpc>
                <a:spcPct val="155000"/>
              </a:lnSpc>
            </a:pPr>
            <a:r>
              <a:rPr lang="en-US" dirty="0" smtClean="0"/>
              <a:t>Highlighting opportunities to improve deployment of capital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572000" y="1066800"/>
            <a:ext cx="4343400" cy="2362200"/>
          </a:xfrm>
          <a:prstGeom prst="rect">
            <a:avLst/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Mismatch of customer expectations</a:t>
            </a:r>
          </a:p>
          <a:p>
            <a:pPr lvl="1" defTabSz="457200" eaLnBrk="1" hangingPunct="1">
              <a:buClr>
                <a:srgbClr val="000000"/>
              </a:buClr>
              <a:buSzPct val="100000"/>
              <a:buFont typeface="Arial" charset="0"/>
              <a:buChar char="–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and speed </a:t>
            </a:r>
            <a:b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entailing re engineering by vendors </a:t>
            </a:r>
          </a:p>
          <a:p>
            <a:pPr lvl="1" defTabSz="457200" eaLnBrk="1" hangingPunct="1">
              <a:buClr>
                <a:srgbClr val="000000"/>
              </a:buClr>
              <a:buSzPct val="100000"/>
              <a:buFont typeface="Arial" charset="0"/>
              <a:buChar char="–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Inability to meet immediate resource requirements of the client</a:t>
            </a:r>
          </a:p>
          <a:p>
            <a:pPr lvl="1" defTabSz="457200" eaLnBrk="1" hangingPunct="1">
              <a:buClr>
                <a:srgbClr val="000000"/>
              </a:buClr>
              <a:buSzPct val="100000"/>
              <a:buFont typeface="Arial" charset="0"/>
              <a:buChar char="–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Inability to deliver as per contractual obligations</a:t>
            </a:r>
          </a:p>
          <a:p>
            <a:pPr lvl="1" defTabSz="457200" eaLnBrk="1" hangingPunct="1">
              <a:buClr>
                <a:srgbClr val="000000"/>
              </a:buClr>
              <a:buSzPct val="100000"/>
              <a:buFont typeface="Arial" charset="0"/>
              <a:buChar char="–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2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Promising much beyond ability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572000" y="3810000"/>
            <a:ext cx="4343400" cy="1524000"/>
          </a:xfrm>
          <a:prstGeom prst="rect">
            <a:avLst/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1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Responsibilities have been assigned to respective individuals. Personnel from delivery background would be account managers.</a:t>
            </a:r>
          </a:p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1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Resource requirements are periodically communicated to recruitment team.</a:t>
            </a:r>
          </a:p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1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Scope of work is signed and agreed by the client &amp; Delivery Head. Work is also signed off by the client on completion of defined milestones.</a:t>
            </a:r>
          </a:p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1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Weekly/ fortnightly review meeting with customer.</a:t>
            </a:r>
          </a:p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endParaRPr lang="en-US" sz="11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2900" y="715963"/>
            <a:ext cx="8343900" cy="701675"/>
          </a:xfrm>
        </p:spPr>
        <p:txBody>
          <a:bodyPr anchor="ctr"/>
          <a:lstStyle/>
          <a:p>
            <a:pPr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rgbClr val="990000"/>
                </a:solidFill>
              </a:rPr>
              <a:t>Risk Card</a:t>
            </a:r>
          </a:p>
        </p:txBody>
      </p:sp>
      <p:sp>
        <p:nvSpPr>
          <p:cNvPr id="505861" name="Rectangle 5"/>
          <p:cNvSpPr>
            <a:spLocks noChangeArrowheads="1"/>
          </p:cNvSpPr>
          <p:nvPr/>
        </p:nvSpPr>
        <p:spPr bwMode="auto">
          <a:xfrm>
            <a:off x="1295400" y="4648200"/>
            <a:ext cx="914400" cy="4572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Impact</a:t>
            </a:r>
          </a:p>
        </p:txBody>
      </p:sp>
      <p:sp>
        <p:nvSpPr>
          <p:cNvPr id="505862" name="Rectangle 6"/>
          <p:cNvSpPr>
            <a:spLocks noChangeArrowheads="1"/>
          </p:cNvSpPr>
          <p:nvPr/>
        </p:nvSpPr>
        <p:spPr bwMode="auto">
          <a:xfrm>
            <a:off x="2286000" y="4648200"/>
            <a:ext cx="914400" cy="4572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Likelihood</a:t>
            </a:r>
          </a:p>
        </p:txBody>
      </p:sp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3276600" y="4648200"/>
            <a:ext cx="914400" cy="4572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Exposure</a:t>
            </a:r>
          </a:p>
        </p:txBody>
      </p:sp>
      <p:sp>
        <p:nvSpPr>
          <p:cNvPr id="505864" name="Rectangle 8"/>
          <p:cNvSpPr>
            <a:spLocks noChangeArrowheads="1"/>
          </p:cNvSpPr>
          <p:nvPr/>
        </p:nvSpPr>
        <p:spPr bwMode="auto">
          <a:xfrm>
            <a:off x="60325" y="5257800"/>
            <a:ext cx="1158875" cy="4572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Inherent Evaluation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60325" y="5867400"/>
            <a:ext cx="1158875" cy="4572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Residual Evaluation</a:t>
            </a:r>
          </a:p>
        </p:txBody>
      </p:sp>
      <p:sp>
        <p:nvSpPr>
          <p:cNvPr id="31764" name="Rectangle 10"/>
          <p:cNvSpPr>
            <a:spLocks noChangeArrowheads="1"/>
          </p:cNvSpPr>
          <p:nvPr/>
        </p:nvSpPr>
        <p:spPr bwMode="auto">
          <a:xfrm>
            <a:off x="1295400" y="51816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5" name="Rectangle 11"/>
          <p:cNvSpPr>
            <a:spLocks noChangeArrowheads="1"/>
          </p:cNvSpPr>
          <p:nvPr/>
        </p:nvSpPr>
        <p:spPr bwMode="auto">
          <a:xfrm>
            <a:off x="2286000" y="51816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6" name="Rectangle 12"/>
          <p:cNvSpPr>
            <a:spLocks noChangeArrowheads="1"/>
          </p:cNvSpPr>
          <p:nvPr/>
        </p:nvSpPr>
        <p:spPr bwMode="auto">
          <a:xfrm>
            <a:off x="3276600" y="51816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7" name="Rectangle 13"/>
          <p:cNvSpPr>
            <a:spLocks noChangeArrowheads="1"/>
          </p:cNvSpPr>
          <p:nvPr/>
        </p:nvSpPr>
        <p:spPr bwMode="auto">
          <a:xfrm>
            <a:off x="1295400" y="57912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8" name="Rectangle 14"/>
          <p:cNvSpPr>
            <a:spLocks noChangeArrowheads="1"/>
          </p:cNvSpPr>
          <p:nvPr/>
        </p:nvSpPr>
        <p:spPr bwMode="auto">
          <a:xfrm>
            <a:off x="2286000" y="57912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9" name="Rectangle 15"/>
          <p:cNvSpPr>
            <a:spLocks noChangeArrowheads="1"/>
          </p:cNvSpPr>
          <p:nvPr/>
        </p:nvSpPr>
        <p:spPr bwMode="auto">
          <a:xfrm>
            <a:off x="3276600" y="5791200"/>
            <a:ext cx="914400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endParaRPr lang="en-US" sz="240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5872" name="Rectangle 16"/>
          <p:cNvSpPr>
            <a:spLocks noChangeArrowheads="1"/>
          </p:cNvSpPr>
          <p:nvPr/>
        </p:nvSpPr>
        <p:spPr bwMode="auto">
          <a:xfrm>
            <a:off x="228600" y="2133600"/>
            <a:ext cx="3733800" cy="16764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400" b="1" dirty="0">
                <a:solidFill>
                  <a:srgbClr val="000000"/>
                </a:solidFill>
                <a:ea typeface="Arial Unicode MS" pitchFamily="34" charset="-128"/>
              </a:rPr>
              <a:t>Customer Dissatisfaction</a:t>
            </a:r>
          </a:p>
        </p:txBody>
      </p:sp>
      <p:sp>
        <p:nvSpPr>
          <p:cNvPr id="31773" name="Rectangle 17"/>
          <p:cNvSpPr>
            <a:spLocks noChangeArrowheads="1"/>
          </p:cNvSpPr>
          <p:nvPr/>
        </p:nvSpPr>
        <p:spPr bwMode="auto">
          <a:xfrm>
            <a:off x="228600" y="1676400"/>
            <a:ext cx="37338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66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66"/>
                </a:solidFill>
                <a:ea typeface="Arial Unicode MS" pitchFamily="34" charset="-128"/>
                <a:cs typeface="Arial Unicode MS" pitchFamily="34" charset="-128"/>
              </a:rPr>
              <a:t>Risk Description</a:t>
            </a:r>
          </a:p>
        </p:txBody>
      </p:sp>
      <p:sp>
        <p:nvSpPr>
          <p:cNvPr id="31774" name="Rectangle 18"/>
          <p:cNvSpPr>
            <a:spLocks noChangeArrowheads="1"/>
          </p:cNvSpPr>
          <p:nvPr/>
        </p:nvSpPr>
        <p:spPr bwMode="auto">
          <a:xfrm>
            <a:off x="381000" y="4038600"/>
            <a:ext cx="1371600" cy="5476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66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66"/>
                </a:solidFill>
                <a:ea typeface="Arial Unicode MS" pitchFamily="34" charset="-128"/>
                <a:cs typeface="Arial Unicode MS" pitchFamily="34" charset="-128"/>
              </a:rPr>
              <a:t>Risk Category</a:t>
            </a:r>
          </a:p>
        </p:txBody>
      </p:sp>
      <p:sp>
        <p:nvSpPr>
          <p:cNvPr id="505875" name="Rectangle 19"/>
          <p:cNvSpPr>
            <a:spLocks noChangeArrowheads="1"/>
          </p:cNvSpPr>
          <p:nvPr/>
        </p:nvSpPr>
        <p:spPr bwMode="auto">
          <a:xfrm>
            <a:off x="1828800" y="3886200"/>
            <a:ext cx="1828800" cy="547688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Strategic</a:t>
            </a:r>
          </a:p>
        </p:txBody>
      </p:sp>
      <p:sp>
        <p:nvSpPr>
          <p:cNvPr id="505876" name="Rectangle 20"/>
          <p:cNvSpPr>
            <a:spLocks noChangeArrowheads="1"/>
          </p:cNvSpPr>
          <p:nvPr/>
        </p:nvSpPr>
        <p:spPr bwMode="auto">
          <a:xfrm>
            <a:off x="5334000" y="762000"/>
            <a:ext cx="2741613" cy="2286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Root Causes</a:t>
            </a:r>
          </a:p>
        </p:txBody>
      </p:sp>
      <p:sp>
        <p:nvSpPr>
          <p:cNvPr id="505877" name="Rectangle 21"/>
          <p:cNvSpPr>
            <a:spLocks noChangeArrowheads="1"/>
          </p:cNvSpPr>
          <p:nvPr/>
        </p:nvSpPr>
        <p:spPr bwMode="auto">
          <a:xfrm>
            <a:off x="5410200" y="3505200"/>
            <a:ext cx="2741613" cy="2286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Mitigation/ Minimization Plan</a:t>
            </a:r>
          </a:p>
        </p:txBody>
      </p:sp>
      <p:sp>
        <p:nvSpPr>
          <p:cNvPr id="505878" name="Rectangle 22"/>
          <p:cNvSpPr>
            <a:spLocks noChangeArrowheads="1"/>
          </p:cNvSpPr>
          <p:nvPr/>
        </p:nvSpPr>
        <p:spPr bwMode="auto">
          <a:xfrm>
            <a:off x="5410200" y="5410200"/>
            <a:ext cx="2741613" cy="228600"/>
          </a:xfrm>
          <a:prstGeom prst="rect">
            <a:avLst/>
          </a:prstGeom>
          <a:gradFill rotWithShape="0">
            <a:gsLst>
              <a:gs pos="0">
                <a:srgbClr val="000066">
                  <a:alpha val="98000"/>
                </a:srgbClr>
              </a:gs>
              <a:gs pos="50000">
                <a:srgbClr val="FFFFFF"/>
              </a:gs>
              <a:gs pos="100000">
                <a:srgbClr val="000066">
                  <a:alpha val="98000"/>
                </a:srgbClr>
              </a:gs>
            </a:gsLst>
            <a:lin ang="5400000" scaled="1"/>
          </a:gradFill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234950" indent="-234950"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234950" algn="l"/>
                <a:tab pos="1149350" algn="l"/>
                <a:tab pos="2063750" algn="l"/>
                <a:tab pos="2978150" algn="l"/>
                <a:tab pos="3892550" algn="l"/>
                <a:tab pos="4806950" algn="l"/>
                <a:tab pos="5721350" algn="l"/>
                <a:tab pos="6635750" algn="l"/>
                <a:tab pos="7550150" algn="l"/>
                <a:tab pos="8464550" algn="l"/>
                <a:tab pos="9378950" algn="l"/>
                <a:tab pos="10293350" algn="l"/>
              </a:tabLst>
              <a:defRPr/>
            </a:pPr>
            <a:r>
              <a:rPr lang="en-US" sz="1100" b="1" dirty="0">
                <a:solidFill>
                  <a:srgbClr val="000000"/>
                </a:solidFill>
                <a:ea typeface="Arial Unicode MS" pitchFamily="34" charset="-128"/>
              </a:rPr>
              <a:t>Key Performance Indicators</a:t>
            </a:r>
          </a:p>
        </p:txBody>
      </p:sp>
      <p:sp>
        <p:nvSpPr>
          <p:cNvPr id="31787" name="Rectangle 23"/>
          <p:cNvSpPr>
            <a:spLocks noChangeArrowheads="1"/>
          </p:cNvSpPr>
          <p:nvPr/>
        </p:nvSpPr>
        <p:spPr bwMode="auto">
          <a:xfrm>
            <a:off x="4572000" y="5715000"/>
            <a:ext cx="4343400" cy="533400"/>
          </a:xfrm>
          <a:prstGeom prst="rect">
            <a:avLst/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0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Business developed on the existing clients – i.e. – number / amount of new assignments. </a:t>
            </a:r>
          </a:p>
          <a:p>
            <a:pPr marL="109538" indent="-109538" defTabSz="457200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109538" algn="l"/>
                <a:tab pos="1023938" algn="l"/>
                <a:tab pos="1938338" algn="l"/>
                <a:tab pos="2852738" algn="l"/>
                <a:tab pos="3767138" algn="l"/>
                <a:tab pos="4681538" algn="l"/>
                <a:tab pos="5595938" algn="l"/>
                <a:tab pos="6510338" algn="l"/>
                <a:tab pos="7424738" algn="l"/>
                <a:tab pos="8339138" algn="l"/>
                <a:tab pos="9253538" algn="l"/>
                <a:tab pos="10167938" algn="l"/>
              </a:tabLst>
            </a:pPr>
            <a:r>
              <a:rPr lang="en-US" sz="10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Client satisfaction survey results</a:t>
            </a:r>
          </a:p>
        </p:txBody>
      </p:sp>
      <p:sp>
        <p:nvSpPr>
          <p:cNvPr id="31788" name="Rectangle 24"/>
          <p:cNvSpPr>
            <a:spLocks noChangeArrowheads="1"/>
          </p:cNvSpPr>
          <p:nvPr/>
        </p:nvSpPr>
        <p:spPr bwMode="auto">
          <a:xfrm>
            <a:off x="0" y="1524000"/>
            <a:ext cx="838200" cy="2286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66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000066"/>
                </a:solidFill>
                <a:ea typeface="Arial Unicode MS" pitchFamily="34" charset="-128"/>
                <a:cs typeface="Arial Unicode MS" pitchFamily="34" charset="-128"/>
              </a:rPr>
              <a:t>Leadership</a:t>
            </a:r>
          </a:p>
        </p:txBody>
      </p:sp>
      <p:sp>
        <p:nvSpPr>
          <p:cNvPr id="31789" name="Rectangle 25"/>
          <p:cNvSpPr>
            <a:spLocks noChangeArrowheads="1"/>
          </p:cNvSpPr>
          <p:nvPr/>
        </p:nvSpPr>
        <p:spPr bwMode="auto">
          <a:xfrm>
            <a:off x="762000" y="1524000"/>
            <a:ext cx="838200" cy="2286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66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000066"/>
                </a:solidFill>
                <a:ea typeface="Arial Unicode MS" pitchFamily="34" charset="-128"/>
                <a:cs typeface="Arial Unicode MS" pitchFamily="34" charset="-128"/>
              </a:rPr>
              <a:t>Employee</a:t>
            </a:r>
          </a:p>
        </p:txBody>
      </p:sp>
      <p:sp>
        <p:nvSpPr>
          <p:cNvPr id="31790" name="Rectangle 26"/>
          <p:cNvSpPr>
            <a:spLocks noChangeArrowheads="1"/>
          </p:cNvSpPr>
          <p:nvPr/>
        </p:nvSpPr>
        <p:spPr bwMode="auto">
          <a:xfrm>
            <a:off x="1600200" y="1524000"/>
            <a:ext cx="990600" cy="228600"/>
          </a:xfrm>
          <a:prstGeom prst="rect">
            <a:avLst/>
          </a:prstGeom>
          <a:solidFill>
            <a:srgbClr val="FF3300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Profitability</a:t>
            </a:r>
          </a:p>
        </p:txBody>
      </p:sp>
      <p:sp>
        <p:nvSpPr>
          <p:cNvPr id="31791" name="Rectangle 27"/>
          <p:cNvSpPr>
            <a:spLocks noChangeArrowheads="1"/>
          </p:cNvSpPr>
          <p:nvPr/>
        </p:nvSpPr>
        <p:spPr bwMode="auto">
          <a:xfrm>
            <a:off x="3352800" y="1524000"/>
            <a:ext cx="1219200" cy="2286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66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b="1">
                <a:solidFill>
                  <a:srgbClr val="000066"/>
                </a:solidFill>
                <a:ea typeface="Arial Unicode MS" pitchFamily="34" charset="-128"/>
                <a:cs typeface="Arial Unicode MS" pitchFamily="34" charset="-128"/>
              </a:rPr>
              <a:t>Shareholder</a:t>
            </a:r>
          </a:p>
        </p:txBody>
      </p:sp>
      <p:sp>
        <p:nvSpPr>
          <p:cNvPr id="31792" name="Rectangle 28"/>
          <p:cNvSpPr>
            <a:spLocks noChangeArrowheads="1"/>
          </p:cNvSpPr>
          <p:nvPr/>
        </p:nvSpPr>
        <p:spPr bwMode="auto">
          <a:xfrm>
            <a:off x="2590800" y="1524000"/>
            <a:ext cx="914400" cy="228600"/>
          </a:xfrm>
          <a:prstGeom prst="rect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Customer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A3D1FC-CEB7-4E53-8C1B-850EC7F9FAB4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1905000"/>
            <a:ext cx="3962400" cy="1657350"/>
            <a:chOff x="96" y="3024"/>
            <a:chExt cx="2496" cy="1044"/>
          </a:xfrm>
        </p:grpSpPr>
        <p:sp>
          <p:nvSpPr>
            <p:cNvPr id="6151" name="Rectangle 3"/>
            <p:cNvSpPr>
              <a:spLocks noChangeArrowheads="1"/>
            </p:cNvSpPr>
            <p:nvPr/>
          </p:nvSpPr>
          <p:spPr bwMode="auto">
            <a:xfrm>
              <a:off x="96" y="3504"/>
              <a:ext cx="12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4400">
                  <a:solidFill>
                    <a:schemeClr val="tx2"/>
                  </a:solidFill>
                </a:rPr>
                <a:t>No Risk …</a:t>
              </a:r>
              <a:endParaRPr lang="en-US"/>
            </a:p>
          </p:txBody>
        </p:sp>
        <p:pic>
          <p:nvPicPr>
            <p:cNvPr id="6152" name="Picture 4" descr="SHUTTL0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3024"/>
              <a:ext cx="1392" cy="1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648200" y="3810000"/>
            <a:ext cx="3505200" cy="1428750"/>
            <a:chOff x="2640" y="3024"/>
            <a:chExt cx="2400" cy="1044"/>
          </a:xfrm>
        </p:grpSpPr>
        <p:pic>
          <p:nvPicPr>
            <p:cNvPr id="6149" name="Picture 6" descr="BN0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48" y="3024"/>
              <a:ext cx="1392" cy="1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0" name="Rectangle 7"/>
            <p:cNvSpPr>
              <a:spLocks noChangeArrowheads="1"/>
            </p:cNvSpPr>
            <p:nvPr/>
          </p:nvSpPr>
          <p:spPr bwMode="auto">
            <a:xfrm>
              <a:off x="2640" y="3504"/>
              <a:ext cx="12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4400">
                  <a:solidFill>
                    <a:schemeClr val="tx2"/>
                  </a:solidFill>
                </a:rPr>
                <a:t>No Gain!</a:t>
              </a: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rgbClr val="990000"/>
                </a:solidFill>
              </a:rPr>
              <a:t>Risk summary report – key elements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4267200"/>
          </a:xfrm>
        </p:spPr>
        <p:txBody>
          <a:bodyPr/>
          <a:lstStyle/>
          <a:p>
            <a:pPr marL="354013" indent="-354013"/>
            <a:r>
              <a:rPr lang="en-US" dirty="0" smtClean="0"/>
              <a:t>Type of risk – strategic, operational, financial etc.</a:t>
            </a:r>
          </a:p>
          <a:p>
            <a:pPr marL="354013" indent="-354013"/>
            <a:r>
              <a:rPr lang="en-US" dirty="0" smtClean="0"/>
              <a:t>Brief description of risk</a:t>
            </a:r>
          </a:p>
          <a:p>
            <a:pPr marL="354013" indent="-354013"/>
            <a:r>
              <a:rPr lang="en-US" dirty="0" smtClean="0"/>
              <a:t>Rating – impact, likelihood and control effectiveness</a:t>
            </a:r>
          </a:p>
          <a:p>
            <a:pPr marL="354013" indent="-354013"/>
            <a:r>
              <a:rPr lang="en-US" dirty="0" smtClean="0"/>
              <a:t>Monitoring approach</a:t>
            </a:r>
          </a:p>
          <a:p>
            <a:pPr marL="354013" indent="-354013"/>
            <a:r>
              <a:rPr lang="en-US" dirty="0" smtClean="0"/>
              <a:t>Key risk management or containment activities</a:t>
            </a:r>
          </a:p>
          <a:p>
            <a:pPr marL="354013" indent="-354013"/>
            <a:r>
              <a:rPr lang="en-US" dirty="0" smtClean="0"/>
              <a:t>Gaps/issues/actions</a:t>
            </a:r>
          </a:p>
          <a:p>
            <a:pPr marL="354013" indent="-354013"/>
            <a:r>
              <a:rPr lang="en-US" dirty="0" smtClean="0"/>
              <a:t>Risk owner or accountable party</a:t>
            </a:r>
          </a:p>
          <a:p>
            <a:pPr marL="354013" indent="-354013"/>
            <a:r>
              <a:rPr lang="en-US" dirty="0" smtClean="0"/>
              <a:t>Processes, objectives, initiatives affected (interconnectivity)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21B4C6-D253-48F3-8D5E-3031574191EB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Focus on Risks…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4267200"/>
          </a:xfrm>
        </p:spPr>
        <p:txBody>
          <a:bodyPr/>
          <a:lstStyle/>
          <a:p>
            <a:pPr marL="354013" indent="-354013"/>
            <a:r>
              <a:rPr lang="en-US" dirty="0" smtClean="0"/>
              <a:t>That can impact realization of future growth opportunities</a:t>
            </a:r>
          </a:p>
          <a:p>
            <a:pPr marL="354013" indent="-354013"/>
            <a:r>
              <a:rPr lang="en-US" dirty="0" smtClean="0"/>
              <a:t>That can impact core business operations that generate or support largest portion of revenue or profits today</a:t>
            </a:r>
          </a:p>
          <a:p>
            <a:pPr marL="354013" indent="-354013"/>
            <a:r>
              <a:rPr lang="en-US" dirty="0" smtClean="0"/>
              <a:t>That are inherent in certain activities…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990578D-58B1-4C39-B916-1B0AF3071FBF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685800"/>
            <a:ext cx="8001000" cy="947737"/>
          </a:xfrm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Roadmap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4987" y="1676400"/>
            <a:ext cx="7770813" cy="4724400"/>
          </a:xfrm>
        </p:spPr>
        <p:txBody>
          <a:bodyPr lIns="90000" tIns="46800" rIns="90000" bIns="46800"/>
          <a:lstStyle/>
          <a:p>
            <a:pPr marL="341313" indent="-341313" defTabSz="457200"/>
            <a:r>
              <a:rPr lang="en-US" dirty="0" smtClean="0"/>
              <a:t>Senior Management commitment</a:t>
            </a:r>
          </a:p>
          <a:p>
            <a:pPr marL="341313" indent="-341313" defTabSz="457200"/>
            <a:r>
              <a:rPr lang="en-US" dirty="0" smtClean="0"/>
              <a:t>Chief Risk Officer – Facilitator</a:t>
            </a:r>
          </a:p>
          <a:p>
            <a:pPr marL="341313" indent="-341313" defTabSz="457200"/>
            <a:r>
              <a:rPr lang="en-US" dirty="0" smtClean="0"/>
              <a:t>Framework</a:t>
            </a:r>
          </a:p>
          <a:p>
            <a:pPr marL="341313" indent="-341313" defTabSz="457200"/>
            <a:r>
              <a:rPr lang="en-US" dirty="0" smtClean="0"/>
              <a:t>Risk appetite &amp; threshold for each key risk</a:t>
            </a:r>
          </a:p>
          <a:p>
            <a:pPr marL="341313" indent="-341313" defTabSz="457200"/>
            <a:r>
              <a:rPr lang="en-US" dirty="0" smtClean="0"/>
              <a:t>Defined owners</a:t>
            </a:r>
          </a:p>
          <a:p>
            <a:pPr marL="341313" indent="-341313" defTabSz="457200"/>
            <a:r>
              <a:rPr lang="en-US" dirty="0" smtClean="0"/>
              <a:t>Board approval</a:t>
            </a:r>
          </a:p>
          <a:p>
            <a:pPr marL="341313" indent="-341313" defTabSz="457200"/>
            <a:r>
              <a:rPr lang="en-US" dirty="0" smtClean="0"/>
              <a:t>Awareness &amp; Training</a:t>
            </a:r>
          </a:p>
          <a:p>
            <a:pPr marL="341313" indent="-341313" defTabSz="457200"/>
            <a:r>
              <a:rPr lang="en-US" dirty="0" smtClean="0"/>
              <a:t>Regular review</a:t>
            </a:r>
          </a:p>
        </p:txBody>
      </p:sp>
      <p:pic>
        <p:nvPicPr>
          <p:cNvPr id="34820" name="Picture 4" descr="bd0717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"/>
            <a:ext cx="312420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762000"/>
            <a:ext cx="8153400" cy="762000"/>
          </a:xfrm>
        </p:spPr>
        <p:txBody>
          <a:bodyPr lIns="90000" tIns="46800" rIns="90000" bIns="46800" anchor="ctr"/>
          <a:lstStyle/>
          <a:p>
            <a:pPr defTabSz="457200">
              <a:buClr>
                <a:srgbClr val="00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rgbClr val="990000"/>
                </a:solidFill>
              </a:rPr>
              <a:t>Potential challenges….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752600"/>
            <a:ext cx="7734300" cy="4572000"/>
          </a:xfrm>
        </p:spPr>
        <p:txBody>
          <a:bodyPr lIns="90000" tIns="46800" rIns="90000" bIns="46800"/>
          <a:lstStyle/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Lack of senior management commitment. </a:t>
            </a:r>
          </a:p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Risk identification confused with enterprise risk management. Lack of common language and understanding of risk concepts. </a:t>
            </a:r>
          </a:p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Focus on selected businesses and strategies instead of the entire enterprise. </a:t>
            </a:r>
          </a:p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Inaction / complacency - </a:t>
            </a:r>
            <a:r>
              <a:rPr lang="en-US" dirty="0" smtClean="0">
                <a:cs typeface="Tahoma" pitchFamily="34" charset="0"/>
              </a:rPr>
              <a:t>It only happens to others</a:t>
            </a:r>
          </a:p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Challenges in obtaining relevant information and in a timely manner. </a:t>
            </a:r>
          </a:p>
          <a:p>
            <a:pPr marL="341313" indent="-341313" algn="just" defTabSz="457200"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i="1" dirty="0" smtClean="0">
                <a:solidFill>
                  <a:schemeClr val="accent2"/>
                </a:solidFill>
              </a:rPr>
              <a:t>Risk management should not become “List management” !!!!!</a:t>
            </a:r>
          </a:p>
          <a:p>
            <a:pPr marL="341313" indent="-341313" algn="just" defTabSz="45720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 dirty="0" smtClean="0">
              <a:solidFill>
                <a:schemeClr val="accent2"/>
              </a:solidFill>
            </a:endParaRPr>
          </a:p>
        </p:txBody>
      </p:sp>
      <p:pic>
        <p:nvPicPr>
          <p:cNvPr id="35844" name="Picture 28" descr="bd0551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143000"/>
            <a:ext cx="87947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23" descr="bd0621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3733800"/>
            <a:ext cx="10668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762000"/>
            <a:ext cx="74041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The bottom line…..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01000" cy="4267200"/>
          </a:xfrm>
        </p:spPr>
        <p:txBody>
          <a:bodyPr/>
          <a:lstStyle/>
          <a:p>
            <a:pPr marL="354013" indent="-354013" algn="just"/>
            <a:r>
              <a:rPr lang="en-US" dirty="0" smtClean="0"/>
              <a:t>Enterprise Risk management must be a normal part of doing business and must be “built-in” to daily activities at all levels. </a:t>
            </a:r>
          </a:p>
          <a:p>
            <a:pPr marL="354013" indent="-354013" algn="just"/>
            <a:r>
              <a:rPr lang="en-US" dirty="0" smtClean="0"/>
              <a:t>Successfully adopted, it helps the organization to develop a capability in managing risks so as to create, for every individual in the organization, an instinctive, consistent and recurring consideration of risk and reward in day-to-day planning and decision-making.</a:t>
            </a:r>
          </a:p>
          <a:p>
            <a:pPr algn="just">
              <a:buFontTx/>
              <a:buNone/>
            </a:pPr>
            <a:endParaRPr lang="en-US" b="1" i="1" dirty="0" smtClean="0"/>
          </a:p>
          <a:p>
            <a:pPr algn="just">
              <a:buFontTx/>
              <a:buNone/>
            </a:pPr>
            <a:r>
              <a:rPr lang="en-US" b="1" i="1" dirty="0" smtClean="0"/>
              <a:t>SEEK TO KNOW WHAT YOU DON’T KNOW!</a:t>
            </a:r>
          </a:p>
          <a:p>
            <a:pPr algn="just">
              <a:buFontTx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3657600" cy="381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Initial Steps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33400" y="4354513"/>
            <a:ext cx="3581400" cy="531812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spcAft>
                <a:spcPct val="3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chemeClr val="bg1"/>
                </a:solidFill>
              </a:rPr>
              <a:t>Enterprise-wide Risk Awareness</a:t>
            </a:r>
          </a:p>
          <a:p>
            <a:pPr indent="19050" eaLnBrk="1" hangingPunct="1">
              <a:lnSpc>
                <a:spcPct val="4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4811713"/>
            <a:ext cx="8001000" cy="1436687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09550" indent="-209550" algn="just" eaLnBrk="1" hangingPunct="1">
              <a:spcBef>
                <a:spcPct val="8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Risk management identified as a key objective of the strategic plan</a:t>
            </a:r>
          </a:p>
          <a:p>
            <a:pPr marL="209550" indent="-209550" algn="just"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Risk management mission statement developed</a:t>
            </a:r>
          </a:p>
          <a:p>
            <a:pPr marL="209550" indent="-209550" algn="just"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Role defined for Chief Risk Officer (CRO) and Divisional Risk Officers</a:t>
            </a:r>
          </a:p>
          <a:p>
            <a:pPr marL="209550" indent="-209550" algn="just"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Risk review meetings convened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762000" y="1752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762000" y="3886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143000" y="2911475"/>
            <a:ext cx="1600200" cy="304800"/>
          </a:xfrm>
          <a:prstGeom prst="rect">
            <a:avLst/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Unit Level Risks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048000" y="2682875"/>
            <a:ext cx="1676400" cy="517525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bg1"/>
                </a:solidFill>
              </a:rPr>
              <a:t>Enterprise-wide Risk Awareness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953000" y="2133600"/>
            <a:ext cx="1905000" cy="517525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Risk Management Integration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7010400" y="1143000"/>
            <a:ext cx="1676400" cy="623888"/>
          </a:xfrm>
          <a:prstGeom prst="rect">
            <a:avLst/>
          </a:prstGeom>
          <a:solidFill>
            <a:srgbClr val="FFCC99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Evolved ERM</a:t>
            </a:r>
          </a:p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400" b="1"/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3581400" y="1905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33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2590800" y="3886200"/>
            <a:ext cx="43434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Risk Management Sophistication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 rot="-5400000">
            <a:off x="-571500" y="2628900"/>
            <a:ext cx="2209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Stakeholder Value</a:t>
            </a:r>
          </a:p>
        </p:txBody>
      </p:sp>
      <p:sp>
        <p:nvSpPr>
          <p:cNvPr id="37902" name="Arc 14"/>
          <p:cNvSpPr>
            <a:spLocks/>
          </p:cNvSpPr>
          <p:nvPr/>
        </p:nvSpPr>
        <p:spPr bwMode="auto">
          <a:xfrm rot="8693445">
            <a:off x="1047750" y="-971550"/>
            <a:ext cx="6337300" cy="3486150"/>
          </a:xfrm>
          <a:custGeom>
            <a:avLst/>
            <a:gdLst>
              <a:gd name="T0" fmla="*/ 0 w 20696"/>
              <a:gd name="T1" fmla="*/ 2147483647 h 21600"/>
              <a:gd name="T2" fmla="*/ 2147483647 w 20696"/>
              <a:gd name="T3" fmla="*/ 2147483647 h 21600"/>
              <a:gd name="T4" fmla="*/ 2147483647 w 20696"/>
              <a:gd name="T5" fmla="*/ 2147483647 h 21600"/>
              <a:gd name="T6" fmla="*/ 0 60000 65536"/>
              <a:gd name="T7" fmla="*/ 0 60000 65536"/>
              <a:gd name="T8" fmla="*/ 0 60000 65536"/>
              <a:gd name="T9" fmla="*/ 0 w 20696"/>
              <a:gd name="T10" fmla="*/ 0 h 21600"/>
              <a:gd name="T11" fmla="*/ 20696 w 206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96" h="21600" fill="none" extrusionOk="0">
                <a:moveTo>
                  <a:pt x="-1" y="106"/>
                </a:moveTo>
                <a:cubicBezTo>
                  <a:pt x="712" y="35"/>
                  <a:pt x="1427" y="-1"/>
                  <a:pt x="2143" y="0"/>
                </a:cubicBezTo>
                <a:cubicBezTo>
                  <a:pt x="9751" y="0"/>
                  <a:pt x="16799" y="4003"/>
                  <a:pt x="20696" y="10538"/>
                </a:cubicBezTo>
              </a:path>
              <a:path w="20696" h="21600" stroke="0" extrusionOk="0">
                <a:moveTo>
                  <a:pt x="-1" y="106"/>
                </a:moveTo>
                <a:cubicBezTo>
                  <a:pt x="712" y="35"/>
                  <a:pt x="1427" y="-1"/>
                  <a:pt x="2143" y="0"/>
                </a:cubicBezTo>
                <a:cubicBezTo>
                  <a:pt x="9751" y="0"/>
                  <a:pt x="16799" y="4003"/>
                  <a:pt x="20696" y="10538"/>
                </a:cubicBezTo>
                <a:lnTo>
                  <a:pt x="214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3200400" cy="381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Scaling Up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33400" y="4191000"/>
            <a:ext cx="3606800" cy="446088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chemeClr val="bg1"/>
                </a:solidFill>
              </a:rPr>
              <a:t>Risk Management Integration</a:t>
            </a:r>
          </a:p>
          <a:p>
            <a:pPr indent="19050" eaLnBrk="1" hangingPunct="1">
              <a:lnSpc>
                <a:spcPct val="45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3400" y="4597400"/>
            <a:ext cx="8077200" cy="1531938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66700" algn="just" eaLnBrk="1" hangingPunct="1">
              <a:lnSpc>
                <a:spcPct val="125000"/>
              </a:lnSpc>
              <a:spcBef>
                <a:spcPct val="1500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Development of risk categorization framework</a:t>
            </a:r>
          </a:p>
          <a:p>
            <a:pPr marL="285750" indent="-266700" algn="just" eaLnBrk="1" hangingPunct="1">
              <a:spcBef>
                <a:spcPct val="1500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Definition of criteria for rating risk/ risk appetite at business level</a:t>
            </a:r>
          </a:p>
          <a:p>
            <a:pPr marL="285750" indent="-266700" algn="just" eaLnBrk="1" hangingPunct="1">
              <a:spcBef>
                <a:spcPct val="1500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Workshops for developing mitigation initiatives</a:t>
            </a:r>
          </a:p>
          <a:p>
            <a:pPr marL="285750" indent="-266700" algn="just" eaLnBrk="1" hangingPunct="1">
              <a:spcBef>
                <a:spcPct val="1500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Setting up of RM organization with responsibilities</a:t>
            </a:r>
          </a:p>
          <a:p>
            <a:pPr marL="285750" indent="-266700" algn="just" eaLnBrk="1" hangingPunct="1">
              <a:spcBef>
                <a:spcPct val="1500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Development of  Risk management dashboard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V="1">
            <a:off x="762000" y="1676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762000" y="38100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143000" y="2835275"/>
            <a:ext cx="1524000" cy="517525"/>
          </a:xfrm>
          <a:prstGeom prst="rect">
            <a:avLst/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Unit Level Risks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048000" y="2606675"/>
            <a:ext cx="1676400" cy="517525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Enterprise-wide Risk Awareness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953000" y="2057400"/>
            <a:ext cx="1905000" cy="517525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bg1"/>
                </a:solidFill>
              </a:rPr>
              <a:t>Risk Management Integration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7010400" y="1066800"/>
            <a:ext cx="1676400" cy="623888"/>
          </a:xfrm>
          <a:prstGeom prst="rect">
            <a:avLst/>
          </a:prstGeom>
          <a:solidFill>
            <a:srgbClr val="FFCC99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Evolved ERM</a:t>
            </a:r>
          </a:p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400" b="1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5486400" y="1143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33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2590800" y="3810000"/>
            <a:ext cx="43434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Risk Management Sophistication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 rot="-5400000">
            <a:off x="-571500" y="2476500"/>
            <a:ext cx="2209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Stakeholder Value</a:t>
            </a:r>
          </a:p>
        </p:txBody>
      </p:sp>
      <p:sp>
        <p:nvSpPr>
          <p:cNvPr id="38926" name="Arc 14"/>
          <p:cNvSpPr>
            <a:spLocks/>
          </p:cNvSpPr>
          <p:nvPr/>
        </p:nvSpPr>
        <p:spPr bwMode="auto">
          <a:xfrm rot="8693445">
            <a:off x="1047750" y="-1047750"/>
            <a:ext cx="6337300" cy="3486150"/>
          </a:xfrm>
          <a:custGeom>
            <a:avLst/>
            <a:gdLst>
              <a:gd name="T0" fmla="*/ 0 w 20696"/>
              <a:gd name="T1" fmla="*/ 2147483647 h 21600"/>
              <a:gd name="T2" fmla="*/ 2147483647 w 20696"/>
              <a:gd name="T3" fmla="*/ 2147483647 h 21600"/>
              <a:gd name="T4" fmla="*/ 2147483647 w 20696"/>
              <a:gd name="T5" fmla="*/ 2147483647 h 21600"/>
              <a:gd name="T6" fmla="*/ 0 60000 65536"/>
              <a:gd name="T7" fmla="*/ 0 60000 65536"/>
              <a:gd name="T8" fmla="*/ 0 60000 65536"/>
              <a:gd name="T9" fmla="*/ 0 w 20696"/>
              <a:gd name="T10" fmla="*/ 0 h 21600"/>
              <a:gd name="T11" fmla="*/ 20696 w 206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96" h="21600" fill="none" extrusionOk="0">
                <a:moveTo>
                  <a:pt x="-1" y="106"/>
                </a:moveTo>
                <a:cubicBezTo>
                  <a:pt x="712" y="35"/>
                  <a:pt x="1427" y="-1"/>
                  <a:pt x="2143" y="0"/>
                </a:cubicBezTo>
                <a:cubicBezTo>
                  <a:pt x="9751" y="0"/>
                  <a:pt x="16799" y="4003"/>
                  <a:pt x="20696" y="10538"/>
                </a:cubicBezTo>
              </a:path>
              <a:path w="20696" h="21600" stroke="0" extrusionOk="0">
                <a:moveTo>
                  <a:pt x="-1" y="106"/>
                </a:moveTo>
                <a:cubicBezTo>
                  <a:pt x="712" y="35"/>
                  <a:pt x="1427" y="-1"/>
                  <a:pt x="2143" y="0"/>
                </a:cubicBezTo>
                <a:cubicBezTo>
                  <a:pt x="9751" y="0"/>
                  <a:pt x="16799" y="4003"/>
                  <a:pt x="20696" y="10538"/>
                </a:cubicBezTo>
                <a:lnTo>
                  <a:pt x="214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4800600" cy="381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Road Ahead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V="1">
            <a:off x="762000" y="1752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762000" y="3886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43000" y="2911475"/>
            <a:ext cx="1524000" cy="517525"/>
          </a:xfrm>
          <a:prstGeom prst="rect">
            <a:avLst/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Unit Level Risks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048000" y="2682875"/>
            <a:ext cx="1676400" cy="517525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Enterprise-wide Risk Awareness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953000" y="2133600"/>
            <a:ext cx="1905000" cy="517525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Risk Management Integration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7010400" y="1143000"/>
            <a:ext cx="1676400" cy="623888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bg1"/>
                </a:solidFill>
              </a:rPr>
              <a:t>Evolved ERM</a:t>
            </a:r>
          </a:p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772400" y="6096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33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90800" y="3886200"/>
            <a:ext cx="43434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Risk Management Sophistication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 rot="-5400000">
            <a:off x="-495300" y="2552700"/>
            <a:ext cx="2209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/>
              <a:t>Stakeholder Value</a:t>
            </a:r>
          </a:p>
        </p:txBody>
      </p:sp>
      <p:sp>
        <p:nvSpPr>
          <p:cNvPr id="39948" name="Arc 12"/>
          <p:cNvSpPr>
            <a:spLocks/>
          </p:cNvSpPr>
          <p:nvPr/>
        </p:nvSpPr>
        <p:spPr bwMode="auto">
          <a:xfrm rot="8693445">
            <a:off x="1109663" y="-1066800"/>
            <a:ext cx="6245225" cy="3657600"/>
          </a:xfrm>
          <a:custGeom>
            <a:avLst/>
            <a:gdLst>
              <a:gd name="T0" fmla="*/ 0 w 20597"/>
              <a:gd name="T1" fmla="*/ 2147483647 h 21600"/>
              <a:gd name="T2" fmla="*/ 2147483647 w 20597"/>
              <a:gd name="T3" fmla="*/ 2147483647 h 21600"/>
              <a:gd name="T4" fmla="*/ 2147483647 w 20597"/>
              <a:gd name="T5" fmla="*/ 2147483647 h 21600"/>
              <a:gd name="T6" fmla="*/ 0 60000 65536"/>
              <a:gd name="T7" fmla="*/ 0 60000 65536"/>
              <a:gd name="T8" fmla="*/ 0 60000 65536"/>
              <a:gd name="T9" fmla="*/ 0 w 20597"/>
              <a:gd name="T10" fmla="*/ 0 h 21600"/>
              <a:gd name="T11" fmla="*/ 20597 w 205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7" h="21600" fill="none" extrusionOk="0">
                <a:moveTo>
                  <a:pt x="-1" y="96"/>
                </a:moveTo>
                <a:cubicBezTo>
                  <a:pt x="679" y="32"/>
                  <a:pt x="1361" y="-1"/>
                  <a:pt x="2044" y="0"/>
                </a:cubicBezTo>
                <a:cubicBezTo>
                  <a:pt x="9652" y="0"/>
                  <a:pt x="16700" y="4003"/>
                  <a:pt x="20597" y="10538"/>
                </a:cubicBezTo>
              </a:path>
              <a:path w="20597" h="21600" stroke="0" extrusionOk="0">
                <a:moveTo>
                  <a:pt x="-1" y="96"/>
                </a:moveTo>
                <a:cubicBezTo>
                  <a:pt x="679" y="32"/>
                  <a:pt x="1361" y="-1"/>
                  <a:pt x="2044" y="0"/>
                </a:cubicBezTo>
                <a:cubicBezTo>
                  <a:pt x="9652" y="0"/>
                  <a:pt x="16700" y="4003"/>
                  <a:pt x="20597" y="10538"/>
                </a:cubicBezTo>
                <a:lnTo>
                  <a:pt x="204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533400" y="4327525"/>
            <a:ext cx="1741488" cy="336550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9050" algn="ctr" eaLnBrk="1" hangingPunct="1">
              <a:spcBef>
                <a:spcPct val="50000"/>
              </a:spcBef>
              <a:spcAft>
                <a:spcPct val="45000"/>
              </a:spcAft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chemeClr val="bg1"/>
                </a:solidFill>
              </a:rPr>
              <a:t>Evolved ERM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33400" y="4664075"/>
            <a:ext cx="8153400" cy="1584325"/>
          </a:xfrm>
          <a:prstGeom prst="rect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66700" algn="just" eaLnBrk="1" hangingPunct="1">
              <a:spcBef>
                <a:spcPct val="45000"/>
              </a:spcBef>
              <a:buClr>
                <a:schemeClr val="tx1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ERM becomes a consistent frame of reference across entire value chain and risk appetite constantly referred to during all key decisions</a:t>
            </a:r>
          </a:p>
          <a:p>
            <a:pPr marL="285750" indent="-266700" algn="just" eaLnBrk="1" hangingPunct="1">
              <a:lnSpc>
                <a:spcPct val="40000"/>
              </a:lnSpc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endParaRPr lang="en-US" sz="1600" b="1">
              <a:solidFill>
                <a:schemeClr val="bg1"/>
              </a:solidFill>
            </a:endParaRPr>
          </a:p>
          <a:p>
            <a:pPr marL="285750" indent="-266700" algn="just" eaLnBrk="1" hangingPunct="1">
              <a:spcBef>
                <a:spcPct val="15000"/>
              </a:spcBef>
              <a:buClr>
                <a:schemeClr val="tx1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Clear linkages established between financial performance and risk assessments</a:t>
            </a:r>
          </a:p>
          <a:p>
            <a:pPr marL="285750" indent="-266700" algn="just" eaLnBrk="1" hangingPunct="1">
              <a:lnSpc>
                <a:spcPct val="40000"/>
              </a:lnSpc>
              <a:buClr>
                <a:schemeClr val="folHlink"/>
              </a:buClr>
              <a:buSzPct val="60000"/>
              <a:buFont typeface="Wingdings" pitchFamily="2" charset="2"/>
              <a:buChar char="Ø"/>
            </a:pPr>
            <a:endParaRPr lang="en-US" sz="1600" b="1">
              <a:solidFill>
                <a:schemeClr val="bg1"/>
              </a:solidFill>
            </a:endParaRPr>
          </a:p>
          <a:p>
            <a:pPr marL="285750" indent="-266700" algn="just" eaLnBrk="1" hangingPunct="1">
              <a:spcBef>
                <a:spcPct val="15000"/>
              </a:spcBef>
              <a:buClr>
                <a:schemeClr val="tx1"/>
              </a:buClr>
              <a:buSzPct val="60000"/>
              <a:buFont typeface="Wingdings" pitchFamily="2" charset="2"/>
              <a:buChar char="Ø"/>
            </a:pPr>
            <a:r>
              <a:rPr lang="en-US" sz="1600" b="1">
                <a:solidFill>
                  <a:schemeClr val="bg1"/>
                </a:solidFill>
              </a:rPr>
              <a:t>Real time assurance systems in place covering key financial / operational risks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Risks…some thoughts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4267200"/>
          </a:xfrm>
        </p:spPr>
        <p:txBody>
          <a:bodyPr/>
          <a:lstStyle/>
          <a:p>
            <a:pPr marL="354013" indent="-354013"/>
            <a:r>
              <a:rPr lang="en-US" sz="2175" dirty="0" smtClean="0"/>
              <a:t>Risks and opportunities - two sides of the same coin</a:t>
            </a:r>
          </a:p>
          <a:p>
            <a:pPr marL="354013" indent="-354013"/>
            <a:r>
              <a:rPr lang="en-US" sz="2175" dirty="0" smtClean="0"/>
              <a:t>Charge your customer a premium for risks – making risk an element of pricing</a:t>
            </a:r>
          </a:p>
          <a:p>
            <a:pPr marL="354013" indent="-354013"/>
            <a:r>
              <a:rPr lang="en-US" sz="2175" dirty="0" smtClean="0"/>
              <a:t>Role of media and technology – reputation risk is getting increasingly challenging to manage.</a:t>
            </a:r>
          </a:p>
          <a:p>
            <a:pPr marL="354013" indent="-354013"/>
            <a:r>
              <a:rPr lang="en-US" sz="2175" dirty="0" smtClean="0"/>
              <a:t>Risk awareness is the key, complacency a threat! (It only happens to others!)</a:t>
            </a:r>
          </a:p>
          <a:p>
            <a:pPr marL="354013" indent="-354013"/>
            <a:r>
              <a:rPr lang="en-US" sz="2175" dirty="0" smtClean="0"/>
              <a:t>Fall of yesterday’s “Stars” – was absence of risk management an important cause?</a:t>
            </a:r>
          </a:p>
          <a:p>
            <a:pPr marL="354013" indent="-354013"/>
            <a:r>
              <a:rPr lang="en-US" sz="2175" dirty="0" smtClean="0"/>
              <a:t>Information Security….the worst is yet to come</a:t>
            </a:r>
          </a:p>
          <a:p>
            <a:pPr marL="354013" indent="-354013"/>
            <a:r>
              <a:rPr lang="en-US" sz="2175" dirty="0" smtClean="0"/>
              <a:t>Business continuity challenging despite technology advances!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C4486A-C66B-4616-856E-713085B3578D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642230C-926A-4CF6-86FB-A2D33DB1A07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3395662" cy="53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/>
              <a:t>Risk management is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					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5334000" y="5334000"/>
            <a:ext cx="381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60000"/>
            </a:pPr>
            <a:r>
              <a:rPr lang="en-US" sz="2400" b="1" i="1">
                <a:solidFill>
                  <a:srgbClr val="FF0000"/>
                </a:solidFill>
              </a:rPr>
              <a:t>Continuous Journey…… </a:t>
            </a:r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60000"/>
            </a:pPr>
            <a:endParaRPr lang="en-US" sz="2400"/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60000"/>
            </a:pPr>
            <a:r>
              <a:rPr lang="en-US" sz="2400"/>
              <a:t>					</a:t>
            </a:r>
          </a:p>
        </p:txBody>
      </p:sp>
      <p:pic>
        <p:nvPicPr>
          <p:cNvPr id="41989" name="Picture 11" descr="dsc_006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057400"/>
            <a:ext cx="7772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4ED8BD-27D4-478F-A1A2-7DFDE0B03C8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7" y="635000"/>
            <a:ext cx="7631113" cy="812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990000"/>
                </a:solidFill>
              </a:rPr>
              <a:t>What is Risk?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6629400" cy="2286000"/>
          </a:xfrm>
        </p:spPr>
        <p:txBody>
          <a:bodyPr/>
          <a:lstStyle/>
          <a:p>
            <a:pPr marL="57150" indent="-57150" algn="just" eaLnBrk="1" hangingPunct="1">
              <a:buFontTx/>
              <a:buNone/>
            </a:pPr>
            <a:r>
              <a:rPr lang="en-US" sz="2200" smtClean="0"/>
              <a:t>Risk, in traditional terms, is viewed as a ‘negative’. </a:t>
            </a:r>
          </a:p>
          <a:p>
            <a:pPr marL="57150" indent="-57150" algn="just" eaLnBrk="1" hangingPunct="1">
              <a:buFontTx/>
              <a:buNone/>
            </a:pPr>
            <a:r>
              <a:rPr lang="en-US" sz="2200" smtClean="0"/>
              <a:t>The Chinese give a much better description of risk</a:t>
            </a:r>
          </a:p>
          <a:p>
            <a:pPr marL="514350" lvl="1" indent="-342900" algn="just" eaLnBrk="1" hangingPunct="1">
              <a:buSzPct val="160000"/>
            </a:pPr>
            <a:r>
              <a:rPr lang="en-US" sz="2200" smtClean="0"/>
              <a:t>The first is the symbol for “danger”,   while</a:t>
            </a:r>
          </a:p>
          <a:p>
            <a:pPr marL="514350" lvl="1" indent="-342900" algn="just" eaLnBrk="1" hangingPunct="1">
              <a:buSzPct val="160000"/>
            </a:pPr>
            <a:r>
              <a:rPr lang="en-US" sz="2200" smtClean="0"/>
              <a:t>the second is the symbol for “opportunity”, making risk a mix of danger and opportunity. </a:t>
            </a:r>
          </a:p>
        </p:txBody>
      </p:sp>
      <p:pic>
        <p:nvPicPr>
          <p:cNvPr id="717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15200" y="2209800"/>
            <a:ext cx="1611313" cy="1592263"/>
          </a:xfrm>
          <a:noFill/>
        </p:spPr>
      </p:pic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609600" y="4267200"/>
            <a:ext cx="670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200"/>
              <a:t>“Risk- let’s get this straight up front – is good. The point of Risk management is not to eliminate it; that would eliminate reward. The point is to manage it – that is, choose to place bets, where to  hedge bets, and where to avoid betting together.”  - </a:t>
            </a:r>
            <a:r>
              <a:rPr lang="en-US" sz="2200" b="1" i="1"/>
              <a:t>Thomas A. Stewart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F760AEA-12B5-4C6D-9586-3F4B26A280F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Questions  ???</a:t>
            </a:r>
          </a:p>
        </p:txBody>
      </p:sp>
      <p:pic>
        <p:nvPicPr>
          <p:cNvPr id="43012" name="Picture 4" descr="BD00028_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936875" y="1898650"/>
            <a:ext cx="3408363" cy="35448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b="1" i="1" dirty="0" smtClean="0"/>
          </a:p>
          <a:p>
            <a:r>
              <a:rPr lang="en-US" b="1" i="1" dirty="0" smtClean="0"/>
              <a:t>Thank you for your attention!</a:t>
            </a:r>
          </a:p>
          <a:p>
            <a:r>
              <a:rPr lang="en-US" b="1" i="1" dirty="0" smtClean="0"/>
              <a:t>Reach me – jyotinmehta@voltas.com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7C234C6-ACEA-4AED-A45A-10E33E10E535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06D966-9F8D-4ABD-BDD9-284A25838BC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1775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&amp; Risk Management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48600" cy="4648200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Tx/>
              <a:buNone/>
            </a:pPr>
            <a:r>
              <a:rPr lang="en-US" dirty="0" smtClean="0"/>
              <a:t>In economic terms, profit is the reward for entrepreneurship or “Risk Taking”	</a:t>
            </a:r>
          </a:p>
          <a:p>
            <a:pPr marL="0" indent="0" algn="just" eaLnBrk="1" hangingPunct="1">
              <a:lnSpc>
                <a:spcPct val="150000"/>
              </a:lnSpc>
              <a:buFontTx/>
              <a:buNone/>
            </a:pPr>
            <a:r>
              <a:rPr lang="en-US" dirty="0" smtClean="0"/>
              <a:t>As a lay investor, our investment planning is based on risk perception – bank deposits, life insurance, debentures and </a:t>
            </a:r>
            <a:r>
              <a:rPr lang="en-US" dirty="0" err="1" smtClean="0"/>
              <a:t>GoI</a:t>
            </a:r>
            <a:r>
              <a:rPr lang="en-US" dirty="0" smtClean="0"/>
              <a:t> bonds, Mutual Funds, Shares, Private Equity….</a:t>
            </a:r>
          </a:p>
          <a:p>
            <a:pPr marL="0" indent="0" algn="just" eaLnBrk="1" hangingPunct="1">
              <a:lnSpc>
                <a:spcPct val="150000"/>
              </a:lnSpc>
              <a:buFontTx/>
              <a:buNone/>
            </a:pPr>
            <a:r>
              <a:rPr lang="en-US" b="1" i="1" dirty="0" smtClean="0"/>
              <a:t>Risk management is an attempt to identify, measure, mitigate and monitor risks.</a:t>
            </a:r>
            <a:r>
              <a:rPr lang="en-US" dirty="0" smtClean="0"/>
              <a:t> 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Risk Management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609600" y="1828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354013" algn="just">
              <a:buClr>
                <a:srgbClr val="FF9900"/>
              </a:buClr>
              <a:buFont typeface="Comic Sans MS" pitchFamily="66" charset="0"/>
              <a:buChar char="1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 the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nature and extent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risks facing the company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85800" y="2362200"/>
            <a:ext cx="784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609600" y="2514600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algn="just">
              <a:buClr>
                <a:srgbClr val="FF9900"/>
              </a:buClr>
              <a:buFont typeface="Comic Sans MS" pitchFamily="66" charset="0"/>
              <a:buChar char="2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 the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extent and categories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risks which are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acceptable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a  company or an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enterprise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5800" y="3276600"/>
            <a:ext cx="784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609600" y="3352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algn="just">
              <a:buClr>
                <a:srgbClr val="FF9900"/>
              </a:buClr>
              <a:buFont typeface="Comic Sans MS" pitchFamily="66" charset="0"/>
              <a:buChar char="3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 the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likelihood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 risks 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concerned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materializing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5800" y="4953000"/>
            <a:ext cx="784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609600" y="4114800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algn="just">
              <a:buClr>
                <a:srgbClr val="FF9900"/>
              </a:buClr>
              <a:buFont typeface="Comic Sans MS" pitchFamily="66" charset="0"/>
              <a:buChar char="4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Company’s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ability to reduce the incidence and impact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business of risks that do materialize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685800" y="3962400"/>
            <a:ext cx="784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609600" y="5029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algn="just">
              <a:buClr>
                <a:srgbClr val="FF9900"/>
              </a:buClr>
              <a:buFont typeface="Comic Sans MS" pitchFamily="66" charset="0"/>
              <a:buChar char="5"/>
              <a:defRPr/>
            </a:pP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Costs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Mitigation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685800" y="5638800"/>
            <a:ext cx="784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2287" y="838200"/>
            <a:ext cx="7402513" cy="609600"/>
          </a:xfrm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Classification of Risks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100" y="1676400"/>
            <a:ext cx="7810500" cy="4495800"/>
          </a:xfrm>
        </p:spPr>
        <p:txBody>
          <a:bodyPr lIns="90000" tIns="46800" rIns="90000" bIns="46800"/>
          <a:lstStyle/>
          <a:p>
            <a:pPr marL="533400" lvl="1" indent="-419100" algn="just" defTabSz="457200" eaLnBrk="1" hangingPunct="1">
              <a:buClr>
                <a:srgbClr val="FF9900"/>
              </a:buClr>
              <a:buFontTx/>
              <a:buNone/>
            </a:pPr>
            <a:r>
              <a:rPr lang="en-US" sz="1900" b="1" dirty="0" smtClean="0"/>
              <a:t>Strategic</a:t>
            </a:r>
          </a:p>
          <a:p>
            <a:pPr marL="442913" lvl="1" indent="-328613" algn="just" defTabSz="457200" eaLnBrk="1" hangingPunct="1">
              <a:buSzPct val="160000"/>
            </a:pPr>
            <a:r>
              <a:rPr lang="en-US" sz="1900" dirty="0" smtClean="0"/>
              <a:t>A strategic risk is a risk that a company is exposed to when pursuing its business objectives, or likely loss arising from a poor strategic business decision. e.g.</a:t>
            </a:r>
            <a:r>
              <a:rPr lang="en-US" sz="1900" b="1" dirty="0" smtClean="0"/>
              <a:t> </a:t>
            </a:r>
            <a:r>
              <a:rPr lang="en-US" sz="1900" b="1" dirty="0" smtClean="0">
                <a:solidFill>
                  <a:schemeClr val="accent2"/>
                </a:solidFill>
              </a:rPr>
              <a:t>Over-dependence on one line of business or a failed acquisition</a:t>
            </a:r>
          </a:p>
          <a:p>
            <a:pPr marL="533400" lvl="1" indent="-419100" algn="just" defTabSz="457200" eaLnBrk="1" hangingPunct="1">
              <a:buClr>
                <a:srgbClr val="FF9900"/>
              </a:buClr>
              <a:buFontTx/>
              <a:buNone/>
            </a:pPr>
            <a:r>
              <a:rPr lang="en-US" sz="1900" b="1" dirty="0" smtClean="0"/>
              <a:t>Operational</a:t>
            </a:r>
          </a:p>
          <a:p>
            <a:pPr marL="442913" lvl="1" indent="-328613" algn="just" defTabSz="457200" eaLnBrk="1" hangingPunct="1">
              <a:buSzPct val="160000"/>
            </a:pPr>
            <a:r>
              <a:rPr lang="en-US" sz="1900" dirty="0" smtClean="0"/>
              <a:t>Operational risk as the risk of loss resulting from inadequate or failed internal processes, people and systems, or from external events.</a:t>
            </a:r>
            <a:r>
              <a:rPr lang="en-US" sz="1900" b="1" dirty="0" smtClean="0"/>
              <a:t> </a:t>
            </a:r>
            <a:r>
              <a:rPr lang="en-US" sz="1900" b="1" dirty="0" smtClean="0">
                <a:solidFill>
                  <a:schemeClr val="accent2"/>
                </a:solidFill>
              </a:rPr>
              <a:t>e.g. Frauds,  foreign exchange volatility, disruption of business </a:t>
            </a:r>
          </a:p>
          <a:p>
            <a:pPr marL="533400" lvl="1" indent="-419100" algn="just" defTabSz="457200" eaLnBrk="1" hangingPunct="1">
              <a:buClr>
                <a:srgbClr val="FF9900"/>
              </a:buClr>
              <a:buFontTx/>
              <a:buNone/>
            </a:pPr>
            <a:r>
              <a:rPr lang="en-US" sz="1900" b="1" dirty="0" smtClean="0"/>
              <a:t>Compliance</a:t>
            </a:r>
          </a:p>
          <a:p>
            <a:pPr marL="442913" lvl="1" indent="-328613" algn="just" defTabSz="457200" eaLnBrk="1" hangingPunct="1">
              <a:buSzPct val="160000"/>
            </a:pPr>
            <a:r>
              <a:rPr lang="en-US" sz="1900" dirty="0" smtClean="0"/>
              <a:t>Risks arising from breach of law/ regulatory requirement</a:t>
            </a:r>
            <a:r>
              <a:rPr lang="en-US" sz="1900" b="1" dirty="0" smtClean="0">
                <a:solidFill>
                  <a:schemeClr val="accent2"/>
                </a:solidFill>
              </a:rPr>
              <a:t>. e.g. Non compliance in foreign country due to ignorance.</a:t>
            </a:r>
          </a:p>
          <a:p>
            <a:pPr marL="533400" lvl="1" indent="-419100" algn="just" defTabSz="457200" eaLnBrk="1" hangingPunct="1">
              <a:buClr>
                <a:srgbClr val="FF9900"/>
              </a:buClr>
              <a:buFontTx/>
              <a:buAutoNum type="arabicPeriod" startAt="2"/>
            </a:pPr>
            <a:endParaRPr lang="en-US" sz="1900" b="1" dirty="0" smtClean="0">
              <a:solidFill>
                <a:schemeClr val="accent2"/>
              </a:solidFill>
            </a:endParaRPr>
          </a:p>
          <a:p>
            <a:pPr marL="533400" lvl="1" indent="-419100" algn="just" defTabSz="457200" eaLnBrk="1" hangingPunct="1">
              <a:buClr>
                <a:srgbClr val="FF9900"/>
              </a:buClr>
              <a:buFontTx/>
              <a:buAutoNum type="arabicPeriod" startAt="2"/>
            </a:pPr>
            <a:endParaRPr lang="en-US" sz="1900" dirty="0" smtClean="0"/>
          </a:p>
          <a:p>
            <a:pPr marL="457200" indent="-457200" algn="just" defTabSz="457200" eaLnBrk="1" hangingPunct="1">
              <a:buFontTx/>
              <a:buNone/>
            </a:pPr>
            <a:endParaRPr lang="en-US" sz="19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2762" y="366712"/>
            <a:ext cx="7945438" cy="108108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The Need for Risk Management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7772400" cy="49149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dirty="0" smtClean="0"/>
              <a:t>Complex, dynamic macro environment</a:t>
            </a:r>
          </a:p>
          <a:p>
            <a:pPr marL="354013" indent="-354013" algn="just" eaLnBrk="1" hangingPunct="1">
              <a:lnSpc>
                <a:spcPct val="80000"/>
              </a:lnSpc>
              <a:spcBef>
                <a:spcPts val="400"/>
              </a:spcBef>
              <a:buFontTx/>
              <a:buNone/>
            </a:pPr>
            <a:endParaRPr lang="en-US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dirty="0" smtClean="0"/>
              <a:t>Need for sustainable and profitable growth to meet stakeholder expectation</a:t>
            </a:r>
          </a:p>
          <a:p>
            <a:pPr marL="354013" indent="-354013" algn="just" eaLnBrk="1" hangingPunct="1">
              <a:lnSpc>
                <a:spcPct val="80000"/>
              </a:lnSpc>
              <a:spcBef>
                <a:spcPts val="400"/>
              </a:spcBef>
            </a:pPr>
            <a:endParaRPr lang="en-US" dirty="0" smtClean="0"/>
          </a:p>
          <a:p>
            <a:pPr marL="354013" indent="-354013"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dirty="0" smtClean="0"/>
              <a:t>Trend towards greater transparency &amp; enhanced levels of corporate governance</a:t>
            </a:r>
          </a:p>
          <a:p>
            <a:pPr marL="354013" indent="-354013" eaLnBrk="1" hangingPunct="1"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9900"/>
                </a:solidFill>
              </a:rPr>
              <a:t> </a:t>
            </a:r>
            <a:endParaRPr lang="en-US" dirty="0" smtClean="0"/>
          </a:p>
          <a:p>
            <a:pPr algn="just" eaLnBrk="1" hangingPunct="1">
              <a:lnSpc>
                <a:spcPct val="80000"/>
              </a:lnSpc>
              <a:spcBef>
                <a:spcPts val="400"/>
              </a:spcBef>
              <a:buFontTx/>
              <a:buNone/>
            </a:pPr>
            <a:endParaRPr lang="en-US" dirty="0" smtClean="0"/>
          </a:p>
          <a:p>
            <a:pPr algn="just" eaLnBrk="1" hangingPunct="1"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i="1" dirty="0" smtClean="0"/>
              <a:t>   </a:t>
            </a:r>
            <a:r>
              <a:rPr lang="en-US" b="1" i="1" dirty="0" smtClean="0">
                <a:solidFill>
                  <a:schemeClr val="accent2"/>
                </a:solidFill>
              </a:rPr>
              <a:t># Progressing from survival to competitive advantage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1775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Top Ten Risks 2013 - E&amp;Y Global Report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4013" indent="-354013">
              <a:lnSpc>
                <a:spcPct val="90000"/>
              </a:lnSpc>
            </a:pPr>
            <a:r>
              <a:rPr lang="en-US" dirty="0" smtClean="0"/>
              <a:t>Political Risks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Sovereign Debt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Emerging technologies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Regulation and compliance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Managing Talent and Skill shortages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Market risks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Pricing pressure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Cost cutting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Expansion of government role</a:t>
            </a:r>
          </a:p>
          <a:p>
            <a:pPr marL="354013" indent="-354013">
              <a:lnSpc>
                <a:spcPct val="90000"/>
              </a:lnSpc>
            </a:pPr>
            <a:r>
              <a:rPr lang="en-US" dirty="0" smtClean="0"/>
              <a:t>Macroeconomic risks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</TotalTime>
  <Words>2219</Words>
  <Application>Microsoft Office PowerPoint</Application>
  <PresentationFormat>On-screen Show (4:3)</PresentationFormat>
  <Paragraphs>516</Paragraphs>
  <Slides>41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Profile</vt:lpstr>
      <vt:lpstr>Visio</vt:lpstr>
      <vt:lpstr>Enterprise Risk Management</vt:lpstr>
      <vt:lpstr>Risk awareness…….</vt:lpstr>
      <vt:lpstr>Slide 3</vt:lpstr>
      <vt:lpstr>  What is Risk? </vt:lpstr>
      <vt:lpstr>Risk &amp; Risk Management</vt:lpstr>
      <vt:lpstr>Risk Management</vt:lpstr>
      <vt:lpstr>Classification of Risks</vt:lpstr>
      <vt:lpstr>The Need for Risk Management</vt:lpstr>
      <vt:lpstr>Top Ten Risks 2013 - E&amp;Y Global Report</vt:lpstr>
      <vt:lpstr>OBJECTIVES OF ERM</vt:lpstr>
      <vt:lpstr>Objective Setting</vt:lpstr>
      <vt:lpstr>Objective Setting </vt:lpstr>
      <vt:lpstr>Event Identification</vt:lpstr>
      <vt:lpstr>Risk Assessment</vt:lpstr>
      <vt:lpstr>Slide 15</vt:lpstr>
      <vt:lpstr>Slide 16</vt:lpstr>
      <vt:lpstr>Risk Response</vt:lpstr>
      <vt:lpstr>Risk Response</vt:lpstr>
      <vt:lpstr>Risk Response</vt:lpstr>
      <vt:lpstr>Control Activities</vt:lpstr>
      <vt:lpstr>Control Activities</vt:lpstr>
      <vt:lpstr>Information and Communication</vt:lpstr>
      <vt:lpstr>Monitoring</vt:lpstr>
      <vt:lpstr>Monitoring</vt:lpstr>
      <vt:lpstr>Balancing the Hard and Soft side of Risk Management</vt:lpstr>
      <vt:lpstr>An ERM dashboard should provide full Risk Transparency</vt:lpstr>
      <vt:lpstr>  Business Risk Model - Example</vt:lpstr>
      <vt:lpstr>Scope of ERM</vt:lpstr>
      <vt:lpstr>Risk Card</vt:lpstr>
      <vt:lpstr>Risk summary report – key elements</vt:lpstr>
      <vt:lpstr>Focus on Risks…</vt:lpstr>
      <vt:lpstr>Roadmap</vt:lpstr>
      <vt:lpstr>Potential challenges….</vt:lpstr>
      <vt:lpstr> The bottom line…..  </vt:lpstr>
      <vt:lpstr>Initial Steps</vt:lpstr>
      <vt:lpstr>Scaling Up</vt:lpstr>
      <vt:lpstr>Road Ahead</vt:lpstr>
      <vt:lpstr>Risks…some thoughts</vt:lpstr>
      <vt:lpstr>Slide 39</vt:lpstr>
      <vt:lpstr>Questions  ???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ENTERPRISE RISK MANAGEMENT</dc:title>
  <dc:creator>Owner</dc:creator>
  <cp:lastModifiedBy>Administrator</cp:lastModifiedBy>
  <cp:revision>387</cp:revision>
  <dcterms:created xsi:type="dcterms:W3CDTF">2006-09-13T04:47:20Z</dcterms:created>
  <dcterms:modified xsi:type="dcterms:W3CDTF">2013-11-02T06:43:46Z</dcterms:modified>
</cp:coreProperties>
</file>