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8"/>
  </p:notesMasterIdLst>
  <p:handoutMasterIdLst>
    <p:handoutMasterId r:id="rId19"/>
  </p:handoutMasterIdLst>
  <p:sldIdLst>
    <p:sldId id="1211" r:id="rId2"/>
    <p:sldId id="1249" r:id="rId3"/>
    <p:sldId id="991" r:id="rId4"/>
    <p:sldId id="1250" r:id="rId5"/>
    <p:sldId id="1252" r:id="rId6"/>
    <p:sldId id="1091" r:id="rId7"/>
    <p:sldId id="1251" r:id="rId8"/>
    <p:sldId id="1253" r:id="rId9"/>
    <p:sldId id="1234" r:id="rId10"/>
    <p:sldId id="1235" r:id="rId11"/>
    <p:sldId id="1236" r:id="rId12"/>
    <p:sldId id="1238" r:id="rId13"/>
    <p:sldId id="1255" r:id="rId14"/>
    <p:sldId id="1254" r:id="rId15"/>
    <p:sldId id="1256" r:id="rId16"/>
    <p:sldId id="1248" r:id="rId17"/>
  </p:sldIdLst>
  <p:sldSz cx="12192000" cy="6858000"/>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213" userDrawn="1">
          <p15:clr>
            <a:srgbClr val="A4A3A4"/>
          </p15:clr>
        </p15:guide>
        <p15:guide id="2" pos="1971" userDrawn="1">
          <p15:clr>
            <a:srgbClr val="A4A3A4"/>
          </p15:clr>
        </p15:guide>
        <p15:guide id="3" orient="horz" pos="3127" userDrawn="1">
          <p15:clr>
            <a:srgbClr val="A4A3A4"/>
          </p15:clr>
        </p15:guide>
        <p15:guide id="4" pos="214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EEE4"/>
    <a:srgbClr val="FB5135"/>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078" autoAdjust="0"/>
    <p:restoredTop sz="96433" autoAdjust="0"/>
  </p:normalViewPr>
  <p:slideViewPr>
    <p:cSldViewPr snapToGrid="0">
      <p:cViewPr varScale="1">
        <p:scale>
          <a:sx n="70" d="100"/>
          <a:sy n="70" d="100"/>
        </p:scale>
        <p:origin x="80" y="468"/>
      </p:cViewPr>
      <p:guideLst>
        <p:guide orient="horz" pos="2160"/>
        <p:guide pos="3840"/>
      </p:guideLst>
    </p:cSldViewPr>
  </p:slideViewPr>
  <p:outlineViewPr>
    <p:cViewPr>
      <p:scale>
        <a:sx n="33" d="100"/>
        <a:sy n="33" d="100"/>
      </p:scale>
      <p:origin x="0" y="3354"/>
    </p:cViewPr>
  </p:outlineViewPr>
  <p:notesTextViewPr>
    <p:cViewPr>
      <p:scale>
        <a:sx n="1" d="1"/>
        <a:sy n="1" d="1"/>
      </p:scale>
      <p:origin x="0" y="0"/>
    </p:cViewPr>
  </p:notesTextViewPr>
  <p:sorterViewPr>
    <p:cViewPr>
      <p:scale>
        <a:sx n="102" d="100"/>
        <a:sy n="102" d="100"/>
      </p:scale>
      <p:origin x="0" y="-55070"/>
    </p:cViewPr>
  </p:sorterViewPr>
  <p:notesViewPr>
    <p:cSldViewPr snapToGrid="0">
      <p:cViewPr varScale="1">
        <p:scale>
          <a:sx n="53" d="100"/>
          <a:sy n="53" d="100"/>
        </p:scale>
        <p:origin x="2946" y="72"/>
      </p:cViewPr>
      <p:guideLst>
        <p:guide orient="horz" pos="3213"/>
        <p:guide pos="1971"/>
        <p:guide orient="horz" pos="3127"/>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9F290BD-C7FF-4684-9A23-6C0C450C7A54}" type="doc">
      <dgm:prSet loTypeId="urn:microsoft.com/office/officeart/2005/8/layout/lProcess1" loCatId="process" qsTypeId="urn:microsoft.com/office/officeart/2005/8/quickstyle/simple1" qsCatId="simple" csTypeId="urn:microsoft.com/office/officeart/2005/8/colors/accent1_2" csCatId="accent1" phldr="1"/>
      <dgm:spPr/>
      <dgm:t>
        <a:bodyPr/>
        <a:lstStyle/>
        <a:p>
          <a:endParaRPr lang="en-US"/>
        </a:p>
      </dgm:t>
    </dgm:pt>
    <dgm:pt modelId="{DDF16CE8-BC3D-4CF4-AD94-5E4423F254FF}">
      <dgm:prSet phldrT="[Text]"/>
      <dgm:spPr/>
      <dgm:t>
        <a:bodyPr/>
        <a:lstStyle/>
        <a:p>
          <a:r>
            <a:rPr lang="en-US" dirty="0">
              <a:latin typeface="Calibri" panose="020F0502020204030204" pitchFamily="34" charset="0"/>
            </a:rPr>
            <a:t>You should</a:t>
          </a:r>
        </a:p>
      </dgm:t>
    </dgm:pt>
    <dgm:pt modelId="{B2523425-762B-479D-883C-A7FAA5CF9705}" type="parTrans" cxnId="{8B83BB7A-5F4D-4B17-B40E-D2B11BB10760}">
      <dgm:prSet/>
      <dgm:spPr/>
      <dgm:t>
        <a:bodyPr/>
        <a:lstStyle/>
        <a:p>
          <a:endParaRPr lang="en-US"/>
        </a:p>
      </dgm:t>
    </dgm:pt>
    <dgm:pt modelId="{84084066-3EC1-421D-9384-0AAA7F374AC5}" type="sibTrans" cxnId="{8B83BB7A-5F4D-4B17-B40E-D2B11BB10760}">
      <dgm:prSet/>
      <dgm:spPr/>
      <dgm:t>
        <a:bodyPr/>
        <a:lstStyle/>
        <a:p>
          <a:endParaRPr lang="en-US"/>
        </a:p>
      </dgm:t>
    </dgm:pt>
    <dgm:pt modelId="{1D73E3F6-4249-4468-8ACA-178715080F0D}">
      <dgm:prSet phldrT="[Text]"/>
      <dgm:spPr/>
      <dgm:t>
        <a:bodyPr/>
        <a:lstStyle/>
        <a:p>
          <a:r>
            <a:rPr lang="en-US" dirty="0">
              <a:latin typeface="Calibri" panose="020F0502020204030204" pitchFamily="34" charset="0"/>
            </a:rPr>
            <a:t>Vendor should</a:t>
          </a:r>
        </a:p>
      </dgm:t>
    </dgm:pt>
    <dgm:pt modelId="{1CC799C9-E144-4F9D-900A-995D94BFFF2C}" type="parTrans" cxnId="{22F796B9-659E-4BED-B3FF-61304A92828A}">
      <dgm:prSet/>
      <dgm:spPr/>
      <dgm:t>
        <a:bodyPr/>
        <a:lstStyle/>
        <a:p>
          <a:endParaRPr lang="en-US"/>
        </a:p>
      </dgm:t>
    </dgm:pt>
    <dgm:pt modelId="{BC8F0404-8AD6-4200-907D-AFAC4029E91E}" type="sibTrans" cxnId="{22F796B9-659E-4BED-B3FF-61304A92828A}">
      <dgm:prSet/>
      <dgm:spPr/>
      <dgm:t>
        <a:bodyPr/>
        <a:lstStyle/>
        <a:p>
          <a:endParaRPr lang="en-US"/>
        </a:p>
      </dgm:t>
    </dgm:pt>
    <dgm:pt modelId="{71EC01AE-364E-4569-8303-DCF764C909E2}">
      <dgm:prSet phldrT="[Text]"/>
      <dgm:spPr/>
      <dgm:t>
        <a:bodyPr/>
        <a:lstStyle/>
        <a:p>
          <a:r>
            <a:rPr lang="en-US" dirty="0">
              <a:latin typeface="Calibri" panose="020F0502020204030204" pitchFamily="34" charset="0"/>
            </a:rPr>
            <a:t>Possess Tax Invoice</a:t>
          </a:r>
        </a:p>
      </dgm:t>
    </dgm:pt>
    <dgm:pt modelId="{84E85D82-F769-4F29-AEFE-755D07448909}" type="parTrans" cxnId="{76E6F214-DC2A-47DA-B760-77B3AE35A754}">
      <dgm:prSet/>
      <dgm:spPr/>
      <dgm:t>
        <a:bodyPr/>
        <a:lstStyle/>
        <a:p>
          <a:endParaRPr lang="en-US"/>
        </a:p>
      </dgm:t>
    </dgm:pt>
    <dgm:pt modelId="{BAAB32EE-6DC5-4A1C-9C03-41C535A30D03}" type="sibTrans" cxnId="{76E6F214-DC2A-47DA-B760-77B3AE35A754}">
      <dgm:prSet/>
      <dgm:spPr/>
      <dgm:t>
        <a:bodyPr/>
        <a:lstStyle/>
        <a:p>
          <a:endParaRPr lang="en-US"/>
        </a:p>
      </dgm:t>
    </dgm:pt>
    <dgm:pt modelId="{6D8D5600-723E-4EC2-8569-E06E82805114}">
      <dgm:prSet phldrT="[Text]"/>
      <dgm:spPr/>
      <dgm:t>
        <a:bodyPr/>
        <a:lstStyle/>
        <a:p>
          <a:r>
            <a:rPr lang="en-US" dirty="0">
              <a:latin typeface="Calibri" panose="020F0502020204030204" pitchFamily="34" charset="0"/>
            </a:rPr>
            <a:t>Have Paid the tax</a:t>
          </a:r>
        </a:p>
      </dgm:t>
    </dgm:pt>
    <dgm:pt modelId="{F200BEA9-D54A-489F-B025-35331629AF63}" type="parTrans" cxnId="{F683372C-911A-494C-9D44-1E8FD177CF90}">
      <dgm:prSet/>
      <dgm:spPr/>
      <dgm:t>
        <a:bodyPr/>
        <a:lstStyle/>
        <a:p>
          <a:endParaRPr lang="en-US"/>
        </a:p>
      </dgm:t>
    </dgm:pt>
    <dgm:pt modelId="{2B73A1A6-05BD-4799-9997-527387526DDF}" type="sibTrans" cxnId="{F683372C-911A-494C-9D44-1E8FD177CF90}">
      <dgm:prSet/>
      <dgm:spPr/>
      <dgm:t>
        <a:bodyPr/>
        <a:lstStyle/>
        <a:p>
          <a:endParaRPr lang="en-US"/>
        </a:p>
      </dgm:t>
    </dgm:pt>
    <dgm:pt modelId="{7DCF27C4-18E1-4AD9-AF6D-CE441097EB4D}">
      <dgm:prSet phldrT="[Text]"/>
      <dgm:spPr/>
      <dgm:t>
        <a:bodyPr/>
        <a:lstStyle/>
        <a:p>
          <a:r>
            <a:rPr lang="en-US" dirty="0">
              <a:latin typeface="Calibri" panose="020F0502020204030204" pitchFamily="34" charset="0"/>
            </a:rPr>
            <a:t>Have uploaded the tax to the customers account</a:t>
          </a:r>
        </a:p>
      </dgm:t>
    </dgm:pt>
    <dgm:pt modelId="{97C0DFB3-3B18-4020-93AF-14E630A9B47C}" type="parTrans" cxnId="{05B9B073-0FAB-4804-819F-55E8BB8ED45D}">
      <dgm:prSet/>
      <dgm:spPr/>
      <dgm:t>
        <a:bodyPr/>
        <a:lstStyle/>
        <a:p>
          <a:endParaRPr lang="en-US"/>
        </a:p>
      </dgm:t>
    </dgm:pt>
    <dgm:pt modelId="{957AE8AA-EB51-4471-8F68-737B47B117D6}" type="sibTrans" cxnId="{05B9B073-0FAB-4804-819F-55E8BB8ED45D}">
      <dgm:prSet/>
      <dgm:spPr/>
      <dgm:t>
        <a:bodyPr/>
        <a:lstStyle/>
        <a:p>
          <a:endParaRPr lang="en-US"/>
        </a:p>
      </dgm:t>
    </dgm:pt>
    <dgm:pt modelId="{FCE4D750-926D-4221-A90D-C0639E9434FA}">
      <dgm:prSet phldrT="[Text]"/>
      <dgm:spPr/>
      <dgm:t>
        <a:bodyPr/>
        <a:lstStyle/>
        <a:p>
          <a:r>
            <a:rPr lang="en-US" dirty="0">
              <a:latin typeface="Calibri" panose="020F0502020204030204" pitchFamily="34" charset="0"/>
            </a:rPr>
            <a:t>Supplies should</a:t>
          </a:r>
        </a:p>
      </dgm:t>
    </dgm:pt>
    <dgm:pt modelId="{2C957428-D2A6-433E-A0F1-F79BC0111AA8}" type="parTrans" cxnId="{3D8C814A-3DA8-4798-8BB5-5571DF2BC885}">
      <dgm:prSet/>
      <dgm:spPr/>
      <dgm:t>
        <a:bodyPr/>
        <a:lstStyle/>
        <a:p>
          <a:endParaRPr lang="en-US"/>
        </a:p>
      </dgm:t>
    </dgm:pt>
    <dgm:pt modelId="{3E5D6E6E-7997-4A97-8B99-0EE7A5D54A98}" type="sibTrans" cxnId="{3D8C814A-3DA8-4798-8BB5-5571DF2BC885}">
      <dgm:prSet/>
      <dgm:spPr/>
      <dgm:t>
        <a:bodyPr/>
        <a:lstStyle/>
        <a:p>
          <a:endParaRPr lang="en-US"/>
        </a:p>
      </dgm:t>
    </dgm:pt>
    <dgm:pt modelId="{A4C3BF69-03D9-4CF7-B0BC-D81B74E1BFAE}">
      <dgm:prSet phldrT="[Text]"/>
      <dgm:spPr/>
      <dgm:t>
        <a:bodyPr/>
        <a:lstStyle/>
        <a:p>
          <a:r>
            <a:rPr lang="en-US" dirty="0">
              <a:latin typeface="Calibri" panose="020F0502020204030204" pitchFamily="34" charset="0"/>
            </a:rPr>
            <a:t>Pay the vendor within 180 days</a:t>
          </a:r>
        </a:p>
      </dgm:t>
    </dgm:pt>
    <dgm:pt modelId="{6CD72E70-EC9F-437A-9335-DC318B9186F9}" type="parTrans" cxnId="{2F336F28-DC2D-4C97-895A-466089B77B6D}">
      <dgm:prSet/>
      <dgm:spPr/>
      <dgm:t>
        <a:bodyPr/>
        <a:lstStyle/>
        <a:p>
          <a:endParaRPr lang="en-US"/>
        </a:p>
      </dgm:t>
    </dgm:pt>
    <dgm:pt modelId="{ACAF09D1-AC0C-4560-ADED-3279C3467B06}" type="sibTrans" cxnId="{2F336F28-DC2D-4C97-895A-466089B77B6D}">
      <dgm:prSet/>
      <dgm:spPr/>
      <dgm:t>
        <a:bodyPr/>
        <a:lstStyle/>
        <a:p>
          <a:endParaRPr lang="en-US"/>
        </a:p>
      </dgm:t>
    </dgm:pt>
    <dgm:pt modelId="{FADBA76A-6D9F-4925-A344-CE778E765BD7}">
      <dgm:prSet phldrT="[Text]"/>
      <dgm:spPr/>
      <dgm:t>
        <a:bodyPr/>
        <a:lstStyle/>
        <a:p>
          <a:r>
            <a:rPr lang="en-US" dirty="0">
              <a:latin typeface="Calibri" panose="020F0502020204030204" pitchFamily="34" charset="0"/>
            </a:rPr>
            <a:t>Be Registered</a:t>
          </a:r>
        </a:p>
      </dgm:t>
    </dgm:pt>
    <dgm:pt modelId="{ECA19752-2CD0-414A-B624-3ED0E25ACB8C}" type="parTrans" cxnId="{DD82C4BF-D4C1-459C-B161-808D6AA8F09B}">
      <dgm:prSet/>
      <dgm:spPr/>
      <dgm:t>
        <a:bodyPr/>
        <a:lstStyle/>
        <a:p>
          <a:endParaRPr lang="en-IN"/>
        </a:p>
      </dgm:t>
    </dgm:pt>
    <dgm:pt modelId="{271DD3BA-B18B-42DE-A707-FB114E701DCA}" type="sibTrans" cxnId="{DD82C4BF-D4C1-459C-B161-808D6AA8F09B}">
      <dgm:prSet/>
      <dgm:spPr/>
      <dgm:t>
        <a:bodyPr/>
        <a:lstStyle/>
        <a:p>
          <a:endParaRPr lang="en-IN"/>
        </a:p>
      </dgm:t>
    </dgm:pt>
    <dgm:pt modelId="{AD776537-C47D-40C3-AA47-9DD8052D45BD}">
      <dgm:prSet phldrT="[Text]"/>
      <dgm:spPr/>
      <dgm:t>
        <a:bodyPr/>
        <a:lstStyle/>
        <a:p>
          <a:r>
            <a:rPr lang="en-US">
              <a:latin typeface="Calibri" panose="020F0502020204030204" pitchFamily="34" charset="0"/>
            </a:rPr>
            <a:t>Receive </a:t>
          </a:r>
          <a:r>
            <a:rPr lang="en-US" dirty="0">
              <a:latin typeface="Calibri" panose="020F0502020204030204" pitchFamily="34" charset="0"/>
            </a:rPr>
            <a:t>Goods/ Services</a:t>
          </a:r>
        </a:p>
      </dgm:t>
    </dgm:pt>
    <dgm:pt modelId="{4B797E28-B3D2-4CE6-9EF8-5CC1E695D35E}" type="parTrans" cxnId="{6BE6893D-CC9D-4848-B419-EBC432C6F381}">
      <dgm:prSet/>
      <dgm:spPr/>
      <dgm:t>
        <a:bodyPr/>
        <a:lstStyle/>
        <a:p>
          <a:endParaRPr lang="en-IN"/>
        </a:p>
      </dgm:t>
    </dgm:pt>
    <dgm:pt modelId="{37E1BA9C-A685-4106-A741-CED701C81AA2}" type="sibTrans" cxnId="{6BE6893D-CC9D-4848-B419-EBC432C6F381}">
      <dgm:prSet/>
      <dgm:spPr/>
      <dgm:t>
        <a:bodyPr/>
        <a:lstStyle/>
        <a:p>
          <a:endParaRPr lang="en-IN"/>
        </a:p>
      </dgm:t>
    </dgm:pt>
    <dgm:pt modelId="{3C9F1966-2C86-4DA5-8EE2-EF4E0B962DE5}">
      <dgm:prSet phldrT="[Text]"/>
      <dgm:spPr/>
      <dgm:t>
        <a:bodyPr/>
        <a:lstStyle/>
        <a:p>
          <a:r>
            <a:rPr lang="en-US" dirty="0">
              <a:latin typeface="Calibri" panose="020F0502020204030204" pitchFamily="34" charset="0"/>
            </a:rPr>
            <a:t>Be used for furtherance of business</a:t>
          </a:r>
        </a:p>
      </dgm:t>
    </dgm:pt>
    <dgm:pt modelId="{C19A9235-6BAB-4B1A-A868-3025ACF6BAE2}" type="parTrans" cxnId="{82B2311D-8FBE-4EB3-A7C8-7CAF540931F4}">
      <dgm:prSet/>
      <dgm:spPr/>
      <dgm:t>
        <a:bodyPr/>
        <a:lstStyle/>
        <a:p>
          <a:endParaRPr lang="en-IN"/>
        </a:p>
      </dgm:t>
    </dgm:pt>
    <dgm:pt modelId="{A8AF50FE-3F15-4463-980C-9D9259A2F09B}" type="sibTrans" cxnId="{82B2311D-8FBE-4EB3-A7C8-7CAF540931F4}">
      <dgm:prSet/>
      <dgm:spPr/>
      <dgm:t>
        <a:bodyPr/>
        <a:lstStyle/>
        <a:p>
          <a:endParaRPr lang="en-IN"/>
        </a:p>
      </dgm:t>
    </dgm:pt>
    <dgm:pt modelId="{90AA6C9D-06AF-4DEA-8C15-6CDE6297D194}">
      <dgm:prSet phldrT="[Text]"/>
      <dgm:spPr/>
      <dgm:t>
        <a:bodyPr/>
        <a:lstStyle/>
        <a:p>
          <a:r>
            <a:rPr lang="en-US" dirty="0">
              <a:latin typeface="Calibri" panose="020F0502020204030204" pitchFamily="34" charset="0"/>
            </a:rPr>
            <a:t>Not used for exempted/non business us</a:t>
          </a:r>
        </a:p>
      </dgm:t>
    </dgm:pt>
    <dgm:pt modelId="{EA098C4A-3571-49DF-BD48-9B26DD8EC573}" type="parTrans" cxnId="{DF107E24-C8E8-40FE-A244-EA825DB7AD28}">
      <dgm:prSet/>
      <dgm:spPr/>
      <dgm:t>
        <a:bodyPr/>
        <a:lstStyle/>
        <a:p>
          <a:endParaRPr lang="en-IN"/>
        </a:p>
      </dgm:t>
    </dgm:pt>
    <dgm:pt modelId="{6DA548B6-58D7-4DBA-A3D9-501427B73318}" type="sibTrans" cxnId="{DF107E24-C8E8-40FE-A244-EA825DB7AD28}">
      <dgm:prSet/>
      <dgm:spPr/>
      <dgm:t>
        <a:bodyPr/>
        <a:lstStyle/>
        <a:p>
          <a:endParaRPr lang="en-IN"/>
        </a:p>
      </dgm:t>
    </dgm:pt>
    <dgm:pt modelId="{04DE4895-B6AE-4638-905B-5DF977AD028E}">
      <dgm:prSet phldrT="[Text]"/>
      <dgm:spPr/>
      <dgm:t>
        <a:bodyPr/>
        <a:lstStyle/>
        <a:p>
          <a:r>
            <a:rPr lang="en-US" dirty="0">
              <a:latin typeface="Calibri" panose="020F0502020204030204" pitchFamily="34" charset="0"/>
            </a:rPr>
            <a:t>Credit should not be blocked</a:t>
          </a:r>
        </a:p>
      </dgm:t>
    </dgm:pt>
    <dgm:pt modelId="{81D2E7CF-3EED-413C-9C92-9C534AC66BCF}" type="parTrans" cxnId="{6F436D6E-C8BE-4B4F-92A0-633669B13F19}">
      <dgm:prSet/>
      <dgm:spPr/>
      <dgm:t>
        <a:bodyPr/>
        <a:lstStyle/>
        <a:p>
          <a:endParaRPr lang="en-IN"/>
        </a:p>
      </dgm:t>
    </dgm:pt>
    <dgm:pt modelId="{EAC5A253-B303-4C39-B7CB-80BC8CF86914}" type="sibTrans" cxnId="{6F436D6E-C8BE-4B4F-92A0-633669B13F19}">
      <dgm:prSet/>
      <dgm:spPr/>
      <dgm:t>
        <a:bodyPr/>
        <a:lstStyle/>
        <a:p>
          <a:endParaRPr lang="en-IN"/>
        </a:p>
      </dgm:t>
    </dgm:pt>
    <dgm:pt modelId="{2BDF8B35-74AD-4322-B8AC-66DF98C8598D}" type="pres">
      <dgm:prSet presAssocID="{29F290BD-C7FF-4684-9A23-6C0C450C7A54}" presName="Name0" presStyleCnt="0">
        <dgm:presLayoutVars>
          <dgm:dir/>
          <dgm:animLvl val="lvl"/>
          <dgm:resizeHandles val="exact"/>
        </dgm:presLayoutVars>
      </dgm:prSet>
      <dgm:spPr/>
    </dgm:pt>
    <dgm:pt modelId="{817C0F5A-9956-4A6A-ACDD-068C92D023A1}" type="pres">
      <dgm:prSet presAssocID="{DDF16CE8-BC3D-4CF4-AD94-5E4423F254FF}" presName="vertFlow" presStyleCnt="0"/>
      <dgm:spPr/>
    </dgm:pt>
    <dgm:pt modelId="{9CC97198-3194-4C88-A762-1BE75AE52281}" type="pres">
      <dgm:prSet presAssocID="{DDF16CE8-BC3D-4CF4-AD94-5E4423F254FF}" presName="header" presStyleLbl="node1" presStyleIdx="0" presStyleCnt="3"/>
      <dgm:spPr/>
    </dgm:pt>
    <dgm:pt modelId="{9C9FD36C-AC60-4E89-BF31-94B45A6606DA}" type="pres">
      <dgm:prSet presAssocID="{ECA19752-2CD0-414A-B624-3ED0E25ACB8C}" presName="parTrans" presStyleLbl="sibTrans2D1" presStyleIdx="0" presStyleCnt="9"/>
      <dgm:spPr/>
    </dgm:pt>
    <dgm:pt modelId="{5D7FE1C1-7C88-45D2-9BB1-41883A244CC9}" type="pres">
      <dgm:prSet presAssocID="{FADBA76A-6D9F-4925-A344-CE778E765BD7}" presName="child" presStyleLbl="alignAccFollowNode1" presStyleIdx="0" presStyleCnt="9">
        <dgm:presLayoutVars>
          <dgm:chMax val="0"/>
          <dgm:bulletEnabled val="1"/>
        </dgm:presLayoutVars>
      </dgm:prSet>
      <dgm:spPr/>
    </dgm:pt>
    <dgm:pt modelId="{B989FDEC-F641-423A-8BEB-C8E906B1F804}" type="pres">
      <dgm:prSet presAssocID="{271DD3BA-B18B-42DE-A707-FB114E701DCA}" presName="sibTrans" presStyleLbl="sibTrans2D1" presStyleIdx="1" presStyleCnt="9"/>
      <dgm:spPr/>
    </dgm:pt>
    <dgm:pt modelId="{80B1485F-6628-40D7-BE67-05CF10DE04F4}" type="pres">
      <dgm:prSet presAssocID="{AD776537-C47D-40C3-AA47-9DD8052D45BD}" presName="child" presStyleLbl="alignAccFollowNode1" presStyleIdx="1" presStyleCnt="9">
        <dgm:presLayoutVars>
          <dgm:chMax val="0"/>
          <dgm:bulletEnabled val="1"/>
        </dgm:presLayoutVars>
      </dgm:prSet>
      <dgm:spPr/>
    </dgm:pt>
    <dgm:pt modelId="{68EB8742-5DFD-46E2-A5E2-B3AB72636431}" type="pres">
      <dgm:prSet presAssocID="{37E1BA9C-A685-4106-A741-CED701C81AA2}" presName="sibTrans" presStyleLbl="sibTrans2D1" presStyleIdx="2" presStyleCnt="9"/>
      <dgm:spPr/>
    </dgm:pt>
    <dgm:pt modelId="{FE9BDBD8-177F-4961-8508-C4D357220F3E}" type="pres">
      <dgm:prSet presAssocID="{71EC01AE-364E-4569-8303-DCF764C909E2}" presName="child" presStyleLbl="alignAccFollowNode1" presStyleIdx="2" presStyleCnt="9">
        <dgm:presLayoutVars>
          <dgm:chMax val="0"/>
          <dgm:bulletEnabled val="1"/>
        </dgm:presLayoutVars>
      </dgm:prSet>
      <dgm:spPr/>
    </dgm:pt>
    <dgm:pt modelId="{0542FCEE-B1C2-4647-ACE4-DECCD2370CD2}" type="pres">
      <dgm:prSet presAssocID="{BAAB32EE-6DC5-4A1C-9C03-41C535A30D03}" presName="sibTrans" presStyleLbl="sibTrans2D1" presStyleIdx="3" presStyleCnt="9"/>
      <dgm:spPr/>
    </dgm:pt>
    <dgm:pt modelId="{BB7110A3-C76E-4097-A0B2-B71F418E294E}" type="pres">
      <dgm:prSet presAssocID="{A4C3BF69-03D9-4CF7-B0BC-D81B74E1BFAE}" presName="child" presStyleLbl="alignAccFollowNode1" presStyleIdx="3" presStyleCnt="9">
        <dgm:presLayoutVars>
          <dgm:chMax val="0"/>
          <dgm:bulletEnabled val="1"/>
        </dgm:presLayoutVars>
      </dgm:prSet>
      <dgm:spPr/>
    </dgm:pt>
    <dgm:pt modelId="{4E8ECDD3-03F7-4DE9-91DD-7777ED4AFA53}" type="pres">
      <dgm:prSet presAssocID="{DDF16CE8-BC3D-4CF4-AD94-5E4423F254FF}" presName="hSp" presStyleCnt="0"/>
      <dgm:spPr/>
    </dgm:pt>
    <dgm:pt modelId="{86C5E000-17ED-410A-956D-52A3BFDAA0A7}" type="pres">
      <dgm:prSet presAssocID="{1D73E3F6-4249-4468-8ACA-178715080F0D}" presName="vertFlow" presStyleCnt="0"/>
      <dgm:spPr/>
    </dgm:pt>
    <dgm:pt modelId="{C3A3A89B-5F1C-48CA-B9A4-49BE1ED56406}" type="pres">
      <dgm:prSet presAssocID="{1D73E3F6-4249-4468-8ACA-178715080F0D}" presName="header" presStyleLbl="node1" presStyleIdx="1" presStyleCnt="3"/>
      <dgm:spPr/>
    </dgm:pt>
    <dgm:pt modelId="{E5E1FD1A-774C-4D72-9D01-D5AF3D9D82FF}" type="pres">
      <dgm:prSet presAssocID="{F200BEA9-D54A-489F-B025-35331629AF63}" presName="parTrans" presStyleLbl="sibTrans2D1" presStyleIdx="4" presStyleCnt="9"/>
      <dgm:spPr/>
    </dgm:pt>
    <dgm:pt modelId="{B03C578C-E681-48A0-BEBC-F44F4289979B}" type="pres">
      <dgm:prSet presAssocID="{6D8D5600-723E-4EC2-8569-E06E82805114}" presName="child" presStyleLbl="alignAccFollowNode1" presStyleIdx="4" presStyleCnt="9">
        <dgm:presLayoutVars>
          <dgm:chMax val="0"/>
          <dgm:bulletEnabled val="1"/>
        </dgm:presLayoutVars>
      </dgm:prSet>
      <dgm:spPr/>
    </dgm:pt>
    <dgm:pt modelId="{709ED453-D209-48DF-BC7C-88454C9CE1EE}" type="pres">
      <dgm:prSet presAssocID="{2B73A1A6-05BD-4799-9997-527387526DDF}" presName="sibTrans" presStyleLbl="sibTrans2D1" presStyleIdx="5" presStyleCnt="9"/>
      <dgm:spPr/>
    </dgm:pt>
    <dgm:pt modelId="{6F5DE579-6292-4F94-AC06-E37D641CA87D}" type="pres">
      <dgm:prSet presAssocID="{7DCF27C4-18E1-4AD9-AF6D-CE441097EB4D}" presName="child" presStyleLbl="alignAccFollowNode1" presStyleIdx="5" presStyleCnt="9">
        <dgm:presLayoutVars>
          <dgm:chMax val="0"/>
          <dgm:bulletEnabled val="1"/>
        </dgm:presLayoutVars>
      </dgm:prSet>
      <dgm:spPr/>
    </dgm:pt>
    <dgm:pt modelId="{BF415CF1-BC65-4E92-B26F-FF9F84D676B6}" type="pres">
      <dgm:prSet presAssocID="{1D73E3F6-4249-4468-8ACA-178715080F0D}" presName="hSp" presStyleCnt="0"/>
      <dgm:spPr/>
    </dgm:pt>
    <dgm:pt modelId="{FF9EF549-A38D-4194-9BDE-964E5622C47F}" type="pres">
      <dgm:prSet presAssocID="{FCE4D750-926D-4221-A90D-C0639E9434FA}" presName="vertFlow" presStyleCnt="0"/>
      <dgm:spPr/>
    </dgm:pt>
    <dgm:pt modelId="{41CB7EE0-E0FE-4F28-A9CB-651B960A9264}" type="pres">
      <dgm:prSet presAssocID="{FCE4D750-926D-4221-A90D-C0639E9434FA}" presName="header" presStyleLbl="node1" presStyleIdx="2" presStyleCnt="3"/>
      <dgm:spPr/>
    </dgm:pt>
    <dgm:pt modelId="{F1699081-29E4-4A53-A372-7414767D83A3}" type="pres">
      <dgm:prSet presAssocID="{C19A9235-6BAB-4B1A-A868-3025ACF6BAE2}" presName="parTrans" presStyleLbl="sibTrans2D1" presStyleIdx="6" presStyleCnt="9"/>
      <dgm:spPr/>
    </dgm:pt>
    <dgm:pt modelId="{48F1E455-8524-4316-A44C-72D6CEA74B95}" type="pres">
      <dgm:prSet presAssocID="{3C9F1966-2C86-4DA5-8EE2-EF4E0B962DE5}" presName="child" presStyleLbl="alignAccFollowNode1" presStyleIdx="6" presStyleCnt="9">
        <dgm:presLayoutVars>
          <dgm:chMax val="0"/>
          <dgm:bulletEnabled val="1"/>
        </dgm:presLayoutVars>
      </dgm:prSet>
      <dgm:spPr/>
    </dgm:pt>
    <dgm:pt modelId="{EAB23F48-B46B-4F85-A2C4-F0AABABF06C2}" type="pres">
      <dgm:prSet presAssocID="{A8AF50FE-3F15-4463-980C-9D9259A2F09B}" presName="sibTrans" presStyleLbl="sibTrans2D1" presStyleIdx="7" presStyleCnt="9"/>
      <dgm:spPr/>
    </dgm:pt>
    <dgm:pt modelId="{1B17F7DB-C7FB-4937-B197-FB6B4A623A27}" type="pres">
      <dgm:prSet presAssocID="{90AA6C9D-06AF-4DEA-8C15-6CDE6297D194}" presName="child" presStyleLbl="alignAccFollowNode1" presStyleIdx="7" presStyleCnt="9">
        <dgm:presLayoutVars>
          <dgm:chMax val="0"/>
          <dgm:bulletEnabled val="1"/>
        </dgm:presLayoutVars>
      </dgm:prSet>
      <dgm:spPr/>
    </dgm:pt>
    <dgm:pt modelId="{93190577-A6A6-4658-9880-3AC6221B0852}" type="pres">
      <dgm:prSet presAssocID="{6DA548B6-58D7-4DBA-A3D9-501427B73318}" presName="sibTrans" presStyleLbl="sibTrans2D1" presStyleIdx="8" presStyleCnt="9"/>
      <dgm:spPr/>
    </dgm:pt>
    <dgm:pt modelId="{C250F31B-C42D-4B29-AB38-D6F27C87C45B}" type="pres">
      <dgm:prSet presAssocID="{04DE4895-B6AE-4638-905B-5DF977AD028E}" presName="child" presStyleLbl="alignAccFollowNode1" presStyleIdx="8" presStyleCnt="9">
        <dgm:presLayoutVars>
          <dgm:chMax val="0"/>
          <dgm:bulletEnabled val="1"/>
        </dgm:presLayoutVars>
      </dgm:prSet>
      <dgm:spPr/>
    </dgm:pt>
  </dgm:ptLst>
  <dgm:cxnLst>
    <dgm:cxn modelId="{A9C62200-0DE8-47D8-AC11-81C3C3AAB92A}" type="presOf" srcId="{F200BEA9-D54A-489F-B025-35331629AF63}" destId="{E5E1FD1A-774C-4D72-9D01-D5AF3D9D82FF}" srcOrd="0" destOrd="0" presId="urn:microsoft.com/office/officeart/2005/8/layout/lProcess1"/>
    <dgm:cxn modelId="{FF5B8904-FB15-465B-AEDE-7484EDCCD229}" type="presOf" srcId="{3C9F1966-2C86-4DA5-8EE2-EF4E0B962DE5}" destId="{48F1E455-8524-4316-A44C-72D6CEA74B95}" srcOrd="0" destOrd="0" presId="urn:microsoft.com/office/officeart/2005/8/layout/lProcess1"/>
    <dgm:cxn modelId="{0AF7480F-C725-4CAE-BE8C-23AF1A01AF82}" type="presOf" srcId="{FCE4D750-926D-4221-A90D-C0639E9434FA}" destId="{41CB7EE0-E0FE-4F28-A9CB-651B960A9264}" srcOrd="0" destOrd="0" presId="urn:microsoft.com/office/officeart/2005/8/layout/lProcess1"/>
    <dgm:cxn modelId="{7970DF0F-01E2-43F7-89C1-AE6BDA3E3064}" type="presOf" srcId="{A8AF50FE-3F15-4463-980C-9D9259A2F09B}" destId="{EAB23F48-B46B-4F85-A2C4-F0AABABF06C2}" srcOrd="0" destOrd="0" presId="urn:microsoft.com/office/officeart/2005/8/layout/lProcess1"/>
    <dgm:cxn modelId="{76E6F214-DC2A-47DA-B760-77B3AE35A754}" srcId="{DDF16CE8-BC3D-4CF4-AD94-5E4423F254FF}" destId="{71EC01AE-364E-4569-8303-DCF764C909E2}" srcOrd="2" destOrd="0" parTransId="{84E85D82-F769-4F29-AEFE-755D07448909}" sibTransId="{BAAB32EE-6DC5-4A1C-9C03-41C535A30D03}"/>
    <dgm:cxn modelId="{3B0FFB19-F0DC-4D4B-97E5-704A2F3B6BA8}" type="presOf" srcId="{90AA6C9D-06AF-4DEA-8C15-6CDE6297D194}" destId="{1B17F7DB-C7FB-4937-B197-FB6B4A623A27}" srcOrd="0" destOrd="0" presId="urn:microsoft.com/office/officeart/2005/8/layout/lProcess1"/>
    <dgm:cxn modelId="{9725131C-CCF8-4A6F-ADEC-346C84299B92}" type="presOf" srcId="{6DA548B6-58D7-4DBA-A3D9-501427B73318}" destId="{93190577-A6A6-4658-9880-3AC6221B0852}" srcOrd="0" destOrd="0" presId="urn:microsoft.com/office/officeart/2005/8/layout/lProcess1"/>
    <dgm:cxn modelId="{82B2311D-8FBE-4EB3-A7C8-7CAF540931F4}" srcId="{FCE4D750-926D-4221-A90D-C0639E9434FA}" destId="{3C9F1966-2C86-4DA5-8EE2-EF4E0B962DE5}" srcOrd="0" destOrd="0" parTransId="{C19A9235-6BAB-4B1A-A868-3025ACF6BAE2}" sibTransId="{A8AF50FE-3F15-4463-980C-9D9259A2F09B}"/>
    <dgm:cxn modelId="{DF107E24-C8E8-40FE-A244-EA825DB7AD28}" srcId="{FCE4D750-926D-4221-A90D-C0639E9434FA}" destId="{90AA6C9D-06AF-4DEA-8C15-6CDE6297D194}" srcOrd="1" destOrd="0" parTransId="{EA098C4A-3571-49DF-BD48-9B26DD8EC573}" sibTransId="{6DA548B6-58D7-4DBA-A3D9-501427B73318}"/>
    <dgm:cxn modelId="{2F336F28-DC2D-4C97-895A-466089B77B6D}" srcId="{DDF16CE8-BC3D-4CF4-AD94-5E4423F254FF}" destId="{A4C3BF69-03D9-4CF7-B0BC-D81B74E1BFAE}" srcOrd="3" destOrd="0" parTransId="{6CD72E70-EC9F-437A-9335-DC318B9186F9}" sibTransId="{ACAF09D1-AC0C-4560-ADED-3279C3467B06}"/>
    <dgm:cxn modelId="{F683372C-911A-494C-9D44-1E8FD177CF90}" srcId="{1D73E3F6-4249-4468-8ACA-178715080F0D}" destId="{6D8D5600-723E-4EC2-8569-E06E82805114}" srcOrd="0" destOrd="0" parTransId="{F200BEA9-D54A-489F-B025-35331629AF63}" sibTransId="{2B73A1A6-05BD-4799-9997-527387526DDF}"/>
    <dgm:cxn modelId="{D31E4F2C-DC34-4480-8207-38725F19F4DD}" type="presOf" srcId="{C19A9235-6BAB-4B1A-A868-3025ACF6BAE2}" destId="{F1699081-29E4-4A53-A372-7414767D83A3}" srcOrd="0" destOrd="0" presId="urn:microsoft.com/office/officeart/2005/8/layout/lProcess1"/>
    <dgm:cxn modelId="{6BE6893D-CC9D-4848-B419-EBC432C6F381}" srcId="{DDF16CE8-BC3D-4CF4-AD94-5E4423F254FF}" destId="{AD776537-C47D-40C3-AA47-9DD8052D45BD}" srcOrd="1" destOrd="0" parTransId="{4B797E28-B3D2-4CE6-9EF8-5CC1E695D35E}" sibTransId="{37E1BA9C-A685-4106-A741-CED701C81AA2}"/>
    <dgm:cxn modelId="{1C2EA83F-3685-4F64-870E-4EF42B5D0640}" type="presOf" srcId="{7DCF27C4-18E1-4AD9-AF6D-CE441097EB4D}" destId="{6F5DE579-6292-4F94-AC06-E37D641CA87D}" srcOrd="0" destOrd="0" presId="urn:microsoft.com/office/officeart/2005/8/layout/lProcess1"/>
    <dgm:cxn modelId="{E7AA1447-99D7-41BD-9036-0715E967D871}" type="presOf" srcId="{71EC01AE-364E-4569-8303-DCF764C909E2}" destId="{FE9BDBD8-177F-4961-8508-C4D357220F3E}" srcOrd="0" destOrd="0" presId="urn:microsoft.com/office/officeart/2005/8/layout/lProcess1"/>
    <dgm:cxn modelId="{3D8C814A-3DA8-4798-8BB5-5571DF2BC885}" srcId="{29F290BD-C7FF-4684-9A23-6C0C450C7A54}" destId="{FCE4D750-926D-4221-A90D-C0639E9434FA}" srcOrd="2" destOrd="0" parTransId="{2C957428-D2A6-433E-A0F1-F79BC0111AA8}" sibTransId="{3E5D6E6E-7997-4A97-8B99-0EE7A5D54A98}"/>
    <dgm:cxn modelId="{6F436D6E-C8BE-4B4F-92A0-633669B13F19}" srcId="{FCE4D750-926D-4221-A90D-C0639E9434FA}" destId="{04DE4895-B6AE-4638-905B-5DF977AD028E}" srcOrd="2" destOrd="0" parTransId="{81D2E7CF-3EED-413C-9C92-9C534AC66BCF}" sibTransId="{EAC5A253-B303-4C39-B7CB-80BC8CF86914}"/>
    <dgm:cxn modelId="{F0D39F70-AB29-4C54-B881-86CBA0765276}" type="presOf" srcId="{DDF16CE8-BC3D-4CF4-AD94-5E4423F254FF}" destId="{9CC97198-3194-4C88-A762-1BE75AE52281}" srcOrd="0" destOrd="0" presId="urn:microsoft.com/office/officeart/2005/8/layout/lProcess1"/>
    <dgm:cxn modelId="{05B9B073-0FAB-4804-819F-55E8BB8ED45D}" srcId="{1D73E3F6-4249-4468-8ACA-178715080F0D}" destId="{7DCF27C4-18E1-4AD9-AF6D-CE441097EB4D}" srcOrd="1" destOrd="0" parTransId="{97C0DFB3-3B18-4020-93AF-14E630A9B47C}" sibTransId="{957AE8AA-EB51-4471-8F68-737B47B117D6}"/>
    <dgm:cxn modelId="{98512678-52E6-40F9-B1B1-567C6AF21910}" type="presOf" srcId="{37E1BA9C-A685-4106-A741-CED701C81AA2}" destId="{68EB8742-5DFD-46E2-A5E2-B3AB72636431}" srcOrd="0" destOrd="0" presId="urn:microsoft.com/office/officeart/2005/8/layout/lProcess1"/>
    <dgm:cxn modelId="{8B83BB7A-5F4D-4B17-B40E-D2B11BB10760}" srcId="{29F290BD-C7FF-4684-9A23-6C0C450C7A54}" destId="{DDF16CE8-BC3D-4CF4-AD94-5E4423F254FF}" srcOrd="0" destOrd="0" parTransId="{B2523425-762B-479D-883C-A7FAA5CF9705}" sibTransId="{84084066-3EC1-421D-9384-0AAA7F374AC5}"/>
    <dgm:cxn modelId="{21BBBA7E-E4A6-480A-A629-9FAC4A89723E}" type="presOf" srcId="{FADBA76A-6D9F-4925-A344-CE778E765BD7}" destId="{5D7FE1C1-7C88-45D2-9BB1-41883A244CC9}" srcOrd="0" destOrd="0" presId="urn:microsoft.com/office/officeart/2005/8/layout/lProcess1"/>
    <dgm:cxn modelId="{A6E86BA2-BF28-4BCF-B1C7-C27E2F1EA3B7}" type="presOf" srcId="{A4C3BF69-03D9-4CF7-B0BC-D81B74E1BFAE}" destId="{BB7110A3-C76E-4097-A0B2-B71F418E294E}" srcOrd="0" destOrd="0" presId="urn:microsoft.com/office/officeart/2005/8/layout/lProcess1"/>
    <dgm:cxn modelId="{22F796B9-659E-4BED-B3FF-61304A92828A}" srcId="{29F290BD-C7FF-4684-9A23-6C0C450C7A54}" destId="{1D73E3F6-4249-4468-8ACA-178715080F0D}" srcOrd="1" destOrd="0" parTransId="{1CC799C9-E144-4F9D-900A-995D94BFFF2C}" sibTransId="{BC8F0404-8AD6-4200-907D-AFAC4029E91E}"/>
    <dgm:cxn modelId="{DD82C4BF-D4C1-459C-B161-808D6AA8F09B}" srcId="{DDF16CE8-BC3D-4CF4-AD94-5E4423F254FF}" destId="{FADBA76A-6D9F-4925-A344-CE778E765BD7}" srcOrd="0" destOrd="0" parTransId="{ECA19752-2CD0-414A-B624-3ED0E25ACB8C}" sibTransId="{271DD3BA-B18B-42DE-A707-FB114E701DCA}"/>
    <dgm:cxn modelId="{54C1BBCE-ED55-4902-B693-5CEF8DCE3DEC}" type="presOf" srcId="{ECA19752-2CD0-414A-B624-3ED0E25ACB8C}" destId="{9C9FD36C-AC60-4E89-BF31-94B45A6606DA}" srcOrd="0" destOrd="0" presId="urn:microsoft.com/office/officeart/2005/8/layout/lProcess1"/>
    <dgm:cxn modelId="{2AE368DE-CE3C-4A77-96D7-43FC28FB89DE}" type="presOf" srcId="{04DE4895-B6AE-4638-905B-5DF977AD028E}" destId="{C250F31B-C42D-4B29-AB38-D6F27C87C45B}" srcOrd="0" destOrd="0" presId="urn:microsoft.com/office/officeart/2005/8/layout/lProcess1"/>
    <dgm:cxn modelId="{C045B1DE-8100-4CD2-8363-E2298925B592}" type="presOf" srcId="{29F290BD-C7FF-4684-9A23-6C0C450C7A54}" destId="{2BDF8B35-74AD-4322-B8AC-66DF98C8598D}" srcOrd="0" destOrd="0" presId="urn:microsoft.com/office/officeart/2005/8/layout/lProcess1"/>
    <dgm:cxn modelId="{5D4C90EC-62C9-4E7A-BB94-EEEADB20B67C}" type="presOf" srcId="{271DD3BA-B18B-42DE-A707-FB114E701DCA}" destId="{B989FDEC-F641-423A-8BEB-C8E906B1F804}" srcOrd="0" destOrd="0" presId="urn:microsoft.com/office/officeart/2005/8/layout/lProcess1"/>
    <dgm:cxn modelId="{FAECDFEC-A22E-4729-A688-463AFC547CB2}" type="presOf" srcId="{6D8D5600-723E-4EC2-8569-E06E82805114}" destId="{B03C578C-E681-48A0-BEBC-F44F4289979B}" srcOrd="0" destOrd="0" presId="urn:microsoft.com/office/officeart/2005/8/layout/lProcess1"/>
    <dgm:cxn modelId="{E29D09EF-EDCE-43D6-A1E0-038922DA7130}" type="presOf" srcId="{2B73A1A6-05BD-4799-9997-527387526DDF}" destId="{709ED453-D209-48DF-BC7C-88454C9CE1EE}" srcOrd="0" destOrd="0" presId="urn:microsoft.com/office/officeart/2005/8/layout/lProcess1"/>
    <dgm:cxn modelId="{073E39EF-1CD3-4B79-890A-B45BF7ABA939}" type="presOf" srcId="{1D73E3F6-4249-4468-8ACA-178715080F0D}" destId="{C3A3A89B-5F1C-48CA-B9A4-49BE1ED56406}" srcOrd="0" destOrd="0" presId="urn:microsoft.com/office/officeart/2005/8/layout/lProcess1"/>
    <dgm:cxn modelId="{DE3AE4F2-8B0B-4326-AD7F-276BA9222662}" type="presOf" srcId="{BAAB32EE-6DC5-4A1C-9C03-41C535A30D03}" destId="{0542FCEE-B1C2-4647-ACE4-DECCD2370CD2}" srcOrd="0" destOrd="0" presId="urn:microsoft.com/office/officeart/2005/8/layout/lProcess1"/>
    <dgm:cxn modelId="{3AEA86FF-3B15-4006-A633-E091BB8697C2}" type="presOf" srcId="{AD776537-C47D-40C3-AA47-9DD8052D45BD}" destId="{80B1485F-6628-40D7-BE67-05CF10DE04F4}" srcOrd="0" destOrd="0" presId="urn:microsoft.com/office/officeart/2005/8/layout/lProcess1"/>
    <dgm:cxn modelId="{28DD2AC9-57B8-497A-9B37-A83F6DB6681B}" type="presParOf" srcId="{2BDF8B35-74AD-4322-B8AC-66DF98C8598D}" destId="{817C0F5A-9956-4A6A-ACDD-068C92D023A1}" srcOrd="0" destOrd="0" presId="urn:microsoft.com/office/officeart/2005/8/layout/lProcess1"/>
    <dgm:cxn modelId="{0E1A8F76-8871-4D5F-B540-16B382497983}" type="presParOf" srcId="{817C0F5A-9956-4A6A-ACDD-068C92D023A1}" destId="{9CC97198-3194-4C88-A762-1BE75AE52281}" srcOrd="0" destOrd="0" presId="urn:microsoft.com/office/officeart/2005/8/layout/lProcess1"/>
    <dgm:cxn modelId="{D8FD9DF3-22ED-4F1A-A3FF-E6063FDC286D}" type="presParOf" srcId="{817C0F5A-9956-4A6A-ACDD-068C92D023A1}" destId="{9C9FD36C-AC60-4E89-BF31-94B45A6606DA}" srcOrd="1" destOrd="0" presId="urn:microsoft.com/office/officeart/2005/8/layout/lProcess1"/>
    <dgm:cxn modelId="{AB302012-D2A7-43E7-B889-78F26D1B0744}" type="presParOf" srcId="{817C0F5A-9956-4A6A-ACDD-068C92D023A1}" destId="{5D7FE1C1-7C88-45D2-9BB1-41883A244CC9}" srcOrd="2" destOrd="0" presId="urn:microsoft.com/office/officeart/2005/8/layout/lProcess1"/>
    <dgm:cxn modelId="{9A6AD380-89A4-4990-B8E1-C54A518B583B}" type="presParOf" srcId="{817C0F5A-9956-4A6A-ACDD-068C92D023A1}" destId="{B989FDEC-F641-423A-8BEB-C8E906B1F804}" srcOrd="3" destOrd="0" presId="urn:microsoft.com/office/officeart/2005/8/layout/lProcess1"/>
    <dgm:cxn modelId="{68A1D07F-0D46-4746-9BB2-D55A9AE2624C}" type="presParOf" srcId="{817C0F5A-9956-4A6A-ACDD-068C92D023A1}" destId="{80B1485F-6628-40D7-BE67-05CF10DE04F4}" srcOrd="4" destOrd="0" presId="urn:microsoft.com/office/officeart/2005/8/layout/lProcess1"/>
    <dgm:cxn modelId="{729903D0-393D-47A6-957C-721D41BA3A92}" type="presParOf" srcId="{817C0F5A-9956-4A6A-ACDD-068C92D023A1}" destId="{68EB8742-5DFD-46E2-A5E2-B3AB72636431}" srcOrd="5" destOrd="0" presId="urn:microsoft.com/office/officeart/2005/8/layout/lProcess1"/>
    <dgm:cxn modelId="{47B29BCD-EC19-4A0C-A6CE-75C2703DDBBA}" type="presParOf" srcId="{817C0F5A-9956-4A6A-ACDD-068C92D023A1}" destId="{FE9BDBD8-177F-4961-8508-C4D357220F3E}" srcOrd="6" destOrd="0" presId="urn:microsoft.com/office/officeart/2005/8/layout/lProcess1"/>
    <dgm:cxn modelId="{9078A3F5-ACFE-4C89-B9E8-01A80390A7B6}" type="presParOf" srcId="{817C0F5A-9956-4A6A-ACDD-068C92D023A1}" destId="{0542FCEE-B1C2-4647-ACE4-DECCD2370CD2}" srcOrd="7" destOrd="0" presId="urn:microsoft.com/office/officeart/2005/8/layout/lProcess1"/>
    <dgm:cxn modelId="{C01540CC-6BEB-4715-BD5E-11D6601050E1}" type="presParOf" srcId="{817C0F5A-9956-4A6A-ACDD-068C92D023A1}" destId="{BB7110A3-C76E-4097-A0B2-B71F418E294E}" srcOrd="8" destOrd="0" presId="urn:microsoft.com/office/officeart/2005/8/layout/lProcess1"/>
    <dgm:cxn modelId="{5F46185D-48EF-4CFD-BDB3-EAECFD712771}" type="presParOf" srcId="{2BDF8B35-74AD-4322-B8AC-66DF98C8598D}" destId="{4E8ECDD3-03F7-4DE9-91DD-7777ED4AFA53}" srcOrd="1" destOrd="0" presId="urn:microsoft.com/office/officeart/2005/8/layout/lProcess1"/>
    <dgm:cxn modelId="{0C195000-035E-40FF-A8E1-21D322CDF645}" type="presParOf" srcId="{2BDF8B35-74AD-4322-B8AC-66DF98C8598D}" destId="{86C5E000-17ED-410A-956D-52A3BFDAA0A7}" srcOrd="2" destOrd="0" presId="urn:microsoft.com/office/officeart/2005/8/layout/lProcess1"/>
    <dgm:cxn modelId="{7D143456-7218-4C5B-A5F0-AF2E22172672}" type="presParOf" srcId="{86C5E000-17ED-410A-956D-52A3BFDAA0A7}" destId="{C3A3A89B-5F1C-48CA-B9A4-49BE1ED56406}" srcOrd="0" destOrd="0" presId="urn:microsoft.com/office/officeart/2005/8/layout/lProcess1"/>
    <dgm:cxn modelId="{5575C1F2-DB4C-4F06-B0DB-446CDDE0863C}" type="presParOf" srcId="{86C5E000-17ED-410A-956D-52A3BFDAA0A7}" destId="{E5E1FD1A-774C-4D72-9D01-D5AF3D9D82FF}" srcOrd="1" destOrd="0" presId="urn:microsoft.com/office/officeart/2005/8/layout/lProcess1"/>
    <dgm:cxn modelId="{AAB4CEF2-4AB5-4E4F-9145-355FC3A6026C}" type="presParOf" srcId="{86C5E000-17ED-410A-956D-52A3BFDAA0A7}" destId="{B03C578C-E681-48A0-BEBC-F44F4289979B}" srcOrd="2" destOrd="0" presId="urn:microsoft.com/office/officeart/2005/8/layout/lProcess1"/>
    <dgm:cxn modelId="{F7FA6B05-F2CF-47F9-AB7B-63BCF1CAC573}" type="presParOf" srcId="{86C5E000-17ED-410A-956D-52A3BFDAA0A7}" destId="{709ED453-D209-48DF-BC7C-88454C9CE1EE}" srcOrd="3" destOrd="0" presId="urn:microsoft.com/office/officeart/2005/8/layout/lProcess1"/>
    <dgm:cxn modelId="{5D668C1A-0188-4685-AED1-88058EC0586D}" type="presParOf" srcId="{86C5E000-17ED-410A-956D-52A3BFDAA0A7}" destId="{6F5DE579-6292-4F94-AC06-E37D641CA87D}" srcOrd="4" destOrd="0" presId="urn:microsoft.com/office/officeart/2005/8/layout/lProcess1"/>
    <dgm:cxn modelId="{AAA74758-EF16-4443-9494-962F98525B7E}" type="presParOf" srcId="{2BDF8B35-74AD-4322-B8AC-66DF98C8598D}" destId="{BF415CF1-BC65-4E92-B26F-FF9F84D676B6}" srcOrd="3" destOrd="0" presId="urn:microsoft.com/office/officeart/2005/8/layout/lProcess1"/>
    <dgm:cxn modelId="{DA2253E7-0B65-4C48-84B3-C6984F151B3A}" type="presParOf" srcId="{2BDF8B35-74AD-4322-B8AC-66DF98C8598D}" destId="{FF9EF549-A38D-4194-9BDE-964E5622C47F}" srcOrd="4" destOrd="0" presId="urn:microsoft.com/office/officeart/2005/8/layout/lProcess1"/>
    <dgm:cxn modelId="{68D7AD2F-46B5-4FC7-92E0-32DB3B04672A}" type="presParOf" srcId="{FF9EF549-A38D-4194-9BDE-964E5622C47F}" destId="{41CB7EE0-E0FE-4F28-A9CB-651B960A9264}" srcOrd="0" destOrd="0" presId="urn:microsoft.com/office/officeart/2005/8/layout/lProcess1"/>
    <dgm:cxn modelId="{D959F29F-180B-44CB-928B-987C915313FD}" type="presParOf" srcId="{FF9EF549-A38D-4194-9BDE-964E5622C47F}" destId="{F1699081-29E4-4A53-A372-7414767D83A3}" srcOrd="1" destOrd="0" presId="urn:microsoft.com/office/officeart/2005/8/layout/lProcess1"/>
    <dgm:cxn modelId="{2DFEC6CD-0CB9-4C14-B226-A1B3EA77EB10}" type="presParOf" srcId="{FF9EF549-A38D-4194-9BDE-964E5622C47F}" destId="{48F1E455-8524-4316-A44C-72D6CEA74B95}" srcOrd="2" destOrd="0" presId="urn:microsoft.com/office/officeart/2005/8/layout/lProcess1"/>
    <dgm:cxn modelId="{E24E96A4-0903-4C65-A906-E013DC6F1DCB}" type="presParOf" srcId="{FF9EF549-A38D-4194-9BDE-964E5622C47F}" destId="{EAB23F48-B46B-4F85-A2C4-F0AABABF06C2}" srcOrd="3" destOrd="0" presId="urn:microsoft.com/office/officeart/2005/8/layout/lProcess1"/>
    <dgm:cxn modelId="{1E3905F7-8B76-4700-9570-F27D649F1259}" type="presParOf" srcId="{FF9EF549-A38D-4194-9BDE-964E5622C47F}" destId="{1B17F7DB-C7FB-4937-B197-FB6B4A623A27}" srcOrd="4" destOrd="0" presId="urn:microsoft.com/office/officeart/2005/8/layout/lProcess1"/>
    <dgm:cxn modelId="{AA49D1A1-5DA4-40F7-B9FE-7729FC8FC94F}" type="presParOf" srcId="{FF9EF549-A38D-4194-9BDE-964E5622C47F}" destId="{93190577-A6A6-4658-9880-3AC6221B0852}" srcOrd="5" destOrd="0" presId="urn:microsoft.com/office/officeart/2005/8/layout/lProcess1"/>
    <dgm:cxn modelId="{24CC6971-787A-44C3-BBA8-1499197DF249}" type="presParOf" srcId="{FF9EF549-A38D-4194-9BDE-964E5622C47F}" destId="{C250F31B-C42D-4B29-AB38-D6F27C87C45B}" srcOrd="6" destOrd="0" presId="urn:microsoft.com/office/officeart/2005/8/layout/l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40BC0C1-F842-46B4-BF93-AEBE0BEDA47C}"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US"/>
        </a:p>
      </dgm:t>
    </dgm:pt>
    <dgm:pt modelId="{92AF0064-DECF-4391-B96D-A9088C53C718}">
      <dgm:prSet phldrT="[Text]"/>
      <dgm:spPr/>
      <dgm:t>
        <a:bodyPr/>
        <a:lstStyle/>
        <a:p>
          <a:r>
            <a:rPr lang="en-US" dirty="0">
              <a:latin typeface="Calibri" panose="020F0502020204030204" pitchFamily="34" charset="0"/>
            </a:rPr>
            <a:t>Blocked Credits</a:t>
          </a:r>
        </a:p>
      </dgm:t>
    </dgm:pt>
    <dgm:pt modelId="{EF04DAE9-55BC-464F-8426-C860AF969D8A}" type="parTrans" cxnId="{67CD3071-2737-4B41-8F54-0D5BDE4AE0C6}">
      <dgm:prSet/>
      <dgm:spPr/>
      <dgm:t>
        <a:bodyPr/>
        <a:lstStyle/>
        <a:p>
          <a:endParaRPr lang="en-US"/>
        </a:p>
      </dgm:t>
    </dgm:pt>
    <dgm:pt modelId="{514D7A67-BA37-4711-BE62-2E64E61570C8}" type="sibTrans" cxnId="{67CD3071-2737-4B41-8F54-0D5BDE4AE0C6}">
      <dgm:prSet/>
      <dgm:spPr/>
      <dgm:t>
        <a:bodyPr/>
        <a:lstStyle/>
        <a:p>
          <a:endParaRPr lang="en-US"/>
        </a:p>
      </dgm:t>
    </dgm:pt>
    <dgm:pt modelId="{40372C4B-A7A3-4175-A39B-71414EF839CB}">
      <dgm:prSet phldrT="[Text]"/>
      <dgm:spPr/>
      <dgm:t>
        <a:bodyPr/>
        <a:lstStyle/>
        <a:p>
          <a:r>
            <a:rPr lang="en-US" dirty="0">
              <a:latin typeface="Calibri" panose="020F0502020204030204" pitchFamily="34" charset="0"/>
            </a:rPr>
            <a:t>Motor Vehicles &amp; Rent-a-Cab</a:t>
          </a:r>
        </a:p>
      </dgm:t>
    </dgm:pt>
    <dgm:pt modelId="{88184EF0-DDE7-46E7-BE5B-A578CBA8BB5E}" type="parTrans" cxnId="{B67570C3-C704-4120-A560-564C0464D96F}">
      <dgm:prSet/>
      <dgm:spPr/>
      <dgm:t>
        <a:bodyPr/>
        <a:lstStyle/>
        <a:p>
          <a:endParaRPr lang="en-US"/>
        </a:p>
      </dgm:t>
    </dgm:pt>
    <dgm:pt modelId="{605D48C2-73F5-42E3-8EB1-991A236885B3}" type="sibTrans" cxnId="{B67570C3-C704-4120-A560-564C0464D96F}">
      <dgm:prSet/>
      <dgm:spPr/>
      <dgm:t>
        <a:bodyPr/>
        <a:lstStyle/>
        <a:p>
          <a:endParaRPr lang="en-US"/>
        </a:p>
      </dgm:t>
    </dgm:pt>
    <dgm:pt modelId="{CE334D5B-F2BB-41E9-A4E3-243CB6B2FF71}">
      <dgm:prSet phldrT="[Text]"/>
      <dgm:spPr/>
      <dgm:t>
        <a:bodyPr/>
        <a:lstStyle/>
        <a:p>
          <a:r>
            <a:rPr lang="en-US" dirty="0">
              <a:latin typeface="Calibri" panose="020F0502020204030204" pitchFamily="34" charset="0"/>
            </a:rPr>
            <a:t>Goods lost/written off/ provided free</a:t>
          </a:r>
        </a:p>
      </dgm:t>
    </dgm:pt>
    <dgm:pt modelId="{8BF6D3A9-8B1C-4DE5-9B43-51B58CE9AC77}" type="parTrans" cxnId="{54D305E8-8A32-46A1-832B-0C66A7AB6494}">
      <dgm:prSet/>
      <dgm:spPr/>
      <dgm:t>
        <a:bodyPr/>
        <a:lstStyle/>
        <a:p>
          <a:endParaRPr lang="en-US"/>
        </a:p>
      </dgm:t>
    </dgm:pt>
    <dgm:pt modelId="{7CAC95CD-70A7-497D-908C-17162ADD7541}" type="sibTrans" cxnId="{54D305E8-8A32-46A1-832B-0C66A7AB6494}">
      <dgm:prSet/>
      <dgm:spPr/>
      <dgm:t>
        <a:bodyPr/>
        <a:lstStyle/>
        <a:p>
          <a:endParaRPr lang="en-US"/>
        </a:p>
      </dgm:t>
    </dgm:pt>
    <dgm:pt modelId="{ACCB76E5-7BA2-41A2-AEFD-75F1B48D8D12}">
      <dgm:prSet phldrT="[Text]"/>
      <dgm:spPr/>
      <dgm:t>
        <a:bodyPr/>
        <a:lstStyle/>
        <a:p>
          <a:r>
            <a:rPr lang="en-US" dirty="0">
              <a:latin typeface="Calibri" panose="020F0502020204030204" pitchFamily="34" charset="0"/>
            </a:rPr>
            <a:t>Apportioned Credits</a:t>
          </a:r>
        </a:p>
      </dgm:t>
    </dgm:pt>
    <dgm:pt modelId="{D921DF13-F642-46A2-B5F6-15D7C3BB30FC}" type="parTrans" cxnId="{D7085BF3-4165-4CC7-A8BF-39B47454C99E}">
      <dgm:prSet/>
      <dgm:spPr/>
      <dgm:t>
        <a:bodyPr/>
        <a:lstStyle/>
        <a:p>
          <a:endParaRPr lang="en-US"/>
        </a:p>
      </dgm:t>
    </dgm:pt>
    <dgm:pt modelId="{F522238D-A14E-4212-8E4C-39A34D0DBD67}" type="sibTrans" cxnId="{D7085BF3-4165-4CC7-A8BF-39B47454C99E}">
      <dgm:prSet/>
      <dgm:spPr/>
      <dgm:t>
        <a:bodyPr/>
        <a:lstStyle/>
        <a:p>
          <a:endParaRPr lang="en-US"/>
        </a:p>
      </dgm:t>
    </dgm:pt>
    <dgm:pt modelId="{79F90639-812D-40E4-992E-51DF5F219995}">
      <dgm:prSet phldrT="[Text]"/>
      <dgm:spPr/>
      <dgm:t>
        <a:bodyPr/>
        <a:lstStyle/>
        <a:p>
          <a:r>
            <a:rPr lang="en-US" dirty="0">
              <a:latin typeface="Calibri" panose="020F0502020204030204" pitchFamily="34" charset="0"/>
            </a:rPr>
            <a:t>Partly for Business and Partly for Other Purposes</a:t>
          </a:r>
        </a:p>
      </dgm:t>
    </dgm:pt>
    <dgm:pt modelId="{11C65D0C-4C47-4068-93DE-026B60FF3524}" type="parTrans" cxnId="{B86E1A5D-FB7D-4B71-8382-72947AA79BF4}">
      <dgm:prSet/>
      <dgm:spPr/>
      <dgm:t>
        <a:bodyPr/>
        <a:lstStyle/>
        <a:p>
          <a:endParaRPr lang="en-US"/>
        </a:p>
      </dgm:t>
    </dgm:pt>
    <dgm:pt modelId="{50B22F1A-2489-423E-B883-43FC6012677C}" type="sibTrans" cxnId="{B86E1A5D-FB7D-4B71-8382-72947AA79BF4}">
      <dgm:prSet/>
      <dgm:spPr/>
      <dgm:t>
        <a:bodyPr/>
        <a:lstStyle/>
        <a:p>
          <a:endParaRPr lang="en-US"/>
        </a:p>
      </dgm:t>
    </dgm:pt>
    <dgm:pt modelId="{5E80EBE0-AB1C-45E2-8A74-119A413044AA}">
      <dgm:prSet phldrT="[Text]"/>
      <dgm:spPr/>
      <dgm:t>
        <a:bodyPr/>
        <a:lstStyle/>
        <a:p>
          <a:r>
            <a:rPr lang="en-US" dirty="0">
              <a:latin typeface="Calibri" panose="020F0502020204030204" pitchFamily="34" charset="0"/>
            </a:rPr>
            <a:t>Partly for taxable and partly for exempted supplies</a:t>
          </a:r>
        </a:p>
      </dgm:t>
    </dgm:pt>
    <dgm:pt modelId="{0A4A01B0-763C-4256-9ECB-E09E963CE693}" type="parTrans" cxnId="{68DD287D-489F-4F3B-A52D-A50DC2F834F0}">
      <dgm:prSet/>
      <dgm:spPr/>
      <dgm:t>
        <a:bodyPr/>
        <a:lstStyle/>
        <a:p>
          <a:endParaRPr lang="en-US"/>
        </a:p>
      </dgm:t>
    </dgm:pt>
    <dgm:pt modelId="{8F27D061-7093-4722-B2FE-88CAE567D83E}" type="sibTrans" cxnId="{68DD287D-489F-4F3B-A52D-A50DC2F834F0}">
      <dgm:prSet/>
      <dgm:spPr/>
      <dgm:t>
        <a:bodyPr/>
        <a:lstStyle/>
        <a:p>
          <a:endParaRPr lang="en-US"/>
        </a:p>
      </dgm:t>
    </dgm:pt>
    <dgm:pt modelId="{21B5AF34-14C5-4BF9-8BDE-DCC9CCF9A505}">
      <dgm:prSet phldrT="[Text]"/>
      <dgm:spPr/>
      <dgm:t>
        <a:bodyPr/>
        <a:lstStyle/>
        <a:p>
          <a:r>
            <a:rPr lang="en-US" dirty="0">
              <a:latin typeface="Calibri" panose="020F0502020204030204" pitchFamily="34" charset="0"/>
            </a:rPr>
            <a:t>Banking </a:t>
          </a:r>
          <a:r>
            <a:rPr lang="en-US">
              <a:latin typeface="Calibri" panose="020F0502020204030204" pitchFamily="34" charset="0"/>
            </a:rPr>
            <a:t>Service Provider</a:t>
          </a:r>
          <a:endParaRPr lang="en-US" dirty="0">
            <a:latin typeface="Calibri" panose="020F0502020204030204" pitchFamily="34" charset="0"/>
          </a:endParaRPr>
        </a:p>
      </dgm:t>
    </dgm:pt>
    <dgm:pt modelId="{4E655C9B-DADB-406D-AD52-9A076B66F33F}" type="parTrans" cxnId="{DA1B1B53-1FDF-488A-867F-027CC90ABC51}">
      <dgm:prSet/>
      <dgm:spPr/>
      <dgm:t>
        <a:bodyPr/>
        <a:lstStyle/>
        <a:p>
          <a:endParaRPr lang="en-US"/>
        </a:p>
      </dgm:t>
    </dgm:pt>
    <dgm:pt modelId="{55863574-DF9A-4FC8-8799-602356898266}" type="sibTrans" cxnId="{DA1B1B53-1FDF-488A-867F-027CC90ABC51}">
      <dgm:prSet/>
      <dgm:spPr/>
      <dgm:t>
        <a:bodyPr/>
        <a:lstStyle/>
        <a:p>
          <a:endParaRPr lang="en-US"/>
        </a:p>
      </dgm:t>
    </dgm:pt>
    <dgm:pt modelId="{E93D486B-A345-406D-849E-977E0409C85A}">
      <dgm:prSet phldrT="[Text]"/>
      <dgm:spPr/>
      <dgm:t>
        <a:bodyPr/>
        <a:lstStyle/>
        <a:p>
          <a:r>
            <a:rPr lang="en-US" dirty="0">
              <a:latin typeface="Calibri" panose="020F0502020204030204" pitchFamily="34" charset="0"/>
            </a:rPr>
            <a:t>Food and Beverages</a:t>
          </a:r>
        </a:p>
      </dgm:t>
    </dgm:pt>
    <dgm:pt modelId="{B90C0985-3263-4FFA-8400-89AE07EC1B45}" type="parTrans" cxnId="{C323A65A-204E-43CB-AEE0-ABBD0B9D2827}">
      <dgm:prSet/>
      <dgm:spPr/>
      <dgm:t>
        <a:bodyPr/>
        <a:lstStyle/>
        <a:p>
          <a:endParaRPr lang="en-US"/>
        </a:p>
      </dgm:t>
    </dgm:pt>
    <dgm:pt modelId="{962506FD-21F6-431B-B665-1A8169256350}" type="sibTrans" cxnId="{C323A65A-204E-43CB-AEE0-ABBD0B9D2827}">
      <dgm:prSet/>
      <dgm:spPr/>
      <dgm:t>
        <a:bodyPr/>
        <a:lstStyle/>
        <a:p>
          <a:endParaRPr lang="en-US"/>
        </a:p>
      </dgm:t>
    </dgm:pt>
    <dgm:pt modelId="{86403125-E898-4E7A-9E51-062A912F4CB1}">
      <dgm:prSet phldrT="[Text]"/>
      <dgm:spPr/>
      <dgm:t>
        <a:bodyPr/>
        <a:lstStyle/>
        <a:p>
          <a:r>
            <a:rPr lang="en-US" dirty="0">
              <a:latin typeface="Calibri" panose="020F0502020204030204" pitchFamily="34" charset="0"/>
            </a:rPr>
            <a:t>Club, Life/Health Insurance</a:t>
          </a:r>
        </a:p>
      </dgm:t>
    </dgm:pt>
    <dgm:pt modelId="{5D073F52-3FDE-49AB-BD6F-D3A9D247570E}" type="parTrans" cxnId="{3B10B4C2-8755-4F49-9A97-9391CDD135A4}">
      <dgm:prSet/>
      <dgm:spPr/>
      <dgm:t>
        <a:bodyPr/>
        <a:lstStyle/>
        <a:p>
          <a:endParaRPr lang="en-US"/>
        </a:p>
      </dgm:t>
    </dgm:pt>
    <dgm:pt modelId="{2DB97C08-DD24-4208-AE87-6602020312C0}" type="sibTrans" cxnId="{3B10B4C2-8755-4F49-9A97-9391CDD135A4}">
      <dgm:prSet/>
      <dgm:spPr/>
      <dgm:t>
        <a:bodyPr/>
        <a:lstStyle/>
        <a:p>
          <a:endParaRPr lang="en-US"/>
        </a:p>
      </dgm:t>
    </dgm:pt>
    <dgm:pt modelId="{2FAF9871-7A36-43BE-8D9B-CB64B781F2D0}">
      <dgm:prSet phldrT="[Text]"/>
      <dgm:spPr/>
      <dgm:t>
        <a:bodyPr/>
        <a:lstStyle/>
        <a:p>
          <a:r>
            <a:rPr lang="en-US" dirty="0">
              <a:latin typeface="Calibri" panose="020F0502020204030204" pitchFamily="34" charset="0"/>
            </a:rPr>
            <a:t>Construction Related</a:t>
          </a:r>
        </a:p>
      </dgm:t>
    </dgm:pt>
    <dgm:pt modelId="{0665CF0B-9C4B-4C56-9C1A-5C6DD57E086E}" type="parTrans" cxnId="{6E08B10B-5E80-49C2-B502-97CBA14C1EF2}">
      <dgm:prSet/>
      <dgm:spPr/>
      <dgm:t>
        <a:bodyPr/>
        <a:lstStyle/>
        <a:p>
          <a:endParaRPr lang="en-US"/>
        </a:p>
      </dgm:t>
    </dgm:pt>
    <dgm:pt modelId="{8EE7A849-0329-4576-A4A3-E33CFC72B514}" type="sibTrans" cxnId="{6E08B10B-5E80-49C2-B502-97CBA14C1EF2}">
      <dgm:prSet/>
      <dgm:spPr/>
      <dgm:t>
        <a:bodyPr/>
        <a:lstStyle/>
        <a:p>
          <a:endParaRPr lang="en-US"/>
        </a:p>
      </dgm:t>
    </dgm:pt>
    <dgm:pt modelId="{D12746D4-2413-43B1-B44B-F06F28AF9F80}" type="pres">
      <dgm:prSet presAssocID="{240BC0C1-F842-46B4-BF93-AEBE0BEDA47C}" presName="theList" presStyleCnt="0">
        <dgm:presLayoutVars>
          <dgm:dir/>
          <dgm:animLvl val="lvl"/>
          <dgm:resizeHandles val="exact"/>
        </dgm:presLayoutVars>
      </dgm:prSet>
      <dgm:spPr/>
    </dgm:pt>
    <dgm:pt modelId="{1E691619-4A42-4534-BE47-492A4408AF96}" type="pres">
      <dgm:prSet presAssocID="{92AF0064-DECF-4391-B96D-A9088C53C718}" presName="compNode" presStyleCnt="0"/>
      <dgm:spPr/>
    </dgm:pt>
    <dgm:pt modelId="{DBA4C9AE-BA34-4812-9429-F8BD0FC355C5}" type="pres">
      <dgm:prSet presAssocID="{92AF0064-DECF-4391-B96D-A9088C53C718}" presName="aNode" presStyleLbl="bgShp" presStyleIdx="0" presStyleCnt="2"/>
      <dgm:spPr/>
    </dgm:pt>
    <dgm:pt modelId="{E6F880B0-5F02-4DEF-A267-EB4738E28D77}" type="pres">
      <dgm:prSet presAssocID="{92AF0064-DECF-4391-B96D-A9088C53C718}" presName="textNode" presStyleLbl="bgShp" presStyleIdx="0" presStyleCnt="2"/>
      <dgm:spPr/>
    </dgm:pt>
    <dgm:pt modelId="{C480E555-31C5-4C5B-8764-2BC34B6FB0AA}" type="pres">
      <dgm:prSet presAssocID="{92AF0064-DECF-4391-B96D-A9088C53C718}" presName="compChildNode" presStyleCnt="0"/>
      <dgm:spPr/>
    </dgm:pt>
    <dgm:pt modelId="{32DBB937-04FA-4EC5-9C12-2264C0377048}" type="pres">
      <dgm:prSet presAssocID="{92AF0064-DECF-4391-B96D-A9088C53C718}" presName="theInnerList" presStyleCnt="0"/>
      <dgm:spPr/>
    </dgm:pt>
    <dgm:pt modelId="{92A08C51-FB05-417A-BCEB-64ED9E8B3EBB}" type="pres">
      <dgm:prSet presAssocID="{40372C4B-A7A3-4175-A39B-71414EF839CB}" presName="childNode" presStyleLbl="node1" presStyleIdx="0" presStyleCnt="8">
        <dgm:presLayoutVars>
          <dgm:bulletEnabled val="1"/>
        </dgm:presLayoutVars>
      </dgm:prSet>
      <dgm:spPr/>
    </dgm:pt>
    <dgm:pt modelId="{F959947A-51F2-4D32-911F-8671A0271496}" type="pres">
      <dgm:prSet presAssocID="{40372C4B-A7A3-4175-A39B-71414EF839CB}" presName="aSpace2" presStyleCnt="0"/>
      <dgm:spPr/>
    </dgm:pt>
    <dgm:pt modelId="{463F0359-FA0E-48AD-9513-FE24DA9528B4}" type="pres">
      <dgm:prSet presAssocID="{E93D486B-A345-406D-849E-977E0409C85A}" presName="childNode" presStyleLbl="node1" presStyleIdx="1" presStyleCnt="8">
        <dgm:presLayoutVars>
          <dgm:bulletEnabled val="1"/>
        </dgm:presLayoutVars>
      </dgm:prSet>
      <dgm:spPr/>
    </dgm:pt>
    <dgm:pt modelId="{75A15229-E587-4234-B089-1E59BEAA7B72}" type="pres">
      <dgm:prSet presAssocID="{E93D486B-A345-406D-849E-977E0409C85A}" presName="aSpace2" presStyleCnt="0"/>
      <dgm:spPr/>
    </dgm:pt>
    <dgm:pt modelId="{44613710-FCCA-4839-9D62-7076362D0F66}" type="pres">
      <dgm:prSet presAssocID="{86403125-E898-4E7A-9E51-062A912F4CB1}" presName="childNode" presStyleLbl="node1" presStyleIdx="2" presStyleCnt="8">
        <dgm:presLayoutVars>
          <dgm:bulletEnabled val="1"/>
        </dgm:presLayoutVars>
      </dgm:prSet>
      <dgm:spPr/>
    </dgm:pt>
    <dgm:pt modelId="{DDABF9DA-3E05-4CA8-AC8D-9949C39581C7}" type="pres">
      <dgm:prSet presAssocID="{86403125-E898-4E7A-9E51-062A912F4CB1}" presName="aSpace2" presStyleCnt="0"/>
      <dgm:spPr/>
    </dgm:pt>
    <dgm:pt modelId="{7CBFB4A1-F6ED-4593-9684-A08A6D3167C1}" type="pres">
      <dgm:prSet presAssocID="{2FAF9871-7A36-43BE-8D9B-CB64B781F2D0}" presName="childNode" presStyleLbl="node1" presStyleIdx="3" presStyleCnt="8">
        <dgm:presLayoutVars>
          <dgm:bulletEnabled val="1"/>
        </dgm:presLayoutVars>
      </dgm:prSet>
      <dgm:spPr/>
    </dgm:pt>
    <dgm:pt modelId="{64123364-8455-4D45-8315-08F696C7E282}" type="pres">
      <dgm:prSet presAssocID="{2FAF9871-7A36-43BE-8D9B-CB64B781F2D0}" presName="aSpace2" presStyleCnt="0"/>
      <dgm:spPr/>
    </dgm:pt>
    <dgm:pt modelId="{29B5EF54-92EC-46A0-B660-C224176D2260}" type="pres">
      <dgm:prSet presAssocID="{CE334D5B-F2BB-41E9-A4E3-243CB6B2FF71}" presName="childNode" presStyleLbl="node1" presStyleIdx="4" presStyleCnt="8">
        <dgm:presLayoutVars>
          <dgm:bulletEnabled val="1"/>
        </dgm:presLayoutVars>
      </dgm:prSet>
      <dgm:spPr/>
    </dgm:pt>
    <dgm:pt modelId="{A05B449F-65BF-4E53-94D7-6AB36986C08A}" type="pres">
      <dgm:prSet presAssocID="{92AF0064-DECF-4391-B96D-A9088C53C718}" presName="aSpace" presStyleCnt="0"/>
      <dgm:spPr/>
    </dgm:pt>
    <dgm:pt modelId="{296CEC01-9460-44B0-B3A5-CC3823DC6453}" type="pres">
      <dgm:prSet presAssocID="{ACCB76E5-7BA2-41A2-AEFD-75F1B48D8D12}" presName="compNode" presStyleCnt="0"/>
      <dgm:spPr/>
    </dgm:pt>
    <dgm:pt modelId="{1F06EC23-75B8-4093-8646-E72232185DA6}" type="pres">
      <dgm:prSet presAssocID="{ACCB76E5-7BA2-41A2-AEFD-75F1B48D8D12}" presName="aNode" presStyleLbl="bgShp" presStyleIdx="1" presStyleCnt="2"/>
      <dgm:spPr/>
    </dgm:pt>
    <dgm:pt modelId="{A6CDE8D7-EA17-4558-9182-7985AF6F4179}" type="pres">
      <dgm:prSet presAssocID="{ACCB76E5-7BA2-41A2-AEFD-75F1B48D8D12}" presName="textNode" presStyleLbl="bgShp" presStyleIdx="1" presStyleCnt="2"/>
      <dgm:spPr/>
    </dgm:pt>
    <dgm:pt modelId="{7B5987CC-D54C-4E65-B8E2-6CB528B5E9F6}" type="pres">
      <dgm:prSet presAssocID="{ACCB76E5-7BA2-41A2-AEFD-75F1B48D8D12}" presName="compChildNode" presStyleCnt="0"/>
      <dgm:spPr/>
    </dgm:pt>
    <dgm:pt modelId="{F0C63953-0188-46BF-8FA2-959ECBD734A0}" type="pres">
      <dgm:prSet presAssocID="{ACCB76E5-7BA2-41A2-AEFD-75F1B48D8D12}" presName="theInnerList" presStyleCnt="0"/>
      <dgm:spPr/>
    </dgm:pt>
    <dgm:pt modelId="{42A00821-C5A0-4363-9B05-2C61C4D35205}" type="pres">
      <dgm:prSet presAssocID="{79F90639-812D-40E4-992E-51DF5F219995}" presName="childNode" presStyleLbl="node1" presStyleIdx="5" presStyleCnt="8">
        <dgm:presLayoutVars>
          <dgm:bulletEnabled val="1"/>
        </dgm:presLayoutVars>
      </dgm:prSet>
      <dgm:spPr/>
    </dgm:pt>
    <dgm:pt modelId="{74D14A6A-E0AE-48EA-A1E3-4761AF5EBDCB}" type="pres">
      <dgm:prSet presAssocID="{79F90639-812D-40E4-992E-51DF5F219995}" presName="aSpace2" presStyleCnt="0"/>
      <dgm:spPr/>
    </dgm:pt>
    <dgm:pt modelId="{26CA2249-3E5B-40EA-8CF3-6C818CE6C052}" type="pres">
      <dgm:prSet presAssocID="{5E80EBE0-AB1C-45E2-8A74-119A413044AA}" presName="childNode" presStyleLbl="node1" presStyleIdx="6" presStyleCnt="8">
        <dgm:presLayoutVars>
          <dgm:bulletEnabled val="1"/>
        </dgm:presLayoutVars>
      </dgm:prSet>
      <dgm:spPr/>
    </dgm:pt>
    <dgm:pt modelId="{B4BE65FD-06F7-4E6B-9AA1-01E57A74E64A}" type="pres">
      <dgm:prSet presAssocID="{5E80EBE0-AB1C-45E2-8A74-119A413044AA}" presName="aSpace2" presStyleCnt="0"/>
      <dgm:spPr/>
    </dgm:pt>
    <dgm:pt modelId="{17F6CD99-4DBE-4345-A283-1C8858314B65}" type="pres">
      <dgm:prSet presAssocID="{21B5AF34-14C5-4BF9-8BDE-DCC9CCF9A505}" presName="childNode" presStyleLbl="node1" presStyleIdx="7" presStyleCnt="8">
        <dgm:presLayoutVars>
          <dgm:bulletEnabled val="1"/>
        </dgm:presLayoutVars>
      </dgm:prSet>
      <dgm:spPr/>
    </dgm:pt>
  </dgm:ptLst>
  <dgm:cxnLst>
    <dgm:cxn modelId="{6E08B10B-5E80-49C2-B502-97CBA14C1EF2}" srcId="{92AF0064-DECF-4391-B96D-A9088C53C718}" destId="{2FAF9871-7A36-43BE-8D9B-CB64B781F2D0}" srcOrd="3" destOrd="0" parTransId="{0665CF0B-9C4B-4C56-9C1A-5C6DD57E086E}" sibTransId="{8EE7A849-0329-4576-A4A3-E33CFC72B514}"/>
    <dgm:cxn modelId="{5ED5E540-C8C2-4F4A-92CF-53A82271F17A}" type="presOf" srcId="{CE334D5B-F2BB-41E9-A4E3-243CB6B2FF71}" destId="{29B5EF54-92EC-46A0-B660-C224176D2260}" srcOrd="0" destOrd="0" presId="urn:microsoft.com/office/officeart/2005/8/layout/lProcess2"/>
    <dgm:cxn modelId="{B86E1A5D-FB7D-4B71-8382-72947AA79BF4}" srcId="{ACCB76E5-7BA2-41A2-AEFD-75F1B48D8D12}" destId="{79F90639-812D-40E4-992E-51DF5F219995}" srcOrd="0" destOrd="0" parTransId="{11C65D0C-4C47-4068-93DE-026B60FF3524}" sibTransId="{50B22F1A-2489-423E-B883-43FC6012677C}"/>
    <dgm:cxn modelId="{C3B7234F-4BB6-4E6B-A468-7EC59DAA7173}" type="presOf" srcId="{92AF0064-DECF-4391-B96D-A9088C53C718}" destId="{DBA4C9AE-BA34-4812-9429-F8BD0FC355C5}" srcOrd="0" destOrd="0" presId="urn:microsoft.com/office/officeart/2005/8/layout/lProcess2"/>
    <dgm:cxn modelId="{B86AC170-EAE4-45EB-94AF-5BFFAA2DD20A}" type="presOf" srcId="{86403125-E898-4E7A-9E51-062A912F4CB1}" destId="{44613710-FCCA-4839-9D62-7076362D0F66}" srcOrd="0" destOrd="0" presId="urn:microsoft.com/office/officeart/2005/8/layout/lProcess2"/>
    <dgm:cxn modelId="{67CD3071-2737-4B41-8F54-0D5BDE4AE0C6}" srcId="{240BC0C1-F842-46B4-BF93-AEBE0BEDA47C}" destId="{92AF0064-DECF-4391-B96D-A9088C53C718}" srcOrd="0" destOrd="0" parTransId="{EF04DAE9-55BC-464F-8426-C860AF969D8A}" sibTransId="{514D7A67-BA37-4711-BE62-2E64E61570C8}"/>
    <dgm:cxn modelId="{DA1B1B53-1FDF-488A-867F-027CC90ABC51}" srcId="{ACCB76E5-7BA2-41A2-AEFD-75F1B48D8D12}" destId="{21B5AF34-14C5-4BF9-8BDE-DCC9CCF9A505}" srcOrd="2" destOrd="0" parTransId="{4E655C9B-DADB-406D-AD52-9A076B66F33F}" sibTransId="{55863574-DF9A-4FC8-8799-602356898266}"/>
    <dgm:cxn modelId="{F3A0B173-8F76-4C44-899F-B407CDE9C481}" type="presOf" srcId="{2FAF9871-7A36-43BE-8D9B-CB64B781F2D0}" destId="{7CBFB4A1-F6ED-4593-9684-A08A6D3167C1}" srcOrd="0" destOrd="0" presId="urn:microsoft.com/office/officeart/2005/8/layout/lProcess2"/>
    <dgm:cxn modelId="{C323A65A-204E-43CB-AEE0-ABBD0B9D2827}" srcId="{92AF0064-DECF-4391-B96D-A9088C53C718}" destId="{E93D486B-A345-406D-849E-977E0409C85A}" srcOrd="1" destOrd="0" parTransId="{B90C0985-3263-4FFA-8400-89AE07EC1B45}" sibTransId="{962506FD-21F6-431B-B665-1A8169256350}"/>
    <dgm:cxn modelId="{4F5DEA7A-2FFD-42DE-B6A2-C07D8E31DC26}" type="presOf" srcId="{ACCB76E5-7BA2-41A2-AEFD-75F1B48D8D12}" destId="{1F06EC23-75B8-4093-8646-E72232185DA6}" srcOrd="0" destOrd="0" presId="urn:microsoft.com/office/officeart/2005/8/layout/lProcess2"/>
    <dgm:cxn modelId="{68DD287D-489F-4F3B-A52D-A50DC2F834F0}" srcId="{ACCB76E5-7BA2-41A2-AEFD-75F1B48D8D12}" destId="{5E80EBE0-AB1C-45E2-8A74-119A413044AA}" srcOrd="1" destOrd="0" parTransId="{0A4A01B0-763C-4256-9ECB-E09E963CE693}" sibTransId="{8F27D061-7093-4722-B2FE-88CAE567D83E}"/>
    <dgm:cxn modelId="{7031217E-D29D-4D19-B8D8-6DCBEB8FCB01}" type="presOf" srcId="{5E80EBE0-AB1C-45E2-8A74-119A413044AA}" destId="{26CA2249-3E5B-40EA-8CF3-6C818CE6C052}" srcOrd="0" destOrd="0" presId="urn:microsoft.com/office/officeart/2005/8/layout/lProcess2"/>
    <dgm:cxn modelId="{F4EC9187-9981-406E-A5A3-4A810CDA5086}" type="presOf" srcId="{21B5AF34-14C5-4BF9-8BDE-DCC9CCF9A505}" destId="{17F6CD99-4DBE-4345-A283-1C8858314B65}" srcOrd="0" destOrd="0" presId="urn:microsoft.com/office/officeart/2005/8/layout/lProcess2"/>
    <dgm:cxn modelId="{3B10B4C2-8755-4F49-9A97-9391CDD135A4}" srcId="{92AF0064-DECF-4391-B96D-A9088C53C718}" destId="{86403125-E898-4E7A-9E51-062A912F4CB1}" srcOrd="2" destOrd="0" parTransId="{5D073F52-3FDE-49AB-BD6F-D3A9D247570E}" sibTransId="{2DB97C08-DD24-4208-AE87-6602020312C0}"/>
    <dgm:cxn modelId="{B67570C3-C704-4120-A560-564C0464D96F}" srcId="{92AF0064-DECF-4391-B96D-A9088C53C718}" destId="{40372C4B-A7A3-4175-A39B-71414EF839CB}" srcOrd="0" destOrd="0" parTransId="{88184EF0-DDE7-46E7-BE5B-A578CBA8BB5E}" sibTransId="{605D48C2-73F5-42E3-8EB1-991A236885B3}"/>
    <dgm:cxn modelId="{4BD311C4-A204-484D-B406-E59FFBB36CD4}" type="presOf" srcId="{92AF0064-DECF-4391-B96D-A9088C53C718}" destId="{E6F880B0-5F02-4DEF-A267-EB4738E28D77}" srcOrd="1" destOrd="0" presId="urn:microsoft.com/office/officeart/2005/8/layout/lProcess2"/>
    <dgm:cxn modelId="{E60ECCCA-F16B-4F2C-B5AB-925126B15CBF}" type="presOf" srcId="{79F90639-812D-40E4-992E-51DF5F219995}" destId="{42A00821-C5A0-4363-9B05-2C61C4D35205}" srcOrd="0" destOrd="0" presId="urn:microsoft.com/office/officeart/2005/8/layout/lProcess2"/>
    <dgm:cxn modelId="{57BB46E3-C511-467F-8378-C983E3F400CC}" type="presOf" srcId="{240BC0C1-F842-46B4-BF93-AEBE0BEDA47C}" destId="{D12746D4-2413-43B1-B44B-F06F28AF9F80}" srcOrd="0" destOrd="0" presId="urn:microsoft.com/office/officeart/2005/8/layout/lProcess2"/>
    <dgm:cxn modelId="{4CA9E1E4-3F56-41D3-B3EE-DDA69D778D63}" type="presOf" srcId="{40372C4B-A7A3-4175-A39B-71414EF839CB}" destId="{92A08C51-FB05-417A-BCEB-64ED9E8B3EBB}" srcOrd="0" destOrd="0" presId="urn:microsoft.com/office/officeart/2005/8/layout/lProcess2"/>
    <dgm:cxn modelId="{54D305E8-8A32-46A1-832B-0C66A7AB6494}" srcId="{92AF0064-DECF-4391-B96D-A9088C53C718}" destId="{CE334D5B-F2BB-41E9-A4E3-243CB6B2FF71}" srcOrd="4" destOrd="0" parTransId="{8BF6D3A9-8B1C-4DE5-9B43-51B58CE9AC77}" sibTransId="{7CAC95CD-70A7-497D-908C-17162ADD7541}"/>
    <dgm:cxn modelId="{D7085BF3-4165-4CC7-A8BF-39B47454C99E}" srcId="{240BC0C1-F842-46B4-BF93-AEBE0BEDA47C}" destId="{ACCB76E5-7BA2-41A2-AEFD-75F1B48D8D12}" srcOrd="1" destOrd="0" parTransId="{D921DF13-F642-46A2-B5F6-15D7C3BB30FC}" sibTransId="{F522238D-A14E-4212-8E4C-39A34D0DBD67}"/>
    <dgm:cxn modelId="{F3BEC3F7-08FF-4976-AC1A-27DCFD78A0A7}" type="presOf" srcId="{E93D486B-A345-406D-849E-977E0409C85A}" destId="{463F0359-FA0E-48AD-9513-FE24DA9528B4}" srcOrd="0" destOrd="0" presId="urn:microsoft.com/office/officeart/2005/8/layout/lProcess2"/>
    <dgm:cxn modelId="{CC2E77FB-4372-43F2-A21B-439D0EEA3475}" type="presOf" srcId="{ACCB76E5-7BA2-41A2-AEFD-75F1B48D8D12}" destId="{A6CDE8D7-EA17-4558-9182-7985AF6F4179}" srcOrd="1" destOrd="0" presId="urn:microsoft.com/office/officeart/2005/8/layout/lProcess2"/>
    <dgm:cxn modelId="{CC3924AE-9209-488F-993D-1D952088A4E0}" type="presParOf" srcId="{D12746D4-2413-43B1-B44B-F06F28AF9F80}" destId="{1E691619-4A42-4534-BE47-492A4408AF96}" srcOrd="0" destOrd="0" presId="urn:microsoft.com/office/officeart/2005/8/layout/lProcess2"/>
    <dgm:cxn modelId="{C70798A9-9D4B-45F0-8401-8A5DECD5060B}" type="presParOf" srcId="{1E691619-4A42-4534-BE47-492A4408AF96}" destId="{DBA4C9AE-BA34-4812-9429-F8BD0FC355C5}" srcOrd="0" destOrd="0" presId="urn:microsoft.com/office/officeart/2005/8/layout/lProcess2"/>
    <dgm:cxn modelId="{1C9A0197-7419-443E-A7E6-964A76295454}" type="presParOf" srcId="{1E691619-4A42-4534-BE47-492A4408AF96}" destId="{E6F880B0-5F02-4DEF-A267-EB4738E28D77}" srcOrd="1" destOrd="0" presId="urn:microsoft.com/office/officeart/2005/8/layout/lProcess2"/>
    <dgm:cxn modelId="{7E810BCB-043B-41A1-A8E6-FA511BA63780}" type="presParOf" srcId="{1E691619-4A42-4534-BE47-492A4408AF96}" destId="{C480E555-31C5-4C5B-8764-2BC34B6FB0AA}" srcOrd="2" destOrd="0" presId="urn:microsoft.com/office/officeart/2005/8/layout/lProcess2"/>
    <dgm:cxn modelId="{0968FA0C-E193-46A9-AC11-30CBDE346D30}" type="presParOf" srcId="{C480E555-31C5-4C5B-8764-2BC34B6FB0AA}" destId="{32DBB937-04FA-4EC5-9C12-2264C0377048}" srcOrd="0" destOrd="0" presId="urn:microsoft.com/office/officeart/2005/8/layout/lProcess2"/>
    <dgm:cxn modelId="{FCDE01F0-40D5-4D57-91F0-7C50566A53C1}" type="presParOf" srcId="{32DBB937-04FA-4EC5-9C12-2264C0377048}" destId="{92A08C51-FB05-417A-BCEB-64ED9E8B3EBB}" srcOrd="0" destOrd="0" presId="urn:microsoft.com/office/officeart/2005/8/layout/lProcess2"/>
    <dgm:cxn modelId="{C54065E8-C907-4BC3-BB97-FB75379012D2}" type="presParOf" srcId="{32DBB937-04FA-4EC5-9C12-2264C0377048}" destId="{F959947A-51F2-4D32-911F-8671A0271496}" srcOrd="1" destOrd="0" presId="urn:microsoft.com/office/officeart/2005/8/layout/lProcess2"/>
    <dgm:cxn modelId="{175DE359-3D91-4C4C-88D1-69E250B5D4F6}" type="presParOf" srcId="{32DBB937-04FA-4EC5-9C12-2264C0377048}" destId="{463F0359-FA0E-48AD-9513-FE24DA9528B4}" srcOrd="2" destOrd="0" presId="urn:microsoft.com/office/officeart/2005/8/layout/lProcess2"/>
    <dgm:cxn modelId="{E62F28F0-1231-4CE2-B76C-2D23204A992F}" type="presParOf" srcId="{32DBB937-04FA-4EC5-9C12-2264C0377048}" destId="{75A15229-E587-4234-B089-1E59BEAA7B72}" srcOrd="3" destOrd="0" presId="urn:microsoft.com/office/officeart/2005/8/layout/lProcess2"/>
    <dgm:cxn modelId="{724DD171-7620-4666-8792-5B6075AB84D4}" type="presParOf" srcId="{32DBB937-04FA-4EC5-9C12-2264C0377048}" destId="{44613710-FCCA-4839-9D62-7076362D0F66}" srcOrd="4" destOrd="0" presId="urn:microsoft.com/office/officeart/2005/8/layout/lProcess2"/>
    <dgm:cxn modelId="{06855C2F-806E-4BE2-8989-2E14F74DE596}" type="presParOf" srcId="{32DBB937-04FA-4EC5-9C12-2264C0377048}" destId="{DDABF9DA-3E05-4CA8-AC8D-9949C39581C7}" srcOrd="5" destOrd="0" presId="urn:microsoft.com/office/officeart/2005/8/layout/lProcess2"/>
    <dgm:cxn modelId="{90DF3BAB-43F3-4791-AFBB-BCA300C67BD1}" type="presParOf" srcId="{32DBB937-04FA-4EC5-9C12-2264C0377048}" destId="{7CBFB4A1-F6ED-4593-9684-A08A6D3167C1}" srcOrd="6" destOrd="0" presId="urn:microsoft.com/office/officeart/2005/8/layout/lProcess2"/>
    <dgm:cxn modelId="{E13CEFA2-316C-4A8D-8F97-886E9E8B9CCE}" type="presParOf" srcId="{32DBB937-04FA-4EC5-9C12-2264C0377048}" destId="{64123364-8455-4D45-8315-08F696C7E282}" srcOrd="7" destOrd="0" presId="urn:microsoft.com/office/officeart/2005/8/layout/lProcess2"/>
    <dgm:cxn modelId="{41638328-DE2A-4F84-A8D4-354E00437F7D}" type="presParOf" srcId="{32DBB937-04FA-4EC5-9C12-2264C0377048}" destId="{29B5EF54-92EC-46A0-B660-C224176D2260}" srcOrd="8" destOrd="0" presId="urn:microsoft.com/office/officeart/2005/8/layout/lProcess2"/>
    <dgm:cxn modelId="{9DABD6D0-B647-4118-8CA8-9378D11DFB84}" type="presParOf" srcId="{D12746D4-2413-43B1-B44B-F06F28AF9F80}" destId="{A05B449F-65BF-4E53-94D7-6AB36986C08A}" srcOrd="1" destOrd="0" presId="urn:microsoft.com/office/officeart/2005/8/layout/lProcess2"/>
    <dgm:cxn modelId="{E54EEE80-99F3-45F8-8F90-3F6A306807D6}" type="presParOf" srcId="{D12746D4-2413-43B1-B44B-F06F28AF9F80}" destId="{296CEC01-9460-44B0-B3A5-CC3823DC6453}" srcOrd="2" destOrd="0" presId="urn:microsoft.com/office/officeart/2005/8/layout/lProcess2"/>
    <dgm:cxn modelId="{62F194BD-E97C-471C-A6C4-E933E19DC8EF}" type="presParOf" srcId="{296CEC01-9460-44B0-B3A5-CC3823DC6453}" destId="{1F06EC23-75B8-4093-8646-E72232185DA6}" srcOrd="0" destOrd="0" presId="urn:microsoft.com/office/officeart/2005/8/layout/lProcess2"/>
    <dgm:cxn modelId="{A72E3396-8FB8-43E4-8B36-37E92CA034E9}" type="presParOf" srcId="{296CEC01-9460-44B0-B3A5-CC3823DC6453}" destId="{A6CDE8D7-EA17-4558-9182-7985AF6F4179}" srcOrd="1" destOrd="0" presId="urn:microsoft.com/office/officeart/2005/8/layout/lProcess2"/>
    <dgm:cxn modelId="{12B8950F-3DFE-45FE-A3BF-39592894A3B2}" type="presParOf" srcId="{296CEC01-9460-44B0-B3A5-CC3823DC6453}" destId="{7B5987CC-D54C-4E65-B8E2-6CB528B5E9F6}" srcOrd="2" destOrd="0" presId="urn:microsoft.com/office/officeart/2005/8/layout/lProcess2"/>
    <dgm:cxn modelId="{1B0B91A3-80BE-4072-B92B-5EA8764C5610}" type="presParOf" srcId="{7B5987CC-D54C-4E65-B8E2-6CB528B5E9F6}" destId="{F0C63953-0188-46BF-8FA2-959ECBD734A0}" srcOrd="0" destOrd="0" presId="urn:microsoft.com/office/officeart/2005/8/layout/lProcess2"/>
    <dgm:cxn modelId="{BA66883D-C916-402D-A903-2B86BCAFCC39}" type="presParOf" srcId="{F0C63953-0188-46BF-8FA2-959ECBD734A0}" destId="{42A00821-C5A0-4363-9B05-2C61C4D35205}" srcOrd="0" destOrd="0" presId="urn:microsoft.com/office/officeart/2005/8/layout/lProcess2"/>
    <dgm:cxn modelId="{7D43891D-D691-4C41-A479-FF20609E2F04}" type="presParOf" srcId="{F0C63953-0188-46BF-8FA2-959ECBD734A0}" destId="{74D14A6A-E0AE-48EA-A1E3-4761AF5EBDCB}" srcOrd="1" destOrd="0" presId="urn:microsoft.com/office/officeart/2005/8/layout/lProcess2"/>
    <dgm:cxn modelId="{6D829517-2B7E-40F6-8BFF-CE22DCFD49F4}" type="presParOf" srcId="{F0C63953-0188-46BF-8FA2-959ECBD734A0}" destId="{26CA2249-3E5B-40EA-8CF3-6C818CE6C052}" srcOrd="2" destOrd="0" presId="urn:microsoft.com/office/officeart/2005/8/layout/lProcess2"/>
    <dgm:cxn modelId="{8ABD5355-9E7A-4C13-8A03-A7A15A48D0E3}" type="presParOf" srcId="{F0C63953-0188-46BF-8FA2-959ECBD734A0}" destId="{B4BE65FD-06F7-4E6B-9AA1-01E57A74E64A}" srcOrd="3" destOrd="0" presId="urn:microsoft.com/office/officeart/2005/8/layout/lProcess2"/>
    <dgm:cxn modelId="{684703C7-2C4B-47F8-9952-730B214F34E4}" type="presParOf" srcId="{F0C63953-0188-46BF-8FA2-959ECBD734A0}" destId="{17F6CD99-4DBE-4345-A283-1C8858314B65}" srcOrd="4"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C97198-3194-4C88-A762-1BE75AE52281}">
      <dsp:nvSpPr>
        <dsp:cNvPr id="0" name=""/>
        <dsp:cNvSpPr/>
      </dsp:nvSpPr>
      <dsp:spPr>
        <a:xfrm>
          <a:off x="797678" y="0"/>
          <a:ext cx="2719586" cy="67989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marL="0" lvl="0" indent="0" algn="ctr" defTabSz="1422400">
            <a:lnSpc>
              <a:spcPct val="90000"/>
            </a:lnSpc>
            <a:spcBef>
              <a:spcPct val="0"/>
            </a:spcBef>
            <a:spcAft>
              <a:spcPct val="35000"/>
            </a:spcAft>
            <a:buNone/>
          </a:pPr>
          <a:r>
            <a:rPr lang="en-US" sz="3200" kern="1200" dirty="0">
              <a:latin typeface="Calibri" panose="020F0502020204030204" pitchFamily="34" charset="0"/>
            </a:rPr>
            <a:t>You should</a:t>
          </a:r>
        </a:p>
      </dsp:txBody>
      <dsp:txXfrm>
        <a:off x="817591" y="19913"/>
        <a:ext cx="2679760" cy="640070"/>
      </dsp:txXfrm>
    </dsp:sp>
    <dsp:sp modelId="{9C9FD36C-AC60-4E89-BF31-94B45A6606DA}">
      <dsp:nvSpPr>
        <dsp:cNvPr id="0" name=""/>
        <dsp:cNvSpPr/>
      </dsp:nvSpPr>
      <dsp:spPr>
        <a:xfrm rot="5400000">
          <a:off x="2097980" y="739387"/>
          <a:ext cx="118981" cy="118981"/>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D7FE1C1-7C88-45D2-9BB1-41883A244CC9}">
      <dsp:nvSpPr>
        <dsp:cNvPr id="0" name=""/>
        <dsp:cNvSpPr/>
      </dsp:nvSpPr>
      <dsp:spPr>
        <a:xfrm>
          <a:off x="797678" y="917860"/>
          <a:ext cx="2719586" cy="679896"/>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kern="1200" dirty="0">
              <a:latin typeface="Calibri" panose="020F0502020204030204" pitchFamily="34" charset="0"/>
            </a:rPr>
            <a:t>Be Registered</a:t>
          </a:r>
        </a:p>
      </dsp:txBody>
      <dsp:txXfrm>
        <a:off x="817591" y="937773"/>
        <a:ext cx="2679760" cy="640070"/>
      </dsp:txXfrm>
    </dsp:sp>
    <dsp:sp modelId="{B989FDEC-F641-423A-8BEB-C8E906B1F804}">
      <dsp:nvSpPr>
        <dsp:cNvPr id="0" name=""/>
        <dsp:cNvSpPr/>
      </dsp:nvSpPr>
      <dsp:spPr>
        <a:xfrm rot="5400000">
          <a:off x="2097980" y="1657247"/>
          <a:ext cx="118981" cy="118981"/>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0B1485F-6628-40D7-BE67-05CF10DE04F4}">
      <dsp:nvSpPr>
        <dsp:cNvPr id="0" name=""/>
        <dsp:cNvSpPr/>
      </dsp:nvSpPr>
      <dsp:spPr>
        <a:xfrm>
          <a:off x="797678" y="1835720"/>
          <a:ext cx="2719586" cy="679896"/>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kern="1200">
              <a:latin typeface="Calibri" panose="020F0502020204030204" pitchFamily="34" charset="0"/>
            </a:rPr>
            <a:t>Receive </a:t>
          </a:r>
          <a:r>
            <a:rPr lang="en-US" sz="1900" kern="1200" dirty="0">
              <a:latin typeface="Calibri" panose="020F0502020204030204" pitchFamily="34" charset="0"/>
            </a:rPr>
            <a:t>Goods/ Services</a:t>
          </a:r>
        </a:p>
      </dsp:txBody>
      <dsp:txXfrm>
        <a:off x="817591" y="1855633"/>
        <a:ext cx="2679760" cy="640070"/>
      </dsp:txXfrm>
    </dsp:sp>
    <dsp:sp modelId="{68EB8742-5DFD-46E2-A5E2-B3AB72636431}">
      <dsp:nvSpPr>
        <dsp:cNvPr id="0" name=""/>
        <dsp:cNvSpPr/>
      </dsp:nvSpPr>
      <dsp:spPr>
        <a:xfrm rot="5400000">
          <a:off x="2097980" y="2575108"/>
          <a:ext cx="118981" cy="118981"/>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E9BDBD8-177F-4961-8508-C4D357220F3E}">
      <dsp:nvSpPr>
        <dsp:cNvPr id="0" name=""/>
        <dsp:cNvSpPr/>
      </dsp:nvSpPr>
      <dsp:spPr>
        <a:xfrm>
          <a:off x="797678" y="2753581"/>
          <a:ext cx="2719586" cy="679896"/>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kern="1200" dirty="0">
              <a:latin typeface="Calibri" panose="020F0502020204030204" pitchFamily="34" charset="0"/>
            </a:rPr>
            <a:t>Possess Tax Invoice</a:t>
          </a:r>
        </a:p>
      </dsp:txBody>
      <dsp:txXfrm>
        <a:off x="817591" y="2773494"/>
        <a:ext cx="2679760" cy="640070"/>
      </dsp:txXfrm>
    </dsp:sp>
    <dsp:sp modelId="{0542FCEE-B1C2-4647-ACE4-DECCD2370CD2}">
      <dsp:nvSpPr>
        <dsp:cNvPr id="0" name=""/>
        <dsp:cNvSpPr/>
      </dsp:nvSpPr>
      <dsp:spPr>
        <a:xfrm rot="5400000">
          <a:off x="2097980" y="3492968"/>
          <a:ext cx="118981" cy="118981"/>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B7110A3-C76E-4097-A0B2-B71F418E294E}">
      <dsp:nvSpPr>
        <dsp:cNvPr id="0" name=""/>
        <dsp:cNvSpPr/>
      </dsp:nvSpPr>
      <dsp:spPr>
        <a:xfrm>
          <a:off x="797678" y="3671441"/>
          <a:ext cx="2719586" cy="679896"/>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kern="1200" dirty="0">
              <a:latin typeface="Calibri" panose="020F0502020204030204" pitchFamily="34" charset="0"/>
            </a:rPr>
            <a:t>Pay the vendor within 180 days</a:t>
          </a:r>
        </a:p>
      </dsp:txBody>
      <dsp:txXfrm>
        <a:off x="817591" y="3691354"/>
        <a:ext cx="2679760" cy="640070"/>
      </dsp:txXfrm>
    </dsp:sp>
    <dsp:sp modelId="{C3A3A89B-5F1C-48CA-B9A4-49BE1ED56406}">
      <dsp:nvSpPr>
        <dsp:cNvPr id="0" name=""/>
        <dsp:cNvSpPr/>
      </dsp:nvSpPr>
      <dsp:spPr>
        <a:xfrm>
          <a:off x="3898006" y="0"/>
          <a:ext cx="2719586" cy="67989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marL="0" lvl="0" indent="0" algn="ctr" defTabSz="1422400">
            <a:lnSpc>
              <a:spcPct val="90000"/>
            </a:lnSpc>
            <a:spcBef>
              <a:spcPct val="0"/>
            </a:spcBef>
            <a:spcAft>
              <a:spcPct val="35000"/>
            </a:spcAft>
            <a:buNone/>
          </a:pPr>
          <a:r>
            <a:rPr lang="en-US" sz="3200" kern="1200" dirty="0">
              <a:latin typeface="Calibri" panose="020F0502020204030204" pitchFamily="34" charset="0"/>
            </a:rPr>
            <a:t>Vendor should</a:t>
          </a:r>
        </a:p>
      </dsp:txBody>
      <dsp:txXfrm>
        <a:off x="3917919" y="19913"/>
        <a:ext cx="2679760" cy="640070"/>
      </dsp:txXfrm>
    </dsp:sp>
    <dsp:sp modelId="{E5E1FD1A-774C-4D72-9D01-D5AF3D9D82FF}">
      <dsp:nvSpPr>
        <dsp:cNvPr id="0" name=""/>
        <dsp:cNvSpPr/>
      </dsp:nvSpPr>
      <dsp:spPr>
        <a:xfrm rot="5400000">
          <a:off x="5198309" y="739387"/>
          <a:ext cx="118981" cy="118981"/>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03C578C-E681-48A0-BEBC-F44F4289979B}">
      <dsp:nvSpPr>
        <dsp:cNvPr id="0" name=""/>
        <dsp:cNvSpPr/>
      </dsp:nvSpPr>
      <dsp:spPr>
        <a:xfrm>
          <a:off x="3898006" y="917860"/>
          <a:ext cx="2719586" cy="679896"/>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kern="1200" dirty="0">
              <a:latin typeface="Calibri" panose="020F0502020204030204" pitchFamily="34" charset="0"/>
            </a:rPr>
            <a:t>Have Paid the tax</a:t>
          </a:r>
        </a:p>
      </dsp:txBody>
      <dsp:txXfrm>
        <a:off x="3917919" y="937773"/>
        <a:ext cx="2679760" cy="640070"/>
      </dsp:txXfrm>
    </dsp:sp>
    <dsp:sp modelId="{709ED453-D209-48DF-BC7C-88454C9CE1EE}">
      <dsp:nvSpPr>
        <dsp:cNvPr id="0" name=""/>
        <dsp:cNvSpPr/>
      </dsp:nvSpPr>
      <dsp:spPr>
        <a:xfrm rot="5400000">
          <a:off x="5198309" y="1657247"/>
          <a:ext cx="118981" cy="118981"/>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F5DE579-6292-4F94-AC06-E37D641CA87D}">
      <dsp:nvSpPr>
        <dsp:cNvPr id="0" name=""/>
        <dsp:cNvSpPr/>
      </dsp:nvSpPr>
      <dsp:spPr>
        <a:xfrm>
          <a:off x="3898006" y="1835720"/>
          <a:ext cx="2719586" cy="679896"/>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kern="1200" dirty="0">
              <a:latin typeface="Calibri" panose="020F0502020204030204" pitchFamily="34" charset="0"/>
            </a:rPr>
            <a:t>Have uploaded the tax to the customers account</a:t>
          </a:r>
        </a:p>
      </dsp:txBody>
      <dsp:txXfrm>
        <a:off x="3917919" y="1855633"/>
        <a:ext cx="2679760" cy="640070"/>
      </dsp:txXfrm>
    </dsp:sp>
    <dsp:sp modelId="{41CB7EE0-E0FE-4F28-A9CB-651B960A9264}">
      <dsp:nvSpPr>
        <dsp:cNvPr id="0" name=""/>
        <dsp:cNvSpPr/>
      </dsp:nvSpPr>
      <dsp:spPr>
        <a:xfrm>
          <a:off x="6998335" y="0"/>
          <a:ext cx="2719586" cy="67989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marL="0" lvl="0" indent="0" algn="ctr" defTabSz="1422400">
            <a:lnSpc>
              <a:spcPct val="90000"/>
            </a:lnSpc>
            <a:spcBef>
              <a:spcPct val="0"/>
            </a:spcBef>
            <a:spcAft>
              <a:spcPct val="35000"/>
            </a:spcAft>
            <a:buNone/>
          </a:pPr>
          <a:r>
            <a:rPr lang="en-US" sz="3200" kern="1200" dirty="0">
              <a:latin typeface="Calibri" panose="020F0502020204030204" pitchFamily="34" charset="0"/>
            </a:rPr>
            <a:t>Supplies should</a:t>
          </a:r>
        </a:p>
      </dsp:txBody>
      <dsp:txXfrm>
        <a:off x="7018248" y="19913"/>
        <a:ext cx="2679760" cy="640070"/>
      </dsp:txXfrm>
    </dsp:sp>
    <dsp:sp modelId="{F1699081-29E4-4A53-A372-7414767D83A3}">
      <dsp:nvSpPr>
        <dsp:cNvPr id="0" name=""/>
        <dsp:cNvSpPr/>
      </dsp:nvSpPr>
      <dsp:spPr>
        <a:xfrm rot="5400000">
          <a:off x="8298637" y="739387"/>
          <a:ext cx="118981" cy="118981"/>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8F1E455-8524-4316-A44C-72D6CEA74B95}">
      <dsp:nvSpPr>
        <dsp:cNvPr id="0" name=""/>
        <dsp:cNvSpPr/>
      </dsp:nvSpPr>
      <dsp:spPr>
        <a:xfrm>
          <a:off x="6998335" y="917860"/>
          <a:ext cx="2719586" cy="679896"/>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kern="1200" dirty="0">
              <a:latin typeface="Calibri" panose="020F0502020204030204" pitchFamily="34" charset="0"/>
            </a:rPr>
            <a:t>Be used for furtherance of business</a:t>
          </a:r>
        </a:p>
      </dsp:txBody>
      <dsp:txXfrm>
        <a:off x="7018248" y="937773"/>
        <a:ext cx="2679760" cy="640070"/>
      </dsp:txXfrm>
    </dsp:sp>
    <dsp:sp modelId="{EAB23F48-B46B-4F85-A2C4-F0AABABF06C2}">
      <dsp:nvSpPr>
        <dsp:cNvPr id="0" name=""/>
        <dsp:cNvSpPr/>
      </dsp:nvSpPr>
      <dsp:spPr>
        <a:xfrm rot="5400000">
          <a:off x="8298637" y="1657247"/>
          <a:ext cx="118981" cy="118981"/>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B17F7DB-C7FB-4937-B197-FB6B4A623A27}">
      <dsp:nvSpPr>
        <dsp:cNvPr id="0" name=""/>
        <dsp:cNvSpPr/>
      </dsp:nvSpPr>
      <dsp:spPr>
        <a:xfrm>
          <a:off x="6998335" y="1835720"/>
          <a:ext cx="2719586" cy="679896"/>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kern="1200" dirty="0">
              <a:latin typeface="Calibri" panose="020F0502020204030204" pitchFamily="34" charset="0"/>
            </a:rPr>
            <a:t>Not used for exempted/non business us</a:t>
          </a:r>
        </a:p>
      </dsp:txBody>
      <dsp:txXfrm>
        <a:off x="7018248" y="1855633"/>
        <a:ext cx="2679760" cy="640070"/>
      </dsp:txXfrm>
    </dsp:sp>
    <dsp:sp modelId="{93190577-A6A6-4658-9880-3AC6221B0852}">
      <dsp:nvSpPr>
        <dsp:cNvPr id="0" name=""/>
        <dsp:cNvSpPr/>
      </dsp:nvSpPr>
      <dsp:spPr>
        <a:xfrm rot="5400000">
          <a:off x="8298637" y="2575108"/>
          <a:ext cx="118981" cy="118981"/>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250F31B-C42D-4B29-AB38-D6F27C87C45B}">
      <dsp:nvSpPr>
        <dsp:cNvPr id="0" name=""/>
        <dsp:cNvSpPr/>
      </dsp:nvSpPr>
      <dsp:spPr>
        <a:xfrm>
          <a:off x="6998335" y="2753581"/>
          <a:ext cx="2719586" cy="679896"/>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kern="1200" dirty="0">
              <a:latin typeface="Calibri" panose="020F0502020204030204" pitchFamily="34" charset="0"/>
            </a:rPr>
            <a:t>Credit should not be blocked</a:t>
          </a:r>
        </a:p>
      </dsp:txBody>
      <dsp:txXfrm>
        <a:off x="7018248" y="2773494"/>
        <a:ext cx="2679760" cy="64007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A4C9AE-BA34-4812-9429-F8BD0FC355C5}">
      <dsp:nvSpPr>
        <dsp:cNvPr id="0" name=""/>
        <dsp:cNvSpPr/>
      </dsp:nvSpPr>
      <dsp:spPr>
        <a:xfrm>
          <a:off x="5262" y="0"/>
          <a:ext cx="5062686" cy="435133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71450" tIns="171450" rIns="171450" bIns="171450" numCol="1" spcCol="1270" anchor="ctr" anchorCtr="0">
          <a:noAutofit/>
        </a:bodyPr>
        <a:lstStyle/>
        <a:p>
          <a:pPr marL="0" lvl="0" indent="0" algn="ctr" defTabSz="2000250">
            <a:lnSpc>
              <a:spcPct val="90000"/>
            </a:lnSpc>
            <a:spcBef>
              <a:spcPct val="0"/>
            </a:spcBef>
            <a:spcAft>
              <a:spcPct val="35000"/>
            </a:spcAft>
            <a:buNone/>
          </a:pPr>
          <a:r>
            <a:rPr lang="en-US" sz="4500" kern="1200" dirty="0">
              <a:latin typeface="Calibri" panose="020F0502020204030204" pitchFamily="34" charset="0"/>
            </a:rPr>
            <a:t>Blocked Credits</a:t>
          </a:r>
        </a:p>
      </dsp:txBody>
      <dsp:txXfrm>
        <a:off x="5262" y="0"/>
        <a:ext cx="5062686" cy="1305401"/>
      </dsp:txXfrm>
    </dsp:sp>
    <dsp:sp modelId="{92A08C51-FB05-417A-BCEB-64ED9E8B3EBB}">
      <dsp:nvSpPr>
        <dsp:cNvPr id="0" name=""/>
        <dsp:cNvSpPr/>
      </dsp:nvSpPr>
      <dsp:spPr>
        <a:xfrm>
          <a:off x="511531" y="1306224"/>
          <a:ext cx="4050149" cy="50338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Calibri" panose="020F0502020204030204" pitchFamily="34" charset="0"/>
            </a:rPr>
            <a:t>Motor Vehicles &amp; Rent-a-Cab</a:t>
          </a:r>
        </a:p>
      </dsp:txBody>
      <dsp:txXfrm>
        <a:off x="526275" y="1320968"/>
        <a:ext cx="4020661" cy="473901"/>
      </dsp:txXfrm>
    </dsp:sp>
    <dsp:sp modelId="{463F0359-FA0E-48AD-9513-FE24DA9528B4}">
      <dsp:nvSpPr>
        <dsp:cNvPr id="0" name=""/>
        <dsp:cNvSpPr/>
      </dsp:nvSpPr>
      <dsp:spPr>
        <a:xfrm>
          <a:off x="511531" y="1887058"/>
          <a:ext cx="4050149" cy="50338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Calibri" panose="020F0502020204030204" pitchFamily="34" charset="0"/>
            </a:rPr>
            <a:t>Food and Beverages</a:t>
          </a:r>
        </a:p>
      </dsp:txBody>
      <dsp:txXfrm>
        <a:off x="526275" y="1901802"/>
        <a:ext cx="4020661" cy="473901"/>
      </dsp:txXfrm>
    </dsp:sp>
    <dsp:sp modelId="{44613710-FCCA-4839-9D62-7076362D0F66}">
      <dsp:nvSpPr>
        <dsp:cNvPr id="0" name=""/>
        <dsp:cNvSpPr/>
      </dsp:nvSpPr>
      <dsp:spPr>
        <a:xfrm>
          <a:off x="511531" y="2467891"/>
          <a:ext cx="4050149" cy="50338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Calibri" panose="020F0502020204030204" pitchFamily="34" charset="0"/>
            </a:rPr>
            <a:t>Club, Life/Health Insurance</a:t>
          </a:r>
        </a:p>
      </dsp:txBody>
      <dsp:txXfrm>
        <a:off x="526275" y="2482635"/>
        <a:ext cx="4020661" cy="473901"/>
      </dsp:txXfrm>
    </dsp:sp>
    <dsp:sp modelId="{7CBFB4A1-F6ED-4593-9684-A08A6D3167C1}">
      <dsp:nvSpPr>
        <dsp:cNvPr id="0" name=""/>
        <dsp:cNvSpPr/>
      </dsp:nvSpPr>
      <dsp:spPr>
        <a:xfrm>
          <a:off x="511531" y="3048725"/>
          <a:ext cx="4050149" cy="50338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Calibri" panose="020F0502020204030204" pitchFamily="34" charset="0"/>
            </a:rPr>
            <a:t>Construction Related</a:t>
          </a:r>
        </a:p>
      </dsp:txBody>
      <dsp:txXfrm>
        <a:off x="526275" y="3063469"/>
        <a:ext cx="4020661" cy="473901"/>
      </dsp:txXfrm>
    </dsp:sp>
    <dsp:sp modelId="{29B5EF54-92EC-46A0-B660-C224176D2260}">
      <dsp:nvSpPr>
        <dsp:cNvPr id="0" name=""/>
        <dsp:cNvSpPr/>
      </dsp:nvSpPr>
      <dsp:spPr>
        <a:xfrm>
          <a:off x="511531" y="3629558"/>
          <a:ext cx="4050149" cy="50338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Calibri" panose="020F0502020204030204" pitchFamily="34" charset="0"/>
            </a:rPr>
            <a:t>Goods lost/written off/ provided free</a:t>
          </a:r>
        </a:p>
      </dsp:txBody>
      <dsp:txXfrm>
        <a:off x="526275" y="3644302"/>
        <a:ext cx="4020661" cy="473901"/>
      </dsp:txXfrm>
    </dsp:sp>
    <dsp:sp modelId="{1F06EC23-75B8-4093-8646-E72232185DA6}">
      <dsp:nvSpPr>
        <dsp:cNvPr id="0" name=""/>
        <dsp:cNvSpPr/>
      </dsp:nvSpPr>
      <dsp:spPr>
        <a:xfrm>
          <a:off x="5447650" y="0"/>
          <a:ext cx="5062686" cy="435133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71450" tIns="171450" rIns="171450" bIns="171450" numCol="1" spcCol="1270" anchor="ctr" anchorCtr="0">
          <a:noAutofit/>
        </a:bodyPr>
        <a:lstStyle/>
        <a:p>
          <a:pPr marL="0" lvl="0" indent="0" algn="ctr" defTabSz="2000250">
            <a:lnSpc>
              <a:spcPct val="90000"/>
            </a:lnSpc>
            <a:spcBef>
              <a:spcPct val="0"/>
            </a:spcBef>
            <a:spcAft>
              <a:spcPct val="35000"/>
            </a:spcAft>
            <a:buNone/>
          </a:pPr>
          <a:r>
            <a:rPr lang="en-US" sz="4500" kern="1200" dirty="0">
              <a:latin typeface="Calibri" panose="020F0502020204030204" pitchFamily="34" charset="0"/>
            </a:rPr>
            <a:t>Apportioned Credits</a:t>
          </a:r>
        </a:p>
      </dsp:txBody>
      <dsp:txXfrm>
        <a:off x="5447650" y="0"/>
        <a:ext cx="5062686" cy="1305401"/>
      </dsp:txXfrm>
    </dsp:sp>
    <dsp:sp modelId="{42A00821-C5A0-4363-9B05-2C61C4D35205}">
      <dsp:nvSpPr>
        <dsp:cNvPr id="0" name=""/>
        <dsp:cNvSpPr/>
      </dsp:nvSpPr>
      <dsp:spPr>
        <a:xfrm>
          <a:off x="5953919" y="1305773"/>
          <a:ext cx="4050149" cy="85486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Calibri" panose="020F0502020204030204" pitchFamily="34" charset="0"/>
            </a:rPr>
            <a:t>Partly for Business and Partly for Other Purposes</a:t>
          </a:r>
        </a:p>
      </dsp:txBody>
      <dsp:txXfrm>
        <a:off x="5978957" y="1330811"/>
        <a:ext cx="4000073" cy="804787"/>
      </dsp:txXfrm>
    </dsp:sp>
    <dsp:sp modelId="{26CA2249-3E5B-40EA-8CF3-6C818CE6C052}">
      <dsp:nvSpPr>
        <dsp:cNvPr id="0" name=""/>
        <dsp:cNvSpPr/>
      </dsp:nvSpPr>
      <dsp:spPr>
        <a:xfrm>
          <a:off x="5953919" y="2292154"/>
          <a:ext cx="4050149" cy="85486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Calibri" panose="020F0502020204030204" pitchFamily="34" charset="0"/>
            </a:rPr>
            <a:t>Partly for taxable and partly for exempted supplies</a:t>
          </a:r>
        </a:p>
      </dsp:txBody>
      <dsp:txXfrm>
        <a:off x="5978957" y="2317192"/>
        <a:ext cx="4000073" cy="804787"/>
      </dsp:txXfrm>
    </dsp:sp>
    <dsp:sp modelId="{17F6CD99-4DBE-4345-A283-1C8858314B65}">
      <dsp:nvSpPr>
        <dsp:cNvPr id="0" name=""/>
        <dsp:cNvSpPr/>
      </dsp:nvSpPr>
      <dsp:spPr>
        <a:xfrm>
          <a:off x="5953919" y="3278535"/>
          <a:ext cx="4050149" cy="85486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Calibri" panose="020F0502020204030204" pitchFamily="34" charset="0"/>
            </a:rPr>
            <a:t>Banking </a:t>
          </a:r>
          <a:r>
            <a:rPr lang="en-US" sz="2000" kern="1200">
              <a:latin typeface="Calibri" panose="020F0502020204030204" pitchFamily="34" charset="0"/>
            </a:rPr>
            <a:t>Service Provider</a:t>
          </a:r>
          <a:endParaRPr lang="en-US" sz="2000" kern="1200" dirty="0">
            <a:latin typeface="Calibri" panose="020F0502020204030204" pitchFamily="34" charset="0"/>
          </a:endParaRPr>
        </a:p>
      </dsp:txBody>
      <dsp:txXfrm>
        <a:off x="5978957" y="3303573"/>
        <a:ext cx="4000073" cy="804787"/>
      </dsp:txXfrm>
    </dsp:sp>
  </dsp:spTree>
</dsp:drawing>
</file>

<file path=ppt/diagrams/layout1.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5"/>
            <a:ext cx="2945658" cy="498135"/>
          </a:xfrm>
          <a:prstGeom prst="rect">
            <a:avLst/>
          </a:prstGeom>
        </p:spPr>
        <p:txBody>
          <a:bodyPr vert="horz" lIns="84472" tIns="42236" rIns="84472" bIns="42236" rtlCol="0"/>
          <a:lstStyle>
            <a:lvl1pPr algn="l">
              <a:defRPr sz="1100"/>
            </a:lvl1pPr>
          </a:lstStyle>
          <a:p>
            <a:endParaRPr lang="en-IN"/>
          </a:p>
        </p:txBody>
      </p:sp>
      <p:sp>
        <p:nvSpPr>
          <p:cNvPr id="3" name="Date Placeholder 2"/>
          <p:cNvSpPr>
            <a:spLocks noGrp="1"/>
          </p:cNvSpPr>
          <p:nvPr>
            <p:ph type="dt" sz="quarter" idx="1"/>
          </p:nvPr>
        </p:nvSpPr>
        <p:spPr>
          <a:xfrm>
            <a:off x="3850445" y="5"/>
            <a:ext cx="2945658" cy="498135"/>
          </a:xfrm>
          <a:prstGeom prst="rect">
            <a:avLst/>
          </a:prstGeom>
        </p:spPr>
        <p:txBody>
          <a:bodyPr vert="horz" lIns="84472" tIns="42236" rIns="84472" bIns="42236" rtlCol="0"/>
          <a:lstStyle>
            <a:lvl1pPr algn="r">
              <a:defRPr sz="1100"/>
            </a:lvl1pPr>
          </a:lstStyle>
          <a:p>
            <a:endParaRPr lang="en-IN"/>
          </a:p>
        </p:txBody>
      </p:sp>
      <p:sp>
        <p:nvSpPr>
          <p:cNvPr id="4" name="Footer Placeholder 3"/>
          <p:cNvSpPr>
            <a:spLocks noGrp="1"/>
          </p:cNvSpPr>
          <p:nvPr>
            <p:ph type="ftr" sz="quarter" idx="2"/>
          </p:nvPr>
        </p:nvSpPr>
        <p:spPr>
          <a:xfrm>
            <a:off x="3" y="9430092"/>
            <a:ext cx="2945658" cy="498134"/>
          </a:xfrm>
          <a:prstGeom prst="rect">
            <a:avLst/>
          </a:prstGeom>
        </p:spPr>
        <p:txBody>
          <a:bodyPr vert="horz" lIns="84472" tIns="42236" rIns="84472" bIns="42236" rtlCol="0" anchor="b"/>
          <a:lstStyle>
            <a:lvl1pPr algn="l">
              <a:defRPr sz="1100"/>
            </a:lvl1pPr>
          </a:lstStyle>
          <a:p>
            <a:endParaRPr lang="en-IN"/>
          </a:p>
        </p:txBody>
      </p:sp>
    </p:spTree>
    <p:extLst>
      <p:ext uri="{BB962C8B-B14F-4D97-AF65-F5344CB8AC3E}">
        <p14:creationId xmlns:p14="http://schemas.microsoft.com/office/powerpoint/2010/main" val="214995195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5"/>
            <a:ext cx="2945658" cy="498135"/>
          </a:xfrm>
          <a:prstGeom prst="rect">
            <a:avLst/>
          </a:prstGeom>
        </p:spPr>
        <p:txBody>
          <a:bodyPr vert="horz" lIns="84472" tIns="42236" rIns="84472" bIns="42236" rtlCol="0"/>
          <a:lstStyle>
            <a:lvl1pPr algn="l">
              <a:defRPr sz="1100"/>
            </a:lvl1pPr>
          </a:lstStyle>
          <a:p>
            <a:endParaRPr lang="en-IN"/>
          </a:p>
        </p:txBody>
      </p:sp>
      <p:sp>
        <p:nvSpPr>
          <p:cNvPr id="3" name="Date Placeholder 2"/>
          <p:cNvSpPr>
            <a:spLocks noGrp="1"/>
          </p:cNvSpPr>
          <p:nvPr>
            <p:ph type="dt" idx="1"/>
          </p:nvPr>
        </p:nvSpPr>
        <p:spPr>
          <a:xfrm>
            <a:off x="3850445" y="5"/>
            <a:ext cx="2945658" cy="498135"/>
          </a:xfrm>
          <a:prstGeom prst="rect">
            <a:avLst/>
          </a:prstGeom>
        </p:spPr>
        <p:txBody>
          <a:bodyPr vert="horz" lIns="84472" tIns="42236" rIns="84472" bIns="42236" rtlCol="0"/>
          <a:lstStyle>
            <a:lvl1pPr algn="r">
              <a:defRPr sz="1100"/>
            </a:lvl1pPr>
          </a:lstStyle>
          <a:p>
            <a:endParaRPr lang="en-IN"/>
          </a:p>
        </p:txBody>
      </p:sp>
      <p:sp>
        <p:nvSpPr>
          <p:cNvPr id="4" name="Slide Image Placeholder 3"/>
          <p:cNvSpPr>
            <a:spLocks noGrp="1" noRot="1" noChangeAspect="1"/>
          </p:cNvSpPr>
          <p:nvPr>
            <p:ph type="sldImg" idx="2"/>
          </p:nvPr>
        </p:nvSpPr>
        <p:spPr>
          <a:xfrm>
            <a:off x="419100" y="1241425"/>
            <a:ext cx="5959475" cy="3352800"/>
          </a:xfrm>
          <a:prstGeom prst="rect">
            <a:avLst/>
          </a:prstGeom>
          <a:noFill/>
          <a:ln w="12700">
            <a:solidFill>
              <a:prstClr val="black"/>
            </a:solidFill>
          </a:ln>
        </p:spPr>
        <p:txBody>
          <a:bodyPr vert="horz" lIns="84472" tIns="42236" rIns="84472" bIns="42236" rtlCol="0" anchor="ctr"/>
          <a:lstStyle/>
          <a:p>
            <a:endParaRPr lang="en-IN"/>
          </a:p>
        </p:txBody>
      </p:sp>
      <p:sp>
        <p:nvSpPr>
          <p:cNvPr id="5" name="Notes Placeholder 4"/>
          <p:cNvSpPr>
            <a:spLocks noGrp="1"/>
          </p:cNvSpPr>
          <p:nvPr>
            <p:ph type="body" sz="quarter" idx="3"/>
          </p:nvPr>
        </p:nvSpPr>
        <p:spPr>
          <a:xfrm>
            <a:off x="679768" y="4777964"/>
            <a:ext cx="5438140" cy="3909239"/>
          </a:xfrm>
          <a:prstGeom prst="rect">
            <a:avLst/>
          </a:prstGeom>
        </p:spPr>
        <p:txBody>
          <a:bodyPr vert="horz" lIns="84472" tIns="42236" rIns="84472" bIns="4223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3" y="9430092"/>
            <a:ext cx="2945658" cy="498134"/>
          </a:xfrm>
          <a:prstGeom prst="rect">
            <a:avLst/>
          </a:prstGeom>
        </p:spPr>
        <p:txBody>
          <a:bodyPr vert="horz" lIns="84472" tIns="42236" rIns="84472" bIns="42236" rtlCol="0" anchor="b"/>
          <a:lstStyle>
            <a:lvl1pPr algn="l">
              <a:defRPr sz="1100"/>
            </a:lvl1pPr>
          </a:lstStyle>
          <a:p>
            <a:endParaRPr lang="en-IN"/>
          </a:p>
        </p:txBody>
      </p:sp>
      <p:sp>
        <p:nvSpPr>
          <p:cNvPr id="7" name="Slide Number Placeholder 6"/>
          <p:cNvSpPr>
            <a:spLocks noGrp="1"/>
          </p:cNvSpPr>
          <p:nvPr>
            <p:ph type="sldNum" sz="quarter" idx="5"/>
          </p:nvPr>
        </p:nvSpPr>
        <p:spPr>
          <a:xfrm>
            <a:off x="3850445" y="9430092"/>
            <a:ext cx="2945658" cy="498134"/>
          </a:xfrm>
          <a:prstGeom prst="rect">
            <a:avLst/>
          </a:prstGeom>
        </p:spPr>
        <p:txBody>
          <a:bodyPr vert="horz" lIns="84472" tIns="42236" rIns="84472" bIns="42236" rtlCol="0" anchor="b"/>
          <a:lstStyle>
            <a:lvl1pPr algn="r">
              <a:defRPr sz="1100"/>
            </a:lvl1pPr>
          </a:lstStyle>
          <a:p>
            <a:fld id="{55D40CD9-FA20-457B-AD79-D9C629570DC1}" type="slidenum">
              <a:rPr lang="en-IN" smtClean="0"/>
              <a:pPr/>
              <a:t>‹#›</a:t>
            </a:fld>
            <a:endParaRPr lang="en-IN"/>
          </a:p>
        </p:txBody>
      </p:sp>
    </p:spTree>
    <p:extLst>
      <p:ext uri="{BB962C8B-B14F-4D97-AF65-F5344CB8AC3E}">
        <p14:creationId xmlns:p14="http://schemas.microsoft.com/office/powerpoint/2010/main" val="988793248"/>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Tree>
    <p:extLst>
      <p:ext uri="{BB962C8B-B14F-4D97-AF65-F5344CB8AC3E}">
        <p14:creationId xmlns:p14="http://schemas.microsoft.com/office/powerpoint/2010/main" val="12311972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9395242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endParaRPr lang="en-IN"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IN" dirty="0"/>
          </a:p>
        </p:txBody>
      </p:sp>
    </p:spTree>
    <p:extLst>
      <p:ext uri="{BB962C8B-B14F-4D97-AF65-F5344CB8AC3E}">
        <p14:creationId xmlns:p14="http://schemas.microsoft.com/office/powerpoint/2010/main" val="3647698270"/>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en-US" dirty="0"/>
              <a:t>Click to edit Master title style</a:t>
            </a:r>
            <a:endParaRPr lang="en-IN"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Tree>
    <p:extLst>
      <p:ext uri="{BB962C8B-B14F-4D97-AF65-F5344CB8AC3E}">
        <p14:creationId xmlns:p14="http://schemas.microsoft.com/office/powerpoint/2010/main" val="16682777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829503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Tree>
    <p:extLst>
      <p:ext uri="{BB962C8B-B14F-4D97-AF65-F5344CB8AC3E}">
        <p14:creationId xmlns:p14="http://schemas.microsoft.com/office/powerpoint/2010/main" val="5925720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Tree>
    <p:extLst>
      <p:ext uri="{BB962C8B-B14F-4D97-AF65-F5344CB8AC3E}">
        <p14:creationId xmlns:p14="http://schemas.microsoft.com/office/powerpoint/2010/main" val="31086004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Tree>
    <p:extLst>
      <p:ext uri="{BB962C8B-B14F-4D97-AF65-F5344CB8AC3E}">
        <p14:creationId xmlns:p14="http://schemas.microsoft.com/office/powerpoint/2010/main" val="3916421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008620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3508287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2859534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p:cNvSpPr/>
          <p:nvPr userDrawn="1"/>
        </p:nvSpPr>
        <p:spPr>
          <a:xfrm>
            <a:off x="0" y="5886449"/>
            <a:ext cx="12192000" cy="290514"/>
          </a:xfrm>
          <a:prstGeom prst="rect">
            <a:avLst/>
          </a:prstGeom>
          <a:solidFill>
            <a:srgbClr val="FF0000"/>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l"/>
            <a:r>
              <a:rPr lang="en-US" dirty="0"/>
              <a:t>								</a:t>
            </a:r>
            <a:endParaRPr lang="en-IN" dirty="0"/>
          </a:p>
        </p:txBody>
      </p:sp>
      <p:sp>
        <p:nvSpPr>
          <p:cNvPr id="13" name="Rectangle 12"/>
          <p:cNvSpPr/>
          <p:nvPr userDrawn="1"/>
        </p:nvSpPr>
        <p:spPr>
          <a:xfrm>
            <a:off x="0" y="1400175"/>
            <a:ext cx="12192000" cy="290514"/>
          </a:xfrm>
          <a:prstGeom prst="rect">
            <a:avLst/>
          </a:prstGeom>
          <a:solidFill>
            <a:srgbClr val="FF0000"/>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IN"/>
          </a:p>
        </p:txBody>
      </p:sp>
      <p:sp>
        <p:nvSpPr>
          <p:cNvPr id="12" name="Rectangle 11"/>
          <p:cNvSpPr/>
          <p:nvPr userDrawn="1"/>
        </p:nvSpPr>
        <p:spPr>
          <a:xfrm>
            <a:off x="0" y="6198393"/>
            <a:ext cx="12192000" cy="681037"/>
          </a:xfrm>
          <a:prstGeom prst="rect">
            <a:avLst/>
          </a:prstGeom>
          <a:solidFill>
            <a:schemeClr val="accent1">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IN"/>
          </a:p>
        </p:txBody>
      </p:sp>
      <p:sp>
        <p:nvSpPr>
          <p:cNvPr id="9" name="Rectangle 8"/>
          <p:cNvSpPr/>
          <p:nvPr userDrawn="1"/>
        </p:nvSpPr>
        <p:spPr>
          <a:xfrm>
            <a:off x="0" y="0"/>
            <a:ext cx="12192000" cy="1400175"/>
          </a:xfrm>
          <a:prstGeom prst="rect">
            <a:avLst/>
          </a:prstGeom>
          <a:solidFill>
            <a:schemeClr val="accent1">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IN"/>
          </a:p>
        </p:txBody>
      </p:sp>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pic>
        <p:nvPicPr>
          <p:cNvPr id="16" name="Picture 15"/>
          <p:cNvPicPr>
            <a:picLocks noChangeAspect="1"/>
          </p:cNvPicPr>
          <p:nvPr userDrawn="1"/>
        </p:nvPicPr>
        <p:blipFill>
          <a:blip r:embed="rId11" cstate="print"/>
          <a:stretch>
            <a:fillRect/>
          </a:stretch>
        </p:blipFill>
        <p:spPr>
          <a:xfrm>
            <a:off x="10678296" y="0"/>
            <a:ext cx="1513703" cy="1400175"/>
          </a:xfrm>
          <a:prstGeom prst="rect">
            <a:avLst/>
          </a:prstGeom>
        </p:spPr>
      </p:pic>
      <p:sp>
        <p:nvSpPr>
          <p:cNvPr id="7" name="Rectangle 6"/>
          <p:cNvSpPr/>
          <p:nvPr userDrawn="1"/>
        </p:nvSpPr>
        <p:spPr>
          <a:xfrm>
            <a:off x="0" y="0"/>
            <a:ext cx="12192000" cy="1400175"/>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498059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3" cstate="print"/>
          <a:srcRect l="32635"/>
          <a:stretch/>
        </p:blipFill>
        <p:spPr>
          <a:xfrm>
            <a:off x="4520860" y="4677182"/>
            <a:ext cx="3457575" cy="845190"/>
          </a:xfrm>
          <a:prstGeom prst="rect">
            <a:avLst/>
          </a:prstGeom>
        </p:spPr>
      </p:pic>
      <p:pic>
        <p:nvPicPr>
          <p:cNvPr id="7" name="Picture 6"/>
          <p:cNvPicPr>
            <a:picLocks noChangeAspect="1"/>
          </p:cNvPicPr>
          <p:nvPr/>
        </p:nvPicPr>
        <p:blipFill>
          <a:blip r:embed="rId4" cstate="print"/>
          <a:stretch>
            <a:fillRect/>
          </a:stretch>
        </p:blipFill>
        <p:spPr>
          <a:xfrm>
            <a:off x="3769633" y="1929167"/>
            <a:ext cx="4960031" cy="2342776"/>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2" name="Rectangle 1" hidden="1"/>
          <p:cNvSpPr/>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 name="Rectangle 2" hidden="1"/>
          <p:cNvSpPr/>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22373339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68936-E9E5-41E3-A1BB-EB74106B636E}"/>
              </a:ext>
            </a:extLst>
          </p:cNvPr>
          <p:cNvSpPr>
            <a:spLocks noGrp="1"/>
          </p:cNvSpPr>
          <p:nvPr>
            <p:ph type="title"/>
          </p:nvPr>
        </p:nvSpPr>
        <p:spPr/>
        <p:txBody>
          <a:bodyPr/>
          <a:lstStyle/>
          <a:p>
            <a:r>
              <a:rPr lang="en-IN" dirty="0"/>
              <a:t>Blocked Credits – Losses &amp; Freebies</a:t>
            </a:r>
          </a:p>
        </p:txBody>
      </p:sp>
      <p:sp>
        <p:nvSpPr>
          <p:cNvPr id="3" name="Content Placeholder 2">
            <a:extLst>
              <a:ext uri="{FF2B5EF4-FFF2-40B4-BE49-F238E27FC236}">
                <a16:creationId xmlns:a16="http://schemas.microsoft.com/office/drawing/2014/main" id="{E0DB66DF-6294-4D2F-ADA0-9432F944C39B}"/>
              </a:ext>
            </a:extLst>
          </p:cNvPr>
          <p:cNvSpPr>
            <a:spLocks noGrp="1"/>
          </p:cNvSpPr>
          <p:nvPr>
            <p:ph idx="1"/>
          </p:nvPr>
        </p:nvSpPr>
        <p:spPr/>
        <p:txBody>
          <a:bodyPr/>
          <a:lstStyle/>
          <a:p>
            <a:r>
              <a:rPr lang="en-IN" dirty="0"/>
              <a:t>goods lost, stolen, destroyed, written off or disposed of by way of gift or free samples</a:t>
            </a:r>
          </a:p>
          <a:p>
            <a:pPr lvl="1"/>
            <a:r>
              <a:rPr lang="en-IN" dirty="0"/>
              <a:t>Whether both traded as well as manufactured? </a:t>
            </a:r>
          </a:p>
          <a:p>
            <a:pPr lvl="1"/>
            <a:r>
              <a:rPr lang="en-IN" dirty="0"/>
              <a:t>Losses – Normal Losses vs. Abnormal Losses</a:t>
            </a:r>
          </a:p>
          <a:p>
            <a:pPr lvl="1"/>
            <a:r>
              <a:rPr lang="en-IN" dirty="0"/>
              <a:t>Shortages discovered later</a:t>
            </a:r>
          </a:p>
          <a:p>
            <a:pPr lvl="2"/>
            <a:r>
              <a:rPr lang="en-IN" dirty="0"/>
              <a:t>Could be an indicator of consumption or Loss/Theft/Pilferage</a:t>
            </a:r>
          </a:p>
          <a:p>
            <a:pPr lvl="1"/>
            <a:r>
              <a:rPr lang="en-IN" dirty="0"/>
              <a:t>Scope of Gift/Free Samples</a:t>
            </a:r>
          </a:p>
          <a:p>
            <a:pPr lvl="1"/>
            <a:r>
              <a:rPr lang="en-IN" dirty="0"/>
              <a:t>Buy1-Get1 Scheme – whether covered?</a:t>
            </a:r>
          </a:p>
          <a:p>
            <a:pPr lvl="1"/>
            <a:endParaRPr lang="en-IN" dirty="0"/>
          </a:p>
          <a:p>
            <a:pPr lvl="1"/>
            <a:endParaRPr lang="en-IN" dirty="0"/>
          </a:p>
          <a:p>
            <a:pPr lvl="1"/>
            <a:endParaRPr lang="en-IN" dirty="0"/>
          </a:p>
          <a:p>
            <a:pPr lvl="1"/>
            <a:endParaRPr lang="en-IN" dirty="0"/>
          </a:p>
        </p:txBody>
      </p:sp>
    </p:spTree>
    <p:extLst>
      <p:ext uri="{BB962C8B-B14F-4D97-AF65-F5344CB8AC3E}">
        <p14:creationId xmlns:p14="http://schemas.microsoft.com/office/powerpoint/2010/main" val="41674064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425803-9B69-42C4-8B40-EF319DD0EA68}"/>
              </a:ext>
            </a:extLst>
          </p:cNvPr>
          <p:cNvSpPr>
            <a:spLocks noGrp="1"/>
          </p:cNvSpPr>
          <p:nvPr>
            <p:ph type="title"/>
          </p:nvPr>
        </p:nvSpPr>
        <p:spPr/>
        <p:txBody>
          <a:bodyPr/>
          <a:lstStyle/>
          <a:p>
            <a:r>
              <a:rPr lang="en-IN" dirty="0"/>
              <a:t>Blocked Credits – Construction Related</a:t>
            </a:r>
          </a:p>
        </p:txBody>
      </p:sp>
      <p:sp>
        <p:nvSpPr>
          <p:cNvPr id="3" name="Content Placeholder 2">
            <a:extLst>
              <a:ext uri="{FF2B5EF4-FFF2-40B4-BE49-F238E27FC236}">
                <a16:creationId xmlns:a16="http://schemas.microsoft.com/office/drawing/2014/main" id="{4114A90E-ED8E-4BE9-BA3F-4647FEF6B853}"/>
              </a:ext>
            </a:extLst>
          </p:cNvPr>
          <p:cNvSpPr>
            <a:spLocks noGrp="1"/>
          </p:cNvSpPr>
          <p:nvPr>
            <p:ph idx="1"/>
          </p:nvPr>
        </p:nvSpPr>
        <p:spPr/>
        <p:txBody>
          <a:bodyPr>
            <a:normAutofit lnSpcReduction="10000"/>
          </a:bodyPr>
          <a:lstStyle/>
          <a:p>
            <a:r>
              <a:rPr lang="en-IN" dirty="0"/>
              <a:t>works contract services when supplied for construction of an immovable property (other than plant and machinery) except where it is an input service for further supply of works contract service;</a:t>
            </a:r>
          </a:p>
          <a:p>
            <a:r>
              <a:rPr lang="en-IN" dirty="0"/>
              <a:t>goods or services or both received by a taxable person for construction of an immovable property (other than plant or machinery) on his own account including when such goods or services or both are used in the course or furtherance of business.</a:t>
            </a:r>
          </a:p>
          <a:p>
            <a:pPr marL="0" indent="0">
              <a:buNone/>
            </a:pPr>
            <a:r>
              <a:rPr lang="en-IN" i="1" dirty="0"/>
              <a:t>Explanation.</a:t>
            </a:r>
            <a:r>
              <a:rPr lang="en-IN" dirty="0"/>
              <a:t> — For the purposes of clauses (c) and (d), the expression “construction” includes re-construction, renovation, additions or alterations or repairs, to the extent of capitalisation, to the said immovable property;</a:t>
            </a:r>
          </a:p>
        </p:txBody>
      </p:sp>
    </p:spTree>
    <p:extLst>
      <p:ext uri="{BB962C8B-B14F-4D97-AF65-F5344CB8AC3E}">
        <p14:creationId xmlns:p14="http://schemas.microsoft.com/office/powerpoint/2010/main" val="13130892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Credits : Understanding Apportionment</a:t>
            </a:r>
          </a:p>
        </p:txBody>
      </p:sp>
      <p:graphicFrame>
        <p:nvGraphicFramePr>
          <p:cNvPr id="4" name="Content Placeholder 3"/>
          <p:cNvGraphicFramePr>
            <a:graphicFrameLocks noGrp="1"/>
          </p:cNvGraphicFramePr>
          <p:nvPr>
            <p:ph idx="1"/>
            <p:extLst/>
          </p:nvPr>
        </p:nvGraphicFramePr>
        <p:xfrm>
          <a:off x="838200" y="1825625"/>
          <a:ext cx="10515600" cy="4348480"/>
        </p:xfrm>
        <a:graphic>
          <a:graphicData uri="http://schemas.openxmlformats.org/drawingml/2006/table">
            <a:tbl>
              <a:tblPr firstRow="1" bandRow="1">
                <a:tableStyleId>{5C22544A-7EE6-4342-B048-85BDC9FD1C3A}</a:tableStyleId>
              </a:tblPr>
              <a:tblGrid>
                <a:gridCol w="1197077">
                  <a:extLst>
                    <a:ext uri="{9D8B030D-6E8A-4147-A177-3AD203B41FA5}">
                      <a16:colId xmlns:a16="http://schemas.microsoft.com/office/drawing/2014/main" val="1678809949"/>
                    </a:ext>
                  </a:extLst>
                </a:gridCol>
                <a:gridCol w="5813323">
                  <a:extLst>
                    <a:ext uri="{9D8B030D-6E8A-4147-A177-3AD203B41FA5}">
                      <a16:colId xmlns:a16="http://schemas.microsoft.com/office/drawing/2014/main" val="3363723441"/>
                    </a:ext>
                  </a:extLst>
                </a:gridCol>
                <a:gridCol w="3505200">
                  <a:extLst>
                    <a:ext uri="{9D8B030D-6E8A-4147-A177-3AD203B41FA5}">
                      <a16:colId xmlns:a16="http://schemas.microsoft.com/office/drawing/2014/main" val="3371260774"/>
                    </a:ext>
                  </a:extLst>
                </a:gridCol>
              </a:tblGrid>
              <a:tr h="370840">
                <a:tc>
                  <a:txBody>
                    <a:bodyPr/>
                    <a:lstStyle/>
                    <a:p>
                      <a:r>
                        <a:rPr lang="en-US" dirty="0"/>
                        <a:t>Acronym</a:t>
                      </a:r>
                    </a:p>
                  </a:txBody>
                  <a:tcPr/>
                </a:tc>
                <a:tc>
                  <a:txBody>
                    <a:bodyPr/>
                    <a:lstStyle/>
                    <a:p>
                      <a:r>
                        <a:rPr lang="en-US" dirty="0"/>
                        <a:t>What it denotes</a:t>
                      </a:r>
                    </a:p>
                  </a:txBody>
                  <a:tcPr/>
                </a:tc>
                <a:tc>
                  <a:txBody>
                    <a:bodyPr/>
                    <a:lstStyle/>
                    <a:p>
                      <a:r>
                        <a:rPr lang="en-US" dirty="0"/>
                        <a:t>Impact</a:t>
                      </a:r>
                    </a:p>
                  </a:txBody>
                  <a:tcPr/>
                </a:tc>
                <a:extLst>
                  <a:ext uri="{0D108BD9-81ED-4DB2-BD59-A6C34878D82A}">
                    <a16:rowId xmlns:a16="http://schemas.microsoft.com/office/drawing/2014/main" val="2656927854"/>
                  </a:ext>
                </a:extLst>
              </a:tr>
              <a:tr h="370840">
                <a:tc>
                  <a:txBody>
                    <a:bodyPr/>
                    <a:lstStyle/>
                    <a:p>
                      <a:r>
                        <a:rPr lang="en-US" dirty="0"/>
                        <a:t>T1</a:t>
                      </a:r>
                    </a:p>
                  </a:txBody>
                  <a:tcPr/>
                </a:tc>
                <a:tc>
                  <a:txBody>
                    <a:bodyPr/>
                    <a:lstStyle/>
                    <a:p>
                      <a:r>
                        <a:rPr lang="en-US" dirty="0"/>
                        <a:t>Inputs/Input Services other than business</a:t>
                      </a:r>
                    </a:p>
                  </a:txBody>
                  <a:tcPr/>
                </a:tc>
                <a:tc>
                  <a:txBody>
                    <a:bodyPr/>
                    <a:lstStyle/>
                    <a:p>
                      <a:r>
                        <a:rPr lang="en-US" dirty="0"/>
                        <a:t>Not Eligible for Credit</a:t>
                      </a:r>
                    </a:p>
                  </a:txBody>
                  <a:tcPr/>
                </a:tc>
                <a:extLst>
                  <a:ext uri="{0D108BD9-81ED-4DB2-BD59-A6C34878D82A}">
                    <a16:rowId xmlns:a16="http://schemas.microsoft.com/office/drawing/2014/main" val="4058625743"/>
                  </a:ext>
                </a:extLst>
              </a:tr>
              <a:tr h="370840">
                <a:tc>
                  <a:txBody>
                    <a:bodyPr/>
                    <a:lstStyle/>
                    <a:p>
                      <a:r>
                        <a:rPr lang="en-US" dirty="0"/>
                        <a:t>T2</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Inputs/Input Services for exempted supplies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Not Eligible for Credit</a:t>
                      </a:r>
                    </a:p>
                  </a:txBody>
                  <a:tcPr/>
                </a:tc>
                <a:extLst>
                  <a:ext uri="{0D108BD9-81ED-4DB2-BD59-A6C34878D82A}">
                    <a16:rowId xmlns:a16="http://schemas.microsoft.com/office/drawing/2014/main" val="1066828770"/>
                  </a:ext>
                </a:extLst>
              </a:tr>
              <a:tr h="370840">
                <a:tc>
                  <a:txBody>
                    <a:bodyPr/>
                    <a:lstStyle/>
                    <a:p>
                      <a:r>
                        <a:rPr lang="en-US" dirty="0"/>
                        <a:t>T3</a:t>
                      </a:r>
                    </a:p>
                  </a:txBody>
                  <a:tcPr/>
                </a:tc>
                <a:tc>
                  <a:txBody>
                    <a:bodyPr/>
                    <a:lstStyle/>
                    <a:p>
                      <a:r>
                        <a:rPr lang="en-US" dirty="0"/>
                        <a:t>Blocked Credits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Not Eligible for Credit</a:t>
                      </a:r>
                    </a:p>
                  </a:txBody>
                  <a:tcPr/>
                </a:tc>
                <a:extLst>
                  <a:ext uri="{0D108BD9-81ED-4DB2-BD59-A6C34878D82A}">
                    <a16:rowId xmlns:a16="http://schemas.microsoft.com/office/drawing/2014/main" val="231849078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C1</a:t>
                      </a:r>
                    </a:p>
                  </a:txBody>
                  <a:tcPr/>
                </a:tc>
                <a:tc>
                  <a:txBody>
                    <a:bodyPr/>
                    <a:lstStyle/>
                    <a:p>
                      <a:r>
                        <a:rPr lang="en-US" dirty="0"/>
                        <a:t>Intermediary Number T – (T1+T2+T3)</a:t>
                      </a:r>
                    </a:p>
                  </a:txBody>
                  <a:tcPr/>
                </a:tc>
                <a:tc>
                  <a:txBody>
                    <a:bodyPr/>
                    <a:lstStyle/>
                    <a:p>
                      <a:endParaRPr lang="en-US" dirty="0"/>
                    </a:p>
                  </a:txBody>
                  <a:tcPr/>
                </a:tc>
                <a:extLst>
                  <a:ext uri="{0D108BD9-81ED-4DB2-BD59-A6C34878D82A}">
                    <a16:rowId xmlns:a16="http://schemas.microsoft.com/office/drawing/2014/main" val="242095945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T4</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Inputs/Input Services for taxable supplies</a:t>
                      </a:r>
                    </a:p>
                  </a:txBody>
                  <a:tcPr/>
                </a:tc>
                <a:tc>
                  <a:txBody>
                    <a:bodyPr/>
                    <a:lstStyle/>
                    <a:p>
                      <a:r>
                        <a:rPr lang="en-US" dirty="0"/>
                        <a:t>Fully Eligible for Credit</a:t>
                      </a:r>
                    </a:p>
                  </a:txBody>
                  <a:tcPr/>
                </a:tc>
                <a:extLst>
                  <a:ext uri="{0D108BD9-81ED-4DB2-BD59-A6C34878D82A}">
                    <a16:rowId xmlns:a16="http://schemas.microsoft.com/office/drawing/2014/main" val="4214307715"/>
                  </a:ext>
                </a:extLst>
              </a:tr>
              <a:tr h="370840">
                <a:tc>
                  <a:txBody>
                    <a:bodyPr/>
                    <a:lstStyle/>
                    <a:p>
                      <a:r>
                        <a:rPr lang="en-US" dirty="0"/>
                        <a:t>C2</a:t>
                      </a:r>
                    </a:p>
                  </a:txBody>
                  <a:tcPr/>
                </a:tc>
                <a:tc>
                  <a:txBody>
                    <a:bodyPr/>
                    <a:lstStyle/>
                    <a:p>
                      <a:r>
                        <a:rPr lang="en-US" dirty="0"/>
                        <a:t>Residual Common Credit C1 – T4</a:t>
                      </a:r>
                    </a:p>
                  </a:txBody>
                  <a:tcPr/>
                </a:tc>
                <a:tc>
                  <a:txBody>
                    <a:bodyPr/>
                    <a:lstStyle/>
                    <a:p>
                      <a:endParaRPr lang="en-US" dirty="0"/>
                    </a:p>
                  </a:txBody>
                  <a:tcPr/>
                </a:tc>
                <a:extLst>
                  <a:ext uri="{0D108BD9-81ED-4DB2-BD59-A6C34878D82A}">
                    <a16:rowId xmlns:a16="http://schemas.microsoft.com/office/drawing/2014/main" val="1351229486"/>
                  </a:ext>
                </a:extLst>
              </a:tr>
              <a:tr h="370840">
                <a:tc>
                  <a:txBody>
                    <a:bodyPr/>
                    <a:lstStyle/>
                    <a:p>
                      <a:r>
                        <a:rPr lang="en-US" dirty="0"/>
                        <a:t>D1</a:t>
                      </a:r>
                    </a:p>
                  </a:txBody>
                  <a:tcPr/>
                </a:tc>
                <a:tc>
                  <a:txBody>
                    <a:bodyPr/>
                    <a:lstStyle/>
                    <a:p>
                      <a:r>
                        <a:rPr lang="en-US" dirty="0"/>
                        <a:t>Proportionate Common Credit attributable to exempted supplies E/F * C2</a:t>
                      </a:r>
                    </a:p>
                  </a:txBody>
                  <a:tcPr/>
                </a:tc>
                <a:tc>
                  <a:txBody>
                    <a:bodyPr/>
                    <a:lstStyle/>
                    <a:p>
                      <a:r>
                        <a:rPr lang="en-US" dirty="0"/>
                        <a:t>To be reversed</a:t>
                      </a:r>
                    </a:p>
                  </a:txBody>
                  <a:tcPr/>
                </a:tc>
                <a:extLst>
                  <a:ext uri="{0D108BD9-81ED-4DB2-BD59-A6C34878D82A}">
                    <a16:rowId xmlns:a16="http://schemas.microsoft.com/office/drawing/2014/main" val="3212327076"/>
                  </a:ext>
                </a:extLst>
              </a:tr>
              <a:tr h="370840">
                <a:tc>
                  <a:txBody>
                    <a:bodyPr/>
                    <a:lstStyle/>
                    <a:p>
                      <a:r>
                        <a:rPr lang="en-US" dirty="0"/>
                        <a:t>D2</a:t>
                      </a:r>
                    </a:p>
                  </a:txBody>
                  <a:tcPr/>
                </a:tc>
                <a:tc>
                  <a:txBody>
                    <a:bodyPr/>
                    <a:lstStyle/>
                    <a:p>
                      <a:r>
                        <a:rPr lang="en-US" dirty="0"/>
                        <a:t>Presumed Non Business 5% of C2</a:t>
                      </a:r>
                    </a:p>
                  </a:txBody>
                  <a:tcPr/>
                </a:tc>
                <a:tc>
                  <a:txBody>
                    <a:bodyPr/>
                    <a:lstStyle/>
                    <a:p>
                      <a:r>
                        <a:rPr lang="en-US" dirty="0"/>
                        <a:t>To be reversed </a:t>
                      </a:r>
                    </a:p>
                  </a:txBody>
                  <a:tcPr/>
                </a:tc>
                <a:extLst>
                  <a:ext uri="{0D108BD9-81ED-4DB2-BD59-A6C34878D82A}">
                    <a16:rowId xmlns:a16="http://schemas.microsoft.com/office/drawing/2014/main" val="2331221449"/>
                  </a:ext>
                </a:extLst>
              </a:tr>
              <a:tr h="370840">
                <a:tc>
                  <a:txBody>
                    <a:bodyPr/>
                    <a:lstStyle/>
                    <a:p>
                      <a:r>
                        <a:rPr lang="en-US" dirty="0"/>
                        <a:t>E</a:t>
                      </a:r>
                    </a:p>
                  </a:txBody>
                  <a:tcPr/>
                </a:tc>
                <a:tc>
                  <a:txBody>
                    <a:bodyPr/>
                    <a:lstStyle/>
                    <a:p>
                      <a:r>
                        <a:rPr lang="en-US" dirty="0"/>
                        <a:t>Value of Exempted Supplies </a:t>
                      </a:r>
                    </a:p>
                  </a:txBody>
                  <a:tcPr/>
                </a:tc>
                <a:tc>
                  <a:txBody>
                    <a:bodyPr/>
                    <a:lstStyle/>
                    <a:p>
                      <a:endParaRPr lang="en-US" dirty="0"/>
                    </a:p>
                  </a:txBody>
                  <a:tcPr/>
                </a:tc>
                <a:extLst>
                  <a:ext uri="{0D108BD9-81ED-4DB2-BD59-A6C34878D82A}">
                    <a16:rowId xmlns:a16="http://schemas.microsoft.com/office/drawing/2014/main" val="829378579"/>
                  </a:ext>
                </a:extLst>
              </a:tr>
              <a:tr h="370840">
                <a:tc>
                  <a:txBody>
                    <a:bodyPr/>
                    <a:lstStyle/>
                    <a:p>
                      <a:r>
                        <a:rPr lang="en-US" dirty="0"/>
                        <a:t>F</a:t>
                      </a:r>
                    </a:p>
                  </a:txBody>
                  <a:tcPr/>
                </a:tc>
                <a:tc>
                  <a:txBody>
                    <a:bodyPr/>
                    <a:lstStyle/>
                    <a:p>
                      <a:r>
                        <a:rPr lang="en-US" dirty="0"/>
                        <a:t>Value of Taxable and Exempted Supplies</a:t>
                      </a:r>
                    </a:p>
                  </a:txBody>
                  <a:tcPr/>
                </a:tc>
                <a:tc>
                  <a:txBody>
                    <a:bodyPr/>
                    <a:lstStyle/>
                    <a:p>
                      <a:endParaRPr lang="en-US" dirty="0"/>
                    </a:p>
                  </a:txBody>
                  <a:tcPr/>
                </a:tc>
                <a:extLst>
                  <a:ext uri="{0D108BD9-81ED-4DB2-BD59-A6C34878D82A}">
                    <a16:rowId xmlns:a16="http://schemas.microsoft.com/office/drawing/2014/main" val="3171333077"/>
                  </a:ext>
                </a:extLst>
              </a:tr>
            </a:tbl>
          </a:graphicData>
        </a:graphic>
      </p:graphicFrame>
    </p:spTree>
    <p:extLst>
      <p:ext uri="{BB962C8B-B14F-4D97-AF65-F5344CB8AC3E}">
        <p14:creationId xmlns:p14="http://schemas.microsoft.com/office/powerpoint/2010/main" val="25347061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B593A-1A2A-4D01-BCCA-0A457C5300B4}"/>
              </a:ext>
            </a:extLst>
          </p:cNvPr>
          <p:cNvSpPr>
            <a:spLocks noGrp="1"/>
          </p:cNvSpPr>
          <p:nvPr>
            <p:ph type="title"/>
          </p:nvPr>
        </p:nvSpPr>
        <p:spPr/>
        <p:txBody>
          <a:bodyPr/>
          <a:lstStyle/>
          <a:p>
            <a:r>
              <a:rPr lang="en-IN" dirty="0"/>
              <a:t>Whether following constitute exempt supplies?</a:t>
            </a:r>
          </a:p>
        </p:txBody>
      </p:sp>
      <p:graphicFrame>
        <p:nvGraphicFramePr>
          <p:cNvPr id="4" name="Content Placeholder 3">
            <a:extLst>
              <a:ext uri="{FF2B5EF4-FFF2-40B4-BE49-F238E27FC236}">
                <a16:creationId xmlns:a16="http://schemas.microsoft.com/office/drawing/2014/main" id="{A3587F5F-3A21-4F2A-9FF1-565A26BDE166}"/>
              </a:ext>
            </a:extLst>
          </p:cNvPr>
          <p:cNvGraphicFramePr>
            <a:graphicFrameLocks noGrp="1"/>
          </p:cNvGraphicFramePr>
          <p:nvPr>
            <p:ph idx="1"/>
            <p:extLst>
              <p:ext uri="{D42A27DB-BD31-4B8C-83A1-F6EECF244321}">
                <p14:modId xmlns:p14="http://schemas.microsoft.com/office/powerpoint/2010/main" val="2699328681"/>
              </p:ext>
            </p:extLst>
          </p:nvPr>
        </p:nvGraphicFramePr>
        <p:xfrm>
          <a:off x="838200" y="1825625"/>
          <a:ext cx="10515600" cy="4079240"/>
        </p:xfrm>
        <a:graphic>
          <a:graphicData uri="http://schemas.openxmlformats.org/drawingml/2006/table">
            <a:tbl>
              <a:tblPr firstRow="1" bandRow="1">
                <a:tableStyleId>{5C22544A-7EE6-4342-B048-85BDC9FD1C3A}</a:tableStyleId>
              </a:tblPr>
              <a:tblGrid>
                <a:gridCol w="7528560">
                  <a:extLst>
                    <a:ext uri="{9D8B030D-6E8A-4147-A177-3AD203B41FA5}">
                      <a16:colId xmlns:a16="http://schemas.microsoft.com/office/drawing/2014/main" val="1038388206"/>
                    </a:ext>
                  </a:extLst>
                </a:gridCol>
                <a:gridCol w="2987040">
                  <a:extLst>
                    <a:ext uri="{9D8B030D-6E8A-4147-A177-3AD203B41FA5}">
                      <a16:colId xmlns:a16="http://schemas.microsoft.com/office/drawing/2014/main" val="661293045"/>
                    </a:ext>
                  </a:extLst>
                </a:gridCol>
              </a:tblGrid>
              <a:tr h="370840">
                <a:tc>
                  <a:txBody>
                    <a:bodyPr/>
                    <a:lstStyle/>
                    <a:p>
                      <a:r>
                        <a:rPr lang="en-IN" dirty="0"/>
                        <a:t>Scenario</a:t>
                      </a:r>
                    </a:p>
                  </a:txBody>
                  <a:tcPr/>
                </a:tc>
                <a:tc>
                  <a:txBody>
                    <a:bodyPr/>
                    <a:lstStyle/>
                    <a:p>
                      <a:r>
                        <a:rPr lang="en-IN" dirty="0"/>
                        <a:t>Whether Exempted Supplies</a:t>
                      </a:r>
                    </a:p>
                  </a:txBody>
                  <a:tcPr/>
                </a:tc>
                <a:extLst>
                  <a:ext uri="{0D108BD9-81ED-4DB2-BD59-A6C34878D82A}">
                    <a16:rowId xmlns:a16="http://schemas.microsoft.com/office/drawing/2014/main" val="1655257280"/>
                  </a:ext>
                </a:extLst>
              </a:tr>
              <a:tr h="370840">
                <a:tc>
                  <a:txBody>
                    <a:bodyPr/>
                    <a:lstStyle/>
                    <a:p>
                      <a:r>
                        <a:rPr lang="en-IN" dirty="0"/>
                        <a:t>Value of NIL Rated Goods</a:t>
                      </a:r>
                    </a:p>
                  </a:txBody>
                  <a:tcPr/>
                </a:tc>
                <a:tc>
                  <a:txBody>
                    <a:bodyPr/>
                    <a:lstStyle/>
                    <a:p>
                      <a:r>
                        <a:rPr lang="en-IN" dirty="0"/>
                        <a:t>Yes</a:t>
                      </a:r>
                    </a:p>
                  </a:txBody>
                  <a:tcPr/>
                </a:tc>
                <a:extLst>
                  <a:ext uri="{0D108BD9-81ED-4DB2-BD59-A6C34878D82A}">
                    <a16:rowId xmlns:a16="http://schemas.microsoft.com/office/drawing/2014/main" val="597594350"/>
                  </a:ext>
                </a:extLst>
              </a:tr>
              <a:tr h="370840">
                <a:tc>
                  <a:txBody>
                    <a:bodyPr/>
                    <a:lstStyle/>
                    <a:p>
                      <a:r>
                        <a:rPr lang="en-IN" dirty="0"/>
                        <a:t>Value of Exempted Services </a:t>
                      </a:r>
                    </a:p>
                  </a:txBody>
                  <a:tcPr/>
                </a:tc>
                <a:tc>
                  <a:txBody>
                    <a:bodyPr/>
                    <a:lstStyle/>
                    <a:p>
                      <a:r>
                        <a:rPr lang="en-IN" dirty="0"/>
                        <a:t>Yes</a:t>
                      </a:r>
                    </a:p>
                  </a:txBody>
                  <a:tcPr/>
                </a:tc>
                <a:extLst>
                  <a:ext uri="{0D108BD9-81ED-4DB2-BD59-A6C34878D82A}">
                    <a16:rowId xmlns:a16="http://schemas.microsoft.com/office/drawing/2014/main" val="724220224"/>
                  </a:ext>
                </a:extLst>
              </a:tr>
              <a:tr h="370840">
                <a:tc>
                  <a:txBody>
                    <a:bodyPr/>
                    <a:lstStyle/>
                    <a:p>
                      <a:r>
                        <a:rPr lang="en-IN" dirty="0"/>
                        <a:t>Zero Rated Goods/Services – otherwise taxable</a:t>
                      </a:r>
                    </a:p>
                  </a:txBody>
                  <a:tcPr/>
                </a:tc>
                <a:tc>
                  <a:txBody>
                    <a:bodyPr/>
                    <a:lstStyle/>
                    <a:p>
                      <a:r>
                        <a:rPr lang="en-IN" dirty="0"/>
                        <a:t>No</a:t>
                      </a:r>
                    </a:p>
                  </a:txBody>
                  <a:tcPr/>
                </a:tc>
                <a:extLst>
                  <a:ext uri="{0D108BD9-81ED-4DB2-BD59-A6C34878D82A}">
                    <a16:rowId xmlns:a16="http://schemas.microsoft.com/office/drawing/2014/main" val="2676769384"/>
                  </a:ext>
                </a:extLst>
              </a:tr>
              <a:tr h="370840">
                <a:tc>
                  <a:txBody>
                    <a:bodyPr/>
                    <a:lstStyle/>
                    <a:p>
                      <a:r>
                        <a:rPr lang="en-IN" dirty="0"/>
                        <a:t>Zero Rated Goods/Services – otherwise exempt</a:t>
                      </a:r>
                    </a:p>
                  </a:txBody>
                  <a:tcPr/>
                </a:tc>
                <a:tc>
                  <a:txBody>
                    <a:bodyPr/>
                    <a:lstStyle/>
                    <a:p>
                      <a:r>
                        <a:rPr lang="en-IN" dirty="0"/>
                        <a:t>No</a:t>
                      </a:r>
                    </a:p>
                  </a:txBody>
                  <a:tcPr/>
                </a:tc>
                <a:extLst>
                  <a:ext uri="{0D108BD9-81ED-4DB2-BD59-A6C34878D82A}">
                    <a16:rowId xmlns:a16="http://schemas.microsoft.com/office/drawing/2014/main" val="20294059"/>
                  </a:ext>
                </a:extLst>
              </a:tr>
              <a:tr h="370840">
                <a:tc>
                  <a:txBody>
                    <a:bodyPr/>
                    <a:lstStyle/>
                    <a:p>
                      <a:r>
                        <a:rPr lang="en-IN" dirty="0"/>
                        <a:t>Supplies effected by branches in other states</a:t>
                      </a:r>
                    </a:p>
                  </a:txBody>
                  <a:tcPr/>
                </a:tc>
                <a:tc>
                  <a:txBody>
                    <a:bodyPr/>
                    <a:lstStyle/>
                    <a:p>
                      <a:r>
                        <a:rPr lang="en-IN" dirty="0"/>
                        <a:t>No</a:t>
                      </a:r>
                    </a:p>
                  </a:txBody>
                  <a:tcPr/>
                </a:tc>
                <a:extLst>
                  <a:ext uri="{0D108BD9-81ED-4DB2-BD59-A6C34878D82A}">
                    <a16:rowId xmlns:a16="http://schemas.microsoft.com/office/drawing/2014/main" val="1890515616"/>
                  </a:ext>
                </a:extLst>
              </a:tr>
              <a:tr h="370840">
                <a:tc>
                  <a:txBody>
                    <a:bodyPr/>
                    <a:lstStyle/>
                    <a:p>
                      <a:r>
                        <a:rPr lang="en-IN" dirty="0"/>
                        <a:t>Supplies effected by branches in other countries</a:t>
                      </a:r>
                    </a:p>
                  </a:txBody>
                  <a:tcPr/>
                </a:tc>
                <a:tc>
                  <a:txBody>
                    <a:bodyPr/>
                    <a:lstStyle/>
                    <a:p>
                      <a:r>
                        <a:rPr lang="en-IN" dirty="0"/>
                        <a:t>No??</a:t>
                      </a:r>
                    </a:p>
                  </a:txBody>
                  <a:tcPr/>
                </a:tc>
                <a:extLst>
                  <a:ext uri="{0D108BD9-81ED-4DB2-BD59-A6C34878D82A}">
                    <a16:rowId xmlns:a16="http://schemas.microsoft.com/office/drawing/2014/main" val="3770371716"/>
                  </a:ext>
                </a:extLst>
              </a:tr>
              <a:tr h="370840">
                <a:tc>
                  <a:txBody>
                    <a:bodyPr/>
                    <a:lstStyle/>
                    <a:p>
                      <a:r>
                        <a:rPr lang="en-IN" dirty="0"/>
                        <a:t>Conditional Rates (Restaurants, Rent a Cab, etc.)</a:t>
                      </a:r>
                    </a:p>
                  </a:txBody>
                  <a:tcPr/>
                </a:tc>
                <a:tc>
                  <a:txBody>
                    <a:bodyPr/>
                    <a:lstStyle/>
                    <a:p>
                      <a:r>
                        <a:rPr lang="en-IN" dirty="0"/>
                        <a:t>Yes</a:t>
                      </a:r>
                    </a:p>
                  </a:txBody>
                  <a:tcPr/>
                </a:tc>
                <a:extLst>
                  <a:ext uri="{0D108BD9-81ED-4DB2-BD59-A6C34878D82A}">
                    <a16:rowId xmlns:a16="http://schemas.microsoft.com/office/drawing/2014/main" val="924678244"/>
                  </a:ext>
                </a:extLst>
              </a:tr>
              <a:tr h="370840">
                <a:tc>
                  <a:txBody>
                    <a:bodyPr/>
                    <a:lstStyle/>
                    <a:p>
                      <a:r>
                        <a:rPr lang="en-IN" dirty="0"/>
                        <a:t>Transactions in Securities  ??</a:t>
                      </a:r>
                    </a:p>
                  </a:txBody>
                  <a:tcPr/>
                </a:tc>
                <a:tc>
                  <a:txBody>
                    <a:bodyPr/>
                    <a:lstStyle/>
                    <a:p>
                      <a:r>
                        <a:rPr lang="en-IN" dirty="0"/>
                        <a:t>Yes, 1% of Sale Price</a:t>
                      </a:r>
                    </a:p>
                  </a:txBody>
                  <a:tcPr/>
                </a:tc>
                <a:extLst>
                  <a:ext uri="{0D108BD9-81ED-4DB2-BD59-A6C34878D82A}">
                    <a16:rowId xmlns:a16="http://schemas.microsoft.com/office/drawing/2014/main" val="3621794919"/>
                  </a:ext>
                </a:extLst>
              </a:tr>
              <a:tr h="370840">
                <a:tc>
                  <a:txBody>
                    <a:bodyPr/>
                    <a:lstStyle/>
                    <a:p>
                      <a:r>
                        <a:rPr lang="en-IN" dirty="0"/>
                        <a:t>Sale of Land / Building  ??</a:t>
                      </a:r>
                    </a:p>
                  </a:txBody>
                  <a:tcPr/>
                </a:tc>
                <a:tc>
                  <a:txBody>
                    <a:bodyPr/>
                    <a:lstStyle/>
                    <a:p>
                      <a:r>
                        <a:rPr lang="en-IN" dirty="0"/>
                        <a:t>Yes, stamp duty value</a:t>
                      </a:r>
                    </a:p>
                  </a:txBody>
                  <a:tcPr/>
                </a:tc>
                <a:extLst>
                  <a:ext uri="{0D108BD9-81ED-4DB2-BD59-A6C34878D82A}">
                    <a16:rowId xmlns:a16="http://schemas.microsoft.com/office/drawing/2014/main" val="3990735944"/>
                  </a:ext>
                </a:extLst>
              </a:tr>
              <a:tr h="370840">
                <a:tc>
                  <a:txBody>
                    <a:bodyPr/>
                    <a:lstStyle/>
                    <a:p>
                      <a:r>
                        <a:rPr lang="en-IN" dirty="0"/>
                        <a:t>Interest on Deposits</a:t>
                      </a:r>
                    </a:p>
                  </a:txBody>
                  <a:tcPr/>
                </a:tc>
                <a:tc>
                  <a:txBody>
                    <a:bodyPr/>
                    <a:lstStyle/>
                    <a:p>
                      <a:r>
                        <a:rPr lang="en-IN" dirty="0"/>
                        <a:t>No (Excluded)</a:t>
                      </a:r>
                    </a:p>
                  </a:txBody>
                  <a:tcPr/>
                </a:tc>
                <a:extLst>
                  <a:ext uri="{0D108BD9-81ED-4DB2-BD59-A6C34878D82A}">
                    <a16:rowId xmlns:a16="http://schemas.microsoft.com/office/drawing/2014/main" val="3218891555"/>
                  </a:ext>
                </a:extLst>
              </a:tr>
            </a:tbl>
          </a:graphicData>
        </a:graphic>
      </p:graphicFrame>
    </p:spTree>
    <p:extLst>
      <p:ext uri="{BB962C8B-B14F-4D97-AF65-F5344CB8AC3E}">
        <p14:creationId xmlns:p14="http://schemas.microsoft.com/office/powerpoint/2010/main" val="133827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Credits on Capital Goods: Understanding Apportionment</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55668108"/>
              </p:ext>
            </p:extLst>
          </p:nvPr>
        </p:nvGraphicFramePr>
        <p:xfrm>
          <a:off x="838200" y="1825625"/>
          <a:ext cx="10515600" cy="4079240"/>
        </p:xfrm>
        <a:graphic>
          <a:graphicData uri="http://schemas.openxmlformats.org/drawingml/2006/table">
            <a:tbl>
              <a:tblPr firstRow="1" bandRow="1">
                <a:tableStyleId>{5C22544A-7EE6-4342-B048-85BDC9FD1C3A}</a:tableStyleId>
              </a:tblPr>
              <a:tblGrid>
                <a:gridCol w="1197077">
                  <a:extLst>
                    <a:ext uri="{9D8B030D-6E8A-4147-A177-3AD203B41FA5}">
                      <a16:colId xmlns:a16="http://schemas.microsoft.com/office/drawing/2014/main" val="1678809949"/>
                    </a:ext>
                  </a:extLst>
                </a:gridCol>
                <a:gridCol w="5813323">
                  <a:extLst>
                    <a:ext uri="{9D8B030D-6E8A-4147-A177-3AD203B41FA5}">
                      <a16:colId xmlns:a16="http://schemas.microsoft.com/office/drawing/2014/main" val="3363723441"/>
                    </a:ext>
                  </a:extLst>
                </a:gridCol>
                <a:gridCol w="3505200">
                  <a:extLst>
                    <a:ext uri="{9D8B030D-6E8A-4147-A177-3AD203B41FA5}">
                      <a16:colId xmlns:a16="http://schemas.microsoft.com/office/drawing/2014/main" val="3371260774"/>
                    </a:ext>
                  </a:extLst>
                </a:gridCol>
              </a:tblGrid>
              <a:tr h="370840">
                <a:tc>
                  <a:txBody>
                    <a:bodyPr/>
                    <a:lstStyle/>
                    <a:p>
                      <a:r>
                        <a:rPr lang="en-US" dirty="0"/>
                        <a:t>Acronym</a:t>
                      </a:r>
                    </a:p>
                  </a:txBody>
                  <a:tcPr/>
                </a:tc>
                <a:tc>
                  <a:txBody>
                    <a:bodyPr/>
                    <a:lstStyle/>
                    <a:p>
                      <a:r>
                        <a:rPr lang="en-US" dirty="0"/>
                        <a:t>What it denotes</a:t>
                      </a:r>
                    </a:p>
                  </a:txBody>
                  <a:tcPr/>
                </a:tc>
                <a:tc>
                  <a:txBody>
                    <a:bodyPr/>
                    <a:lstStyle/>
                    <a:p>
                      <a:r>
                        <a:rPr lang="en-US" dirty="0"/>
                        <a:t>Impact</a:t>
                      </a:r>
                    </a:p>
                  </a:txBody>
                  <a:tcPr/>
                </a:tc>
                <a:extLst>
                  <a:ext uri="{0D108BD9-81ED-4DB2-BD59-A6C34878D82A}">
                    <a16:rowId xmlns:a16="http://schemas.microsoft.com/office/drawing/2014/main" val="2656927854"/>
                  </a:ext>
                </a:extLst>
              </a:tr>
              <a:tr h="370840">
                <a:tc>
                  <a:txBody>
                    <a:bodyPr/>
                    <a:lstStyle/>
                    <a:p>
                      <a:endParaRPr lang="en-US" dirty="0"/>
                    </a:p>
                  </a:txBody>
                  <a:tcPr/>
                </a:tc>
                <a:tc>
                  <a:txBody>
                    <a:bodyPr/>
                    <a:lstStyle/>
                    <a:p>
                      <a:r>
                        <a:rPr lang="en-US" dirty="0"/>
                        <a:t>Capital Goods other than business</a:t>
                      </a:r>
                    </a:p>
                  </a:txBody>
                  <a:tcPr/>
                </a:tc>
                <a:tc>
                  <a:txBody>
                    <a:bodyPr/>
                    <a:lstStyle/>
                    <a:p>
                      <a:r>
                        <a:rPr lang="en-US" dirty="0"/>
                        <a:t>Not Eligible for Credit</a:t>
                      </a:r>
                    </a:p>
                  </a:txBody>
                  <a:tcPr/>
                </a:tc>
                <a:extLst>
                  <a:ext uri="{0D108BD9-81ED-4DB2-BD59-A6C34878D82A}">
                    <a16:rowId xmlns:a16="http://schemas.microsoft.com/office/drawing/2014/main" val="4058625743"/>
                  </a:ext>
                </a:extLst>
              </a:tr>
              <a:tr h="370840">
                <a:tc>
                  <a:txBody>
                    <a:bodyPr/>
                    <a:lstStyle/>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Capital Goods for exempted supplies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Not Eligible for Credit</a:t>
                      </a:r>
                    </a:p>
                  </a:txBody>
                  <a:tcPr/>
                </a:tc>
                <a:extLst>
                  <a:ext uri="{0D108BD9-81ED-4DB2-BD59-A6C34878D82A}">
                    <a16:rowId xmlns:a16="http://schemas.microsoft.com/office/drawing/2014/main" val="1066828770"/>
                  </a:ext>
                </a:extLst>
              </a:tr>
              <a:tr h="370840">
                <a:tc>
                  <a:txBody>
                    <a:bodyPr/>
                    <a:lstStyle/>
                    <a:p>
                      <a:endParaRPr lang="en-US" dirty="0"/>
                    </a:p>
                  </a:txBody>
                  <a:tcPr/>
                </a:tc>
                <a:tc>
                  <a:txBody>
                    <a:bodyPr/>
                    <a:lstStyle/>
                    <a:p>
                      <a:r>
                        <a:rPr lang="en-US" dirty="0"/>
                        <a:t>Blocked Credits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Not Eligible for Credit</a:t>
                      </a:r>
                    </a:p>
                  </a:txBody>
                  <a:tcPr/>
                </a:tc>
                <a:extLst>
                  <a:ext uri="{0D108BD9-81ED-4DB2-BD59-A6C34878D82A}">
                    <a16:rowId xmlns:a16="http://schemas.microsoft.com/office/drawing/2014/main" val="231849078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Capital Goods for taxable supplies</a:t>
                      </a:r>
                    </a:p>
                  </a:txBody>
                  <a:tcPr/>
                </a:tc>
                <a:tc>
                  <a:txBody>
                    <a:bodyPr/>
                    <a:lstStyle/>
                    <a:p>
                      <a:r>
                        <a:rPr lang="en-US" dirty="0"/>
                        <a:t>Fully Eligible for Credit</a:t>
                      </a:r>
                    </a:p>
                  </a:txBody>
                  <a:tcPr/>
                </a:tc>
                <a:extLst>
                  <a:ext uri="{0D108BD9-81ED-4DB2-BD59-A6C34878D82A}">
                    <a16:rowId xmlns:a16="http://schemas.microsoft.com/office/drawing/2014/main" val="4214307715"/>
                  </a:ext>
                </a:extLst>
              </a:tr>
              <a:tr h="370840">
                <a:tc>
                  <a:txBody>
                    <a:bodyPr/>
                    <a:lstStyle/>
                    <a:p>
                      <a:r>
                        <a:rPr lang="en-US" dirty="0"/>
                        <a:t>A = Tc</a:t>
                      </a:r>
                    </a:p>
                  </a:txBody>
                  <a:tcPr/>
                </a:tc>
                <a:tc>
                  <a:txBody>
                    <a:bodyPr/>
                    <a:lstStyle/>
                    <a:p>
                      <a:r>
                        <a:rPr lang="en-US" dirty="0"/>
                        <a:t>Residual Common Credit attributable to capital goods</a:t>
                      </a:r>
                    </a:p>
                  </a:txBody>
                  <a:tcPr/>
                </a:tc>
                <a:tc>
                  <a:txBody>
                    <a:bodyPr/>
                    <a:lstStyle/>
                    <a:p>
                      <a:endParaRPr lang="en-US" dirty="0"/>
                    </a:p>
                  </a:txBody>
                  <a:tcPr/>
                </a:tc>
                <a:extLst>
                  <a:ext uri="{0D108BD9-81ED-4DB2-BD59-A6C34878D82A}">
                    <a16:rowId xmlns:a16="http://schemas.microsoft.com/office/drawing/2014/main" val="1351229486"/>
                  </a:ext>
                </a:extLst>
              </a:tr>
              <a:tr h="370840">
                <a:tc>
                  <a:txBody>
                    <a:bodyPr/>
                    <a:lstStyle/>
                    <a:p>
                      <a:endParaRPr lang="en-US" dirty="0"/>
                    </a:p>
                  </a:txBody>
                  <a:tcPr/>
                </a:tc>
                <a:tc>
                  <a:txBody>
                    <a:bodyPr/>
                    <a:lstStyle/>
                    <a:p>
                      <a:r>
                        <a:rPr lang="en-US" dirty="0"/>
                        <a:t>Useful Life presumed to be 60 months</a:t>
                      </a:r>
                    </a:p>
                  </a:txBody>
                  <a:tcPr/>
                </a:tc>
                <a:tc>
                  <a:txBody>
                    <a:bodyPr/>
                    <a:lstStyle/>
                    <a:p>
                      <a:endParaRPr lang="en-US" dirty="0"/>
                    </a:p>
                  </a:txBody>
                  <a:tcPr/>
                </a:tc>
                <a:extLst>
                  <a:ext uri="{0D108BD9-81ED-4DB2-BD59-A6C34878D82A}">
                    <a16:rowId xmlns:a16="http://schemas.microsoft.com/office/drawing/2014/main" val="3212327076"/>
                  </a:ext>
                </a:extLst>
              </a:tr>
              <a:tr h="370840">
                <a:tc>
                  <a:txBody>
                    <a:bodyPr/>
                    <a:lstStyle/>
                    <a:p>
                      <a:r>
                        <a:rPr lang="en-US" dirty="0"/>
                        <a:t>Tm</a:t>
                      </a:r>
                    </a:p>
                  </a:txBody>
                  <a:tcPr/>
                </a:tc>
                <a:tc>
                  <a:txBody>
                    <a:bodyPr/>
                    <a:lstStyle/>
                    <a:p>
                      <a:r>
                        <a:rPr lang="en-US" dirty="0"/>
                        <a:t>Monthly Common Credit attributable to capital goods</a:t>
                      </a:r>
                    </a:p>
                  </a:txBody>
                  <a:tcPr/>
                </a:tc>
                <a:tc>
                  <a:txBody>
                    <a:bodyPr/>
                    <a:lstStyle/>
                    <a:p>
                      <a:endParaRPr lang="en-US" dirty="0"/>
                    </a:p>
                  </a:txBody>
                  <a:tcPr/>
                </a:tc>
                <a:extLst>
                  <a:ext uri="{0D108BD9-81ED-4DB2-BD59-A6C34878D82A}">
                    <a16:rowId xmlns:a16="http://schemas.microsoft.com/office/drawing/2014/main" val="2331221449"/>
                  </a:ext>
                </a:extLst>
              </a:tr>
              <a:tr h="370840">
                <a:tc>
                  <a:txBody>
                    <a:bodyPr/>
                    <a:lstStyle/>
                    <a:p>
                      <a:r>
                        <a:rPr lang="en-US" dirty="0"/>
                        <a:t>E</a:t>
                      </a:r>
                    </a:p>
                  </a:txBody>
                  <a:tcPr/>
                </a:tc>
                <a:tc>
                  <a:txBody>
                    <a:bodyPr/>
                    <a:lstStyle/>
                    <a:p>
                      <a:r>
                        <a:rPr lang="en-US" dirty="0"/>
                        <a:t>Value of Exempted Supplies </a:t>
                      </a:r>
                    </a:p>
                  </a:txBody>
                  <a:tcPr/>
                </a:tc>
                <a:tc>
                  <a:txBody>
                    <a:bodyPr/>
                    <a:lstStyle/>
                    <a:p>
                      <a:endParaRPr lang="en-US" dirty="0"/>
                    </a:p>
                  </a:txBody>
                  <a:tcPr/>
                </a:tc>
                <a:extLst>
                  <a:ext uri="{0D108BD9-81ED-4DB2-BD59-A6C34878D82A}">
                    <a16:rowId xmlns:a16="http://schemas.microsoft.com/office/drawing/2014/main" val="829378579"/>
                  </a:ext>
                </a:extLst>
              </a:tr>
              <a:tr h="370840">
                <a:tc>
                  <a:txBody>
                    <a:bodyPr/>
                    <a:lstStyle/>
                    <a:p>
                      <a:r>
                        <a:rPr lang="en-US" dirty="0"/>
                        <a:t>F</a:t>
                      </a:r>
                    </a:p>
                  </a:txBody>
                  <a:tcPr/>
                </a:tc>
                <a:tc>
                  <a:txBody>
                    <a:bodyPr/>
                    <a:lstStyle/>
                    <a:p>
                      <a:r>
                        <a:rPr lang="en-US" dirty="0"/>
                        <a:t>Value of Taxable and Exempted Supplies</a:t>
                      </a:r>
                    </a:p>
                  </a:txBody>
                  <a:tcPr/>
                </a:tc>
                <a:tc>
                  <a:txBody>
                    <a:bodyPr/>
                    <a:lstStyle/>
                    <a:p>
                      <a:endParaRPr lang="en-US" dirty="0"/>
                    </a:p>
                  </a:txBody>
                  <a:tcPr/>
                </a:tc>
                <a:extLst>
                  <a:ext uri="{0D108BD9-81ED-4DB2-BD59-A6C34878D82A}">
                    <a16:rowId xmlns:a16="http://schemas.microsoft.com/office/drawing/2014/main" val="3171333077"/>
                  </a:ext>
                </a:extLst>
              </a:tr>
              <a:tr h="370840">
                <a:tc>
                  <a:txBody>
                    <a:bodyPr/>
                    <a:lstStyle/>
                    <a:p>
                      <a:r>
                        <a:rPr lang="en-US" dirty="0" err="1"/>
                        <a:t>Te</a:t>
                      </a:r>
                      <a:endParaRPr lang="en-US" dirty="0"/>
                    </a:p>
                  </a:txBody>
                  <a:tcPr/>
                </a:tc>
                <a:tc>
                  <a:txBody>
                    <a:bodyPr/>
                    <a:lstStyle/>
                    <a:p>
                      <a:r>
                        <a:rPr lang="en-US" dirty="0"/>
                        <a:t>Amount to be reversed on monthly basis with interest</a:t>
                      </a:r>
                    </a:p>
                  </a:txBody>
                  <a:tcPr/>
                </a:tc>
                <a:tc>
                  <a:txBody>
                    <a:bodyPr/>
                    <a:lstStyle/>
                    <a:p>
                      <a:endParaRPr lang="en-US" dirty="0"/>
                    </a:p>
                  </a:txBody>
                  <a:tcPr/>
                </a:tc>
                <a:extLst>
                  <a:ext uri="{0D108BD9-81ED-4DB2-BD59-A6C34878D82A}">
                    <a16:rowId xmlns:a16="http://schemas.microsoft.com/office/drawing/2014/main" val="954355420"/>
                  </a:ext>
                </a:extLst>
              </a:tr>
            </a:tbl>
          </a:graphicData>
        </a:graphic>
      </p:graphicFrame>
    </p:spTree>
    <p:extLst>
      <p:ext uri="{BB962C8B-B14F-4D97-AF65-F5344CB8AC3E}">
        <p14:creationId xmlns:p14="http://schemas.microsoft.com/office/powerpoint/2010/main" val="4906061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DE41AE-4E95-40FD-8357-79ECF8F39CB4}"/>
              </a:ext>
            </a:extLst>
          </p:cNvPr>
          <p:cNvSpPr>
            <a:spLocks noGrp="1"/>
          </p:cNvSpPr>
          <p:nvPr>
            <p:ph type="title"/>
          </p:nvPr>
        </p:nvSpPr>
        <p:spPr/>
        <p:txBody>
          <a:bodyPr/>
          <a:lstStyle/>
          <a:p>
            <a:r>
              <a:rPr lang="en-IN" dirty="0"/>
              <a:t>ITC : Special Situations</a:t>
            </a:r>
          </a:p>
        </p:txBody>
      </p:sp>
      <p:graphicFrame>
        <p:nvGraphicFramePr>
          <p:cNvPr id="4" name="Content Placeholder 3">
            <a:extLst>
              <a:ext uri="{FF2B5EF4-FFF2-40B4-BE49-F238E27FC236}">
                <a16:creationId xmlns:a16="http://schemas.microsoft.com/office/drawing/2014/main" id="{45FD9544-B525-497B-9E6B-75D5D69BF8E4}"/>
              </a:ext>
            </a:extLst>
          </p:cNvPr>
          <p:cNvGraphicFramePr>
            <a:graphicFrameLocks noGrp="1"/>
          </p:cNvGraphicFramePr>
          <p:nvPr>
            <p:ph idx="1"/>
            <p:extLst>
              <p:ext uri="{D42A27DB-BD31-4B8C-83A1-F6EECF244321}">
                <p14:modId xmlns:p14="http://schemas.microsoft.com/office/powerpoint/2010/main" val="3600028140"/>
              </p:ext>
            </p:extLst>
          </p:nvPr>
        </p:nvGraphicFramePr>
        <p:xfrm>
          <a:off x="838200" y="1825625"/>
          <a:ext cx="10515600" cy="4856480"/>
        </p:xfrm>
        <a:graphic>
          <a:graphicData uri="http://schemas.openxmlformats.org/drawingml/2006/table">
            <a:tbl>
              <a:tblPr firstRow="1" bandRow="1">
                <a:tableStyleId>{5C22544A-7EE6-4342-B048-85BDC9FD1C3A}</a:tableStyleId>
              </a:tblPr>
              <a:tblGrid>
                <a:gridCol w="4895088">
                  <a:extLst>
                    <a:ext uri="{9D8B030D-6E8A-4147-A177-3AD203B41FA5}">
                      <a16:colId xmlns:a16="http://schemas.microsoft.com/office/drawing/2014/main" val="2357769485"/>
                    </a:ext>
                  </a:extLst>
                </a:gridCol>
                <a:gridCol w="2862072">
                  <a:extLst>
                    <a:ext uri="{9D8B030D-6E8A-4147-A177-3AD203B41FA5}">
                      <a16:colId xmlns:a16="http://schemas.microsoft.com/office/drawing/2014/main" val="3230229348"/>
                    </a:ext>
                  </a:extLst>
                </a:gridCol>
                <a:gridCol w="2758440">
                  <a:extLst>
                    <a:ext uri="{9D8B030D-6E8A-4147-A177-3AD203B41FA5}">
                      <a16:colId xmlns:a16="http://schemas.microsoft.com/office/drawing/2014/main" val="3292429809"/>
                    </a:ext>
                  </a:extLst>
                </a:gridCol>
              </a:tblGrid>
              <a:tr h="370840">
                <a:tc>
                  <a:txBody>
                    <a:bodyPr/>
                    <a:lstStyle/>
                    <a:p>
                      <a:r>
                        <a:rPr lang="en-IN" dirty="0"/>
                        <a:t>Situation</a:t>
                      </a:r>
                    </a:p>
                  </a:txBody>
                  <a:tcPr/>
                </a:tc>
                <a:tc>
                  <a:txBody>
                    <a:bodyPr/>
                    <a:lstStyle/>
                    <a:p>
                      <a:r>
                        <a:rPr lang="en-IN" dirty="0"/>
                        <a:t>Impact </a:t>
                      </a:r>
                    </a:p>
                  </a:txBody>
                  <a:tcPr/>
                </a:tc>
                <a:tc>
                  <a:txBody>
                    <a:bodyPr/>
                    <a:lstStyle/>
                    <a:p>
                      <a:r>
                        <a:rPr lang="en-IN" dirty="0"/>
                        <a:t>Reference</a:t>
                      </a:r>
                    </a:p>
                  </a:txBody>
                  <a:tcPr/>
                </a:tc>
                <a:extLst>
                  <a:ext uri="{0D108BD9-81ED-4DB2-BD59-A6C34878D82A}">
                    <a16:rowId xmlns:a16="http://schemas.microsoft.com/office/drawing/2014/main" val="4257793623"/>
                  </a:ext>
                </a:extLst>
              </a:tr>
              <a:tr h="370840">
                <a:tc>
                  <a:txBody>
                    <a:bodyPr/>
                    <a:lstStyle/>
                    <a:p>
                      <a:r>
                        <a:rPr lang="en-IN" dirty="0"/>
                        <a:t>Inputs in Stock at the time of obtaining registration</a:t>
                      </a:r>
                    </a:p>
                  </a:txBody>
                  <a:tcPr/>
                </a:tc>
                <a:tc>
                  <a:txBody>
                    <a:bodyPr/>
                    <a:lstStyle/>
                    <a:p>
                      <a:r>
                        <a:rPr lang="en-IN" dirty="0"/>
                        <a:t>Eligible for Credit</a:t>
                      </a:r>
                    </a:p>
                  </a:txBody>
                  <a:tcPr/>
                </a:tc>
                <a:tc>
                  <a:txBody>
                    <a:bodyPr/>
                    <a:lstStyle/>
                    <a:p>
                      <a:r>
                        <a:rPr lang="en-IN" dirty="0"/>
                        <a:t>Section 18(1)(a) / (b)</a:t>
                      </a:r>
                    </a:p>
                  </a:txBody>
                  <a:tcPr/>
                </a:tc>
                <a:extLst>
                  <a:ext uri="{0D108BD9-81ED-4DB2-BD59-A6C34878D82A}">
                    <a16:rowId xmlns:a16="http://schemas.microsoft.com/office/drawing/2014/main" val="476586665"/>
                  </a:ext>
                </a:extLst>
              </a:tr>
              <a:tr h="370840">
                <a:tc>
                  <a:txBody>
                    <a:bodyPr/>
                    <a:lstStyle/>
                    <a:p>
                      <a:r>
                        <a:rPr lang="en-IN" dirty="0"/>
                        <a:t>Inputs in Stock at the time of opting out of composition</a:t>
                      </a:r>
                    </a:p>
                  </a:txBody>
                  <a:tcPr/>
                </a:tc>
                <a:tc>
                  <a:txBody>
                    <a:bodyPr/>
                    <a:lstStyle/>
                    <a:p>
                      <a:r>
                        <a:rPr lang="en-IN" dirty="0"/>
                        <a:t>Eligible for Credit</a:t>
                      </a:r>
                    </a:p>
                  </a:txBody>
                  <a:tcPr/>
                </a:tc>
                <a:tc>
                  <a:txBody>
                    <a:bodyPr/>
                    <a:lstStyle/>
                    <a:p>
                      <a:r>
                        <a:rPr lang="en-IN" dirty="0"/>
                        <a:t>Section 18(1)(c )</a:t>
                      </a:r>
                    </a:p>
                  </a:txBody>
                  <a:tcPr/>
                </a:tc>
                <a:extLst>
                  <a:ext uri="{0D108BD9-81ED-4DB2-BD59-A6C34878D82A}">
                    <a16:rowId xmlns:a16="http://schemas.microsoft.com/office/drawing/2014/main" val="2425993589"/>
                  </a:ext>
                </a:extLst>
              </a:tr>
              <a:tr h="370840">
                <a:tc>
                  <a:txBody>
                    <a:bodyPr/>
                    <a:lstStyle/>
                    <a:p>
                      <a:r>
                        <a:rPr lang="en-IN" dirty="0"/>
                        <a:t>Capital Goods in possession at the time of opting out of composition</a:t>
                      </a:r>
                    </a:p>
                  </a:txBody>
                  <a:tcPr/>
                </a:tc>
                <a:tc>
                  <a:txBody>
                    <a:bodyPr/>
                    <a:lstStyle/>
                    <a:p>
                      <a:r>
                        <a:rPr lang="en-IN" dirty="0"/>
                        <a:t>Eligible for Reduced Credit</a:t>
                      </a:r>
                    </a:p>
                  </a:txBody>
                  <a:tcPr/>
                </a:tc>
                <a:tc>
                  <a:txBody>
                    <a:bodyPr/>
                    <a:lstStyle/>
                    <a:p>
                      <a:r>
                        <a:rPr lang="en-IN" dirty="0"/>
                        <a:t>Section 18(1)(c )</a:t>
                      </a:r>
                    </a:p>
                  </a:txBody>
                  <a:tcPr/>
                </a:tc>
                <a:extLst>
                  <a:ext uri="{0D108BD9-81ED-4DB2-BD59-A6C34878D82A}">
                    <a16:rowId xmlns:a16="http://schemas.microsoft.com/office/drawing/2014/main" val="2191950620"/>
                  </a:ext>
                </a:extLst>
              </a:tr>
              <a:tr h="370840">
                <a:tc>
                  <a:txBody>
                    <a:bodyPr/>
                    <a:lstStyle/>
                    <a:p>
                      <a:r>
                        <a:rPr lang="en-IN" dirty="0"/>
                        <a:t>Inputs / Capital Goods in stock at the time an exempted supply becomes taxable supply</a:t>
                      </a:r>
                    </a:p>
                  </a:txBody>
                  <a:tcPr/>
                </a:tc>
                <a:tc>
                  <a:txBody>
                    <a:bodyPr/>
                    <a:lstStyle/>
                    <a:p>
                      <a:r>
                        <a:rPr lang="en-IN" dirty="0"/>
                        <a:t>Eligible for credit as above</a:t>
                      </a:r>
                    </a:p>
                  </a:txBody>
                  <a:tcPr/>
                </a:tc>
                <a:tc>
                  <a:txBody>
                    <a:bodyPr/>
                    <a:lstStyle/>
                    <a:p>
                      <a:r>
                        <a:rPr lang="en-IN" dirty="0"/>
                        <a:t>Section 18(1)(d)</a:t>
                      </a:r>
                    </a:p>
                  </a:txBody>
                  <a:tcPr/>
                </a:tc>
                <a:extLst>
                  <a:ext uri="{0D108BD9-81ED-4DB2-BD59-A6C34878D82A}">
                    <a16:rowId xmlns:a16="http://schemas.microsoft.com/office/drawing/2014/main" val="396351466"/>
                  </a:ext>
                </a:extLst>
              </a:tr>
              <a:tr h="370840">
                <a:tc>
                  <a:txBody>
                    <a:bodyPr/>
                    <a:lstStyle/>
                    <a:p>
                      <a:r>
                        <a:rPr lang="en-IN" dirty="0"/>
                        <a:t>Transfer of Business</a:t>
                      </a:r>
                    </a:p>
                  </a:txBody>
                  <a:tcPr/>
                </a:tc>
                <a:tc>
                  <a:txBody>
                    <a:bodyPr/>
                    <a:lstStyle/>
                    <a:p>
                      <a:r>
                        <a:rPr lang="en-IN" dirty="0"/>
                        <a:t>Successor can claim credit</a:t>
                      </a:r>
                    </a:p>
                  </a:txBody>
                  <a:tcPr/>
                </a:tc>
                <a:tc>
                  <a:txBody>
                    <a:bodyPr/>
                    <a:lstStyle/>
                    <a:p>
                      <a:r>
                        <a:rPr lang="en-IN" dirty="0"/>
                        <a:t>Section 18(3)</a:t>
                      </a:r>
                    </a:p>
                  </a:txBody>
                  <a:tcPr/>
                </a:tc>
                <a:extLst>
                  <a:ext uri="{0D108BD9-81ED-4DB2-BD59-A6C34878D82A}">
                    <a16:rowId xmlns:a16="http://schemas.microsoft.com/office/drawing/2014/main" val="3106043693"/>
                  </a:ext>
                </a:extLst>
              </a:tr>
              <a:tr h="370840">
                <a:tc>
                  <a:txBody>
                    <a:bodyPr/>
                    <a:lstStyle/>
                    <a:p>
                      <a:r>
                        <a:rPr lang="en-IN" dirty="0"/>
                        <a:t>Stock at the time of opting for Composition or supply becoming exempt (Inputs and Capital Goods)</a:t>
                      </a:r>
                    </a:p>
                  </a:txBody>
                  <a:tcPr/>
                </a:tc>
                <a:tc>
                  <a:txBody>
                    <a:bodyPr/>
                    <a:lstStyle/>
                    <a:p>
                      <a:r>
                        <a:rPr lang="en-IN" dirty="0"/>
                        <a:t>Pay an amount</a:t>
                      </a:r>
                    </a:p>
                  </a:txBody>
                  <a:tcPr/>
                </a:tc>
                <a:tc>
                  <a:txBody>
                    <a:bodyPr/>
                    <a:lstStyle/>
                    <a:p>
                      <a:r>
                        <a:rPr lang="en-IN" dirty="0"/>
                        <a:t>Section 18(4)</a:t>
                      </a:r>
                    </a:p>
                  </a:txBody>
                  <a:tcPr/>
                </a:tc>
                <a:extLst>
                  <a:ext uri="{0D108BD9-81ED-4DB2-BD59-A6C34878D82A}">
                    <a16:rowId xmlns:a16="http://schemas.microsoft.com/office/drawing/2014/main" val="1594429741"/>
                  </a:ext>
                </a:extLst>
              </a:tr>
              <a:tr h="370840">
                <a:tc>
                  <a:txBody>
                    <a:bodyPr/>
                    <a:lstStyle/>
                    <a:p>
                      <a:r>
                        <a:rPr lang="en-IN" dirty="0"/>
                        <a:t>Supply of Capital goods on which credit is taken</a:t>
                      </a:r>
                    </a:p>
                  </a:txBody>
                  <a:tcPr/>
                </a:tc>
                <a:tc>
                  <a:txBody>
                    <a:bodyPr/>
                    <a:lstStyle/>
                    <a:p>
                      <a:r>
                        <a:rPr lang="en-IN" dirty="0"/>
                        <a:t>Higher of transaction value or reduced value </a:t>
                      </a:r>
                    </a:p>
                  </a:txBody>
                  <a:tcPr/>
                </a:tc>
                <a:tc>
                  <a:txBody>
                    <a:bodyPr/>
                    <a:lstStyle/>
                    <a:p>
                      <a:r>
                        <a:rPr lang="en-IN" dirty="0"/>
                        <a:t>Section 18(6)</a:t>
                      </a:r>
                    </a:p>
                  </a:txBody>
                  <a:tcPr/>
                </a:tc>
                <a:extLst>
                  <a:ext uri="{0D108BD9-81ED-4DB2-BD59-A6C34878D82A}">
                    <a16:rowId xmlns:a16="http://schemas.microsoft.com/office/drawing/2014/main" val="183888601"/>
                  </a:ext>
                </a:extLst>
              </a:tr>
            </a:tbl>
          </a:graphicData>
        </a:graphic>
      </p:graphicFrame>
    </p:spTree>
    <p:extLst>
      <p:ext uri="{BB962C8B-B14F-4D97-AF65-F5344CB8AC3E}">
        <p14:creationId xmlns:p14="http://schemas.microsoft.com/office/powerpoint/2010/main" val="23234243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hidden="1"/>
          <p:cNvSpPr>
            <a:spLocks noGrp="1"/>
          </p:cNvSpPr>
          <p:nvPr>
            <p:ph idx="1"/>
          </p:nvPr>
        </p:nvSpPr>
        <p:spPr/>
        <p:txBody>
          <a:bodyPr/>
          <a:lstStyle/>
          <a:p>
            <a:endParaRPr lang="en-IN" dirty="0"/>
          </a:p>
        </p:txBody>
      </p:sp>
      <p:pic>
        <p:nvPicPr>
          <p:cNvPr id="7" name="Picture 6"/>
          <p:cNvPicPr>
            <a:picLocks noChangeAspect="1"/>
          </p:cNvPicPr>
          <p:nvPr/>
        </p:nvPicPr>
        <p:blipFill>
          <a:blip r:embed="rId3" cstate="print"/>
          <a:stretch>
            <a:fillRect/>
          </a:stretch>
        </p:blipFill>
        <p:spPr>
          <a:xfrm>
            <a:off x="0" y="1690688"/>
            <a:ext cx="12192000" cy="4189117"/>
          </a:xfrm>
          <a:prstGeom prst="rect">
            <a:avLst/>
          </a:prstGeom>
        </p:spPr>
      </p:pic>
      <p:sp>
        <p:nvSpPr>
          <p:cNvPr id="9" name="ProgressBarOvalByPowerUser" hidden="1"/>
          <p:cNvSpPr/>
          <p:nvPr/>
        </p:nvSpPr>
        <p:spPr>
          <a:xfrm>
            <a:off x="11874500" y="6540500"/>
            <a:ext cx="317500" cy="317500"/>
          </a:xfrm>
          <a:prstGeom prst="ellipse">
            <a:avLst/>
          </a:prstGeom>
          <a:solidFill>
            <a:srgbClr val="FFFFFF"/>
          </a:solidFill>
          <a:ln w="3175">
            <a:solidFill>
              <a:srgbClr val="C8C8C8"/>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0" name="ProgressBarBallByPowerUser" hidden="1"/>
          <p:cNvSpPr/>
          <p:nvPr/>
        </p:nvSpPr>
        <p:spPr>
          <a:xfrm rot="16200000">
            <a:off x="11874500" y="6540500"/>
            <a:ext cx="317500" cy="317500"/>
          </a:xfrm>
          <a:prstGeom prst="pie">
            <a:avLst>
              <a:gd name="adj1" fmla="val 0"/>
              <a:gd name="adj2" fmla="val 0"/>
            </a:avLst>
          </a:prstGeom>
          <a:solidFill>
            <a:srgbClr val="00FF00"/>
          </a:solidFill>
          <a:ln w="6350">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2" name="Rectangle 1"/>
          <p:cNvSpPr/>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971857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35676B-B236-432A-92F7-7D7270F406FB}"/>
              </a:ext>
            </a:extLst>
          </p:cNvPr>
          <p:cNvSpPr>
            <a:spLocks noGrp="1"/>
          </p:cNvSpPr>
          <p:nvPr>
            <p:ph type="title"/>
          </p:nvPr>
        </p:nvSpPr>
        <p:spPr/>
        <p:txBody>
          <a:bodyPr/>
          <a:lstStyle/>
          <a:p>
            <a:r>
              <a:rPr lang="en-IN" dirty="0"/>
              <a:t>Provisions in a nutshell…</a:t>
            </a:r>
          </a:p>
        </p:txBody>
      </p:sp>
      <p:graphicFrame>
        <p:nvGraphicFramePr>
          <p:cNvPr id="4" name="Content Placeholder 3">
            <a:extLst>
              <a:ext uri="{FF2B5EF4-FFF2-40B4-BE49-F238E27FC236}">
                <a16:creationId xmlns:a16="http://schemas.microsoft.com/office/drawing/2014/main" id="{FB1F5CF3-B2D1-4568-AE74-A0FF39E6CC17}"/>
              </a:ext>
            </a:extLst>
          </p:cNvPr>
          <p:cNvGraphicFramePr>
            <a:graphicFrameLocks noGrp="1"/>
          </p:cNvGraphicFramePr>
          <p:nvPr>
            <p:ph idx="1"/>
            <p:extLst>
              <p:ext uri="{D42A27DB-BD31-4B8C-83A1-F6EECF244321}">
                <p14:modId xmlns:p14="http://schemas.microsoft.com/office/powerpoint/2010/main" val="2235472819"/>
              </p:ext>
            </p:extLst>
          </p:nvPr>
        </p:nvGraphicFramePr>
        <p:xfrm>
          <a:off x="838200" y="1825625"/>
          <a:ext cx="10515600" cy="2595880"/>
        </p:xfrm>
        <a:graphic>
          <a:graphicData uri="http://schemas.openxmlformats.org/drawingml/2006/table">
            <a:tbl>
              <a:tblPr firstRow="1" bandRow="1">
                <a:tableStyleId>{5C22544A-7EE6-4342-B048-85BDC9FD1C3A}</a:tableStyleId>
              </a:tblPr>
              <a:tblGrid>
                <a:gridCol w="954024">
                  <a:extLst>
                    <a:ext uri="{9D8B030D-6E8A-4147-A177-3AD203B41FA5}">
                      <a16:colId xmlns:a16="http://schemas.microsoft.com/office/drawing/2014/main" val="702884074"/>
                    </a:ext>
                  </a:extLst>
                </a:gridCol>
                <a:gridCol w="6056376">
                  <a:extLst>
                    <a:ext uri="{9D8B030D-6E8A-4147-A177-3AD203B41FA5}">
                      <a16:colId xmlns:a16="http://schemas.microsoft.com/office/drawing/2014/main" val="2948707034"/>
                    </a:ext>
                  </a:extLst>
                </a:gridCol>
                <a:gridCol w="3505200">
                  <a:extLst>
                    <a:ext uri="{9D8B030D-6E8A-4147-A177-3AD203B41FA5}">
                      <a16:colId xmlns:a16="http://schemas.microsoft.com/office/drawing/2014/main" val="3064249382"/>
                    </a:ext>
                  </a:extLst>
                </a:gridCol>
              </a:tblGrid>
              <a:tr h="370840">
                <a:tc>
                  <a:txBody>
                    <a:bodyPr/>
                    <a:lstStyle/>
                    <a:p>
                      <a:r>
                        <a:rPr lang="en-IN" dirty="0"/>
                        <a:t>Section</a:t>
                      </a:r>
                    </a:p>
                  </a:txBody>
                  <a:tcPr/>
                </a:tc>
                <a:tc>
                  <a:txBody>
                    <a:bodyPr/>
                    <a:lstStyle/>
                    <a:p>
                      <a:r>
                        <a:rPr lang="en-IN" dirty="0"/>
                        <a:t>Provisions</a:t>
                      </a:r>
                    </a:p>
                  </a:txBody>
                  <a:tcPr/>
                </a:tc>
                <a:tc>
                  <a:txBody>
                    <a:bodyPr/>
                    <a:lstStyle/>
                    <a:p>
                      <a:r>
                        <a:rPr lang="en-IN" dirty="0"/>
                        <a:t>Corresponding Rules</a:t>
                      </a:r>
                    </a:p>
                  </a:txBody>
                  <a:tcPr/>
                </a:tc>
                <a:extLst>
                  <a:ext uri="{0D108BD9-81ED-4DB2-BD59-A6C34878D82A}">
                    <a16:rowId xmlns:a16="http://schemas.microsoft.com/office/drawing/2014/main" val="3712911476"/>
                  </a:ext>
                </a:extLst>
              </a:tr>
              <a:tr h="370840">
                <a:tc>
                  <a:txBody>
                    <a:bodyPr/>
                    <a:lstStyle/>
                    <a:p>
                      <a:r>
                        <a:rPr lang="en-IN" dirty="0"/>
                        <a:t>16</a:t>
                      </a:r>
                    </a:p>
                  </a:txBody>
                  <a:tcPr/>
                </a:tc>
                <a:tc>
                  <a:txBody>
                    <a:bodyPr/>
                    <a:lstStyle/>
                    <a:p>
                      <a:r>
                        <a:rPr lang="en-IN" dirty="0"/>
                        <a:t>Eligibility and Conditions for Claiming Input Tax Credit</a:t>
                      </a:r>
                    </a:p>
                  </a:txBody>
                  <a:tcPr/>
                </a:tc>
                <a:tc>
                  <a:txBody>
                    <a:bodyPr/>
                    <a:lstStyle/>
                    <a:p>
                      <a:r>
                        <a:rPr lang="en-IN" dirty="0"/>
                        <a:t>Rule 36 &amp; 37</a:t>
                      </a:r>
                    </a:p>
                  </a:txBody>
                  <a:tcPr/>
                </a:tc>
                <a:extLst>
                  <a:ext uri="{0D108BD9-81ED-4DB2-BD59-A6C34878D82A}">
                    <a16:rowId xmlns:a16="http://schemas.microsoft.com/office/drawing/2014/main" val="4041470450"/>
                  </a:ext>
                </a:extLst>
              </a:tr>
              <a:tr h="370840">
                <a:tc>
                  <a:txBody>
                    <a:bodyPr/>
                    <a:lstStyle/>
                    <a:p>
                      <a:r>
                        <a:rPr lang="en-IN" dirty="0"/>
                        <a:t>17</a:t>
                      </a:r>
                    </a:p>
                  </a:txBody>
                  <a:tcPr/>
                </a:tc>
                <a:tc>
                  <a:txBody>
                    <a:bodyPr/>
                    <a:lstStyle/>
                    <a:p>
                      <a:r>
                        <a:rPr lang="en-IN" dirty="0"/>
                        <a:t>Apportionment of Credits and Blocked Credits</a:t>
                      </a:r>
                    </a:p>
                  </a:txBody>
                  <a:tcPr/>
                </a:tc>
                <a:tc>
                  <a:txBody>
                    <a:bodyPr/>
                    <a:lstStyle/>
                    <a:p>
                      <a:r>
                        <a:rPr lang="en-IN" dirty="0"/>
                        <a:t>Rule 38, 42, 43</a:t>
                      </a:r>
                    </a:p>
                  </a:txBody>
                  <a:tcPr/>
                </a:tc>
                <a:extLst>
                  <a:ext uri="{0D108BD9-81ED-4DB2-BD59-A6C34878D82A}">
                    <a16:rowId xmlns:a16="http://schemas.microsoft.com/office/drawing/2014/main" val="4087456448"/>
                  </a:ext>
                </a:extLst>
              </a:tr>
              <a:tr h="370840">
                <a:tc>
                  <a:txBody>
                    <a:bodyPr/>
                    <a:lstStyle/>
                    <a:p>
                      <a:r>
                        <a:rPr lang="en-IN" dirty="0"/>
                        <a:t>18</a:t>
                      </a:r>
                    </a:p>
                  </a:txBody>
                  <a:tcPr/>
                </a:tc>
                <a:tc>
                  <a:txBody>
                    <a:bodyPr/>
                    <a:lstStyle/>
                    <a:p>
                      <a:r>
                        <a:rPr lang="en-IN" dirty="0"/>
                        <a:t>Availability of Credit in Special Circumstances</a:t>
                      </a:r>
                    </a:p>
                  </a:txBody>
                  <a:tcPr/>
                </a:tc>
                <a:tc>
                  <a:txBody>
                    <a:bodyPr/>
                    <a:lstStyle/>
                    <a:p>
                      <a:r>
                        <a:rPr lang="en-IN" dirty="0"/>
                        <a:t>Rule 40, 41, 44</a:t>
                      </a:r>
                    </a:p>
                  </a:txBody>
                  <a:tcPr/>
                </a:tc>
                <a:extLst>
                  <a:ext uri="{0D108BD9-81ED-4DB2-BD59-A6C34878D82A}">
                    <a16:rowId xmlns:a16="http://schemas.microsoft.com/office/drawing/2014/main" val="4259832384"/>
                  </a:ext>
                </a:extLst>
              </a:tr>
              <a:tr h="370840">
                <a:tc>
                  <a:txBody>
                    <a:bodyPr/>
                    <a:lstStyle/>
                    <a:p>
                      <a:r>
                        <a:rPr lang="en-IN" dirty="0"/>
                        <a:t>19</a:t>
                      </a:r>
                    </a:p>
                  </a:txBody>
                  <a:tcPr/>
                </a:tc>
                <a:tc>
                  <a:txBody>
                    <a:bodyPr/>
                    <a:lstStyle/>
                    <a:p>
                      <a:r>
                        <a:rPr lang="en-IN" dirty="0"/>
                        <a:t>ITC and Job Work</a:t>
                      </a:r>
                    </a:p>
                  </a:txBody>
                  <a:tcPr/>
                </a:tc>
                <a:tc>
                  <a:txBody>
                    <a:bodyPr/>
                    <a:lstStyle/>
                    <a:p>
                      <a:r>
                        <a:rPr lang="en-IN" dirty="0"/>
                        <a:t>Rule 45</a:t>
                      </a:r>
                    </a:p>
                  </a:txBody>
                  <a:tcPr/>
                </a:tc>
                <a:extLst>
                  <a:ext uri="{0D108BD9-81ED-4DB2-BD59-A6C34878D82A}">
                    <a16:rowId xmlns:a16="http://schemas.microsoft.com/office/drawing/2014/main" val="2303582420"/>
                  </a:ext>
                </a:extLst>
              </a:tr>
              <a:tr h="370840">
                <a:tc>
                  <a:txBody>
                    <a:bodyPr/>
                    <a:lstStyle/>
                    <a:p>
                      <a:r>
                        <a:rPr lang="en-IN" dirty="0"/>
                        <a:t>20</a:t>
                      </a:r>
                    </a:p>
                  </a:txBody>
                  <a:tcPr/>
                </a:tc>
                <a:tc>
                  <a:txBody>
                    <a:bodyPr/>
                    <a:lstStyle/>
                    <a:p>
                      <a:r>
                        <a:rPr lang="en-IN" dirty="0"/>
                        <a:t>Input Service Distributor</a:t>
                      </a:r>
                    </a:p>
                  </a:txBody>
                  <a:tcPr/>
                </a:tc>
                <a:tc>
                  <a:txBody>
                    <a:bodyPr/>
                    <a:lstStyle/>
                    <a:p>
                      <a:r>
                        <a:rPr lang="en-IN" dirty="0"/>
                        <a:t>Rule 39</a:t>
                      </a:r>
                    </a:p>
                  </a:txBody>
                  <a:tcPr/>
                </a:tc>
                <a:extLst>
                  <a:ext uri="{0D108BD9-81ED-4DB2-BD59-A6C34878D82A}">
                    <a16:rowId xmlns:a16="http://schemas.microsoft.com/office/drawing/2014/main" val="553524956"/>
                  </a:ext>
                </a:extLst>
              </a:tr>
              <a:tr h="370840">
                <a:tc>
                  <a:txBody>
                    <a:bodyPr/>
                    <a:lstStyle/>
                    <a:p>
                      <a:r>
                        <a:rPr lang="en-IN" dirty="0"/>
                        <a:t>21</a:t>
                      </a:r>
                    </a:p>
                  </a:txBody>
                  <a:tcPr/>
                </a:tc>
                <a:tc>
                  <a:txBody>
                    <a:bodyPr/>
                    <a:lstStyle/>
                    <a:p>
                      <a:r>
                        <a:rPr lang="en-IN" dirty="0"/>
                        <a:t>Recovery of Excess Distribution </a:t>
                      </a:r>
                    </a:p>
                  </a:txBody>
                  <a:tcPr/>
                </a:tc>
                <a:tc>
                  <a:txBody>
                    <a:bodyPr/>
                    <a:lstStyle/>
                    <a:p>
                      <a:endParaRPr lang="en-IN" dirty="0"/>
                    </a:p>
                  </a:txBody>
                  <a:tcPr/>
                </a:tc>
                <a:extLst>
                  <a:ext uri="{0D108BD9-81ED-4DB2-BD59-A6C34878D82A}">
                    <a16:rowId xmlns:a16="http://schemas.microsoft.com/office/drawing/2014/main" val="3334330082"/>
                  </a:ext>
                </a:extLst>
              </a:tr>
            </a:tbl>
          </a:graphicData>
        </a:graphic>
      </p:graphicFrame>
    </p:spTree>
    <p:extLst>
      <p:ext uri="{BB962C8B-B14F-4D97-AF65-F5344CB8AC3E}">
        <p14:creationId xmlns:p14="http://schemas.microsoft.com/office/powerpoint/2010/main" val="35010918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latin typeface="Calibri" panose="020F0502020204030204" pitchFamily="34" charset="0"/>
              </a:rPr>
              <a:t>Input Credit – Eligibility and Conditions – Section 16</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8763489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ProgressBarOvalByPowerUser" hidden="1"/>
          <p:cNvSpPr/>
          <p:nvPr/>
        </p:nvSpPr>
        <p:spPr>
          <a:xfrm>
            <a:off x="11874500" y="6540500"/>
            <a:ext cx="317500" cy="317500"/>
          </a:xfrm>
          <a:prstGeom prst="ellipse">
            <a:avLst/>
          </a:prstGeom>
          <a:solidFill>
            <a:srgbClr val="FFFFFF"/>
          </a:solidFill>
          <a:ln w="3175">
            <a:solidFill>
              <a:srgbClr val="C8C8C8"/>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0" name="ProgressBarBallByPowerUser" hidden="1"/>
          <p:cNvSpPr/>
          <p:nvPr/>
        </p:nvSpPr>
        <p:spPr>
          <a:xfrm rot="16200000">
            <a:off x="11874500" y="6540500"/>
            <a:ext cx="317500" cy="317500"/>
          </a:xfrm>
          <a:prstGeom prst="pie">
            <a:avLst>
              <a:gd name="adj1" fmla="val 0"/>
              <a:gd name="adj2" fmla="val 13920000"/>
            </a:avLst>
          </a:prstGeom>
          <a:solidFill>
            <a:srgbClr val="00FF00"/>
          </a:solidFill>
          <a:ln w="6350">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5" name="Rectangle 4"/>
          <p:cNvSpPr/>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621026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43D423-3CB8-405B-B93D-6217E8C6396B}"/>
              </a:ext>
            </a:extLst>
          </p:cNvPr>
          <p:cNvSpPr>
            <a:spLocks noGrp="1"/>
          </p:cNvSpPr>
          <p:nvPr>
            <p:ph type="title"/>
          </p:nvPr>
        </p:nvSpPr>
        <p:spPr/>
        <p:txBody>
          <a:bodyPr/>
          <a:lstStyle/>
          <a:p>
            <a:r>
              <a:rPr lang="en-IN" dirty="0"/>
              <a:t>Conditions for ITC - Issues</a:t>
            </a:r>
          </a:p>
        </p:txBody>
      </p:sp>
      <p:sp>
        <p:nvSpPr>
          <p:cNvPr id="3" name="Content Placeholder 2">
            <a:extLst>
              <a:ext uri="{FF2B5EF4-FFF2-40B4-BE49-F238E27FC236}">
                <a16:creationId xmlns:a16="http://schemas.microsoft.com/office/drawing/2014/main" id="{FF284C6D-DFC0-4229-ADF9-89CA819E490E}"/>
              </a:ext>
            </a:extLst>
          </p:cNvPr>
          <p:cNvSpPr>
            <a:spLocks noGrp="1"/>
          </p:cNvSpPr>
          <p:nvPr>
            <p:ph idx="1"/>
          </p:nvPr>
        </p:nvSpPr>
        <p:spPr/>
        <p:txBody>
          <a:bodyPr>
            <a:normAutofit lnSpcReduction="10000"/>
          </a:bodyPr>
          <a:lstStyle/>
          <a:p>
            <a:r>
              <a:rPr lang="en-IN" dirty="0"/>
              <a:t>Whether excess tax charged by vendor is eligible as credit?</a:t>
            </a:r>
          </a:p>
          <a:p>
            <a:r>
              <a:rPr lang="en-IN" dirty="0"/>
              <a:t>Whether wrong tax charged by vendor is eligible for credit?</a:t>
            </a:r>
          </a:p>
          <a:p>
            <a:r>
              <a:rPr lang="en-IN" dirty="0"/>
              <a:t>Whether wrong place of supply could impact the claim of credit?</a:t>
            </a:r>
          </a:p>
          <a:p>
            <a:r>
              <a:rPr lang="en-IN" dirty="0"/>
              <a:t>Whether registration is a must for claim of credit? </a:t>
            </a:r>
          </a:p>
          <a:p>
            <a:r>
              <a:rPr lang="en-IN" dirty="0"/>
              <a:t>What if the payment terms with the vendor provide for payment after 180 days? </a:t>
            </a:r>
          </a:p>
          <a:p>
            <a:pPr lvl="1"/>
            <a:r>
              <a:rPr lang="en-IN" dirty="0"/>
              <a:t>What happens to retention moneys? </a:t>
            </a:r>
          </a:p>
          <a:p>
            <a:r>
              <a:rPr lang="en-IN" dirty="0"/>
              <a:t>Credit should be claimed before September return of next financial year </a:t>
            </a:r>
          </a:p>
          <a:p>
            <a:pPr lvl="1"/>
            <a:r>
              <a:rPr lang="en-IN" dirty="0"/>
              <a:t>Whether vested right to claim the credit? </a:t>
            </a:r>
          </a:p>
        </p:txBody>
      </p:sp>
    </p:spTree>
    <p:extLst>
      <p:ext uri="{BB962C8B-B14F-4D97-AF65-F5344CB8AC3E}">
        <p14:creationId xmlns:p14="http://schemas.microsoft.com/office/powerpoint/2010/main" val="19594527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A89506-BE5F-4BA8-AED8-8BB6BD3549D8}"/>
              </a:ext>
            </a:extLst>
          </p:cNvPr>
          <p:cNvSpPr>
            <a:spLocks noGrp="1"/>
          </p:cNvSpPr>
          <p:nvPr>
            <p:ph type="title"/>
          </p:nvPr>
        </p:nvSpPr>
        <p:spPr/>
        <p:txBody>
          <a:bodyPr/>
          <a:lstStyle/>
          <a:p>
            <a:r>
              <a:rPr lang="en-IN" dirty="0"/>
              <a:t>Conditions for ITC – Receipt of Goods/Services</a:t>
            </a:r>
          </a:p>
        </p:txBody>
      </p:sp>
      <p:sp>
        <p:nvSpPr>
          <p:cNvPr id="3" name="Content Placeholder 2">
            <a:extLst>
              <a:ext uri="{FF2B5EF4-FFF2-40B4-BE49-F238E27FC236}">
                <a16:creationId xmlns:a16="http://schemas.microsoft.com/office/drawing/2014/main" id="{8A66AE7E-0245-4B62-A3FF-719D77CFD430}"/>
              </a:ext>
            </a:extLst>
          </p:cNvPr>
          <p:cNvSpPr>
            <a:spLocks noGrp="1"/>
          </p:cNvSpPr>
          <p:nvPr>
            <p:ph idx="1"/>
          </p:nvPr>
        </p:nvSpPr>
        <p:spPr/>
        <p:txBody>
          <a:bodyPr/>
          <a:lstStyle/>
          <a:p>
            <a:r>
              <a:rPr lang="en-IN" dirty="0"/>
              <a:t>Constructive Receipt in case of Bill to / Ship to </a:t>
            </a:r>
          </a:p>
          <a:p>
            <a:r>
              <a:rPr lang="en-IN" dirty="0"/>
              <a:t>When are services received ? </a:t>
            </a:r>
          </a:p>
          <a:p>
            <a:pPr lvl="1"/>
            <a:r>
              <a:rPr lang="en-IN" dirty="0"/>
              <a:t>Advances simpliciter</a:t>
            </a:r>
          </a:p>
          <a:p>
            <a:pPr lvl="1"/>
            <a:r>
              <a:rPr lang="en-IN" dirty="0"/>
              <a:t>Milestone Obligations </a:t>
            </a:r>
          </a:p>
          <a:p>
            <a:r>
              <a:rPr lang="en-IN" dirty="0"/>
              <a:t>Pass through Cases </a:t>
            </a:r>
          </a:p>
          <a:p>
            <a:pPr lvl="1"/>
            <a:r>
              <a:rPr lang="en-IN" dirty="0"/>
              <a:t>Trading in Services</a:t>
            </a:r>
          </a:p>
          <a:p>
            <a:pPr lvl="1"/>
            <a:r>
              <a:rPr lang="en-IN" dirty="0"/>
              <a:t>Reimbursement of Expenses</a:t>
            </a:r>
          </a:p>
        </p:txBody>
      </p:sp>
    </p:spTree>
    <p:extLst>
      <p:ext uri="{BB962C8B-B14F-4D97-AF65-F5344CB8AC3E}">
        <p14:creationId xmlns:p14="http://schemas.microsoft.com/office/powerpoint/2010/main" val="11587938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alibri" panose="020F0502020204030204" pitchFamily="34" charset="0"/>
              </a:rPr>
              <a:t>Ineligible Input Credit</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1515373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89215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519A71-BEB2-4C83-A547-AF5626AA499F}"/>
              </a:ext>
            </a:extLst>
          </p:cNvPr>
          <p:cNvSpPr>
            <a:spLocks noGrp="1"/>
          </p:cNvSpPr>
          <p:nvPr>
            <p:ph type="title"/>
          </p:nvPr>
        </p:nvSpPr>
        <p:spPr/>
        <p:txBody>
          <a:bodyPr/>
          <a:lstStyle/>
          <a:p>
            <a:r>
              <a:rPr lang="en-IN" dirty="0"/>
              <a:t>Scope of Blocked Credits – Section 17(5)</a:t>
            </a:r>
          </a:p>
        </p:txBody>
      </p:sp>
      <p:sp>
        <p:nvSpPr>
          <p:cNvPr id="3" name="Content Placeholder 2">
            <a:extLst>
              <a:ext uri="{FF2B5EF4-FFF2-40B4-BE49-F238E27FC236}">
                <a16:creationId xmlns:a16="http://schemas.microsoft.com/office/drawing/2014/main" id="{2BCF418C-A320-4B06-93AF-E14EBEAA0087}"/>
              </a:ext>
            </a:extLst>
          </p:cNvPr>
          <p:cNvSpPr>
            <a:spLocks noGrp="1"/>
          </p:cNvSpPr>
          <p:nvPr>
            <p:ph idx="1"/>
          </p:nvPr>
        </p:nvSpPr>
        <p:spPr/>
        <p:txBody>
          <a:bodyPr/>
          <a:lstStyle/>
          <a:p>
            <a:pPr marL="0" indent="0">
              <a:buNone/>
            </a:pPr>
            <a:r>
              <a:rPr lang="en-IN" dirty="0"/>
              <a:t>Notwithstanding anything contained in sub-section (1) of section 16 and sub-section (1) of section 18, input tax credit shall not be available </a:t>
            </a:r>
            <a:r>
              <a:rPr lang="en-IN" b="1" i="1" dirty="0"/>
              <a:t>in respect of </a:t>
            </a:r>
            <a:r>
              <a:rPr lang="en-IN" dirty="0"/>
              <a:t>the following, namely </a:t>
            </a:r>
          </a:p>
          <a:p>
            <a:pPr marL="0" indent="0">
              <a:buNone/>
            </a:pPr>
            <a:endParaRPr lang="en-IN" dirty="0"/>
          </a:p>
          <a:p>
            <a:r>
              <a:rPr lang="en-IN" dirty="0"/>
              <a:t>“In Respect of” vs. “In Relation to”</a:t>
            </a:r>
          </a:p>
          <a:p>
            <a:pPr lvl="1"/>
            <a:r>
              <a:rPr lang="en-US" dirty="0"/>
              <a:t>State of Madras vs. Swastik Tobacco Factory (1966) 3 SCR 79 (SC)</a:t>
            </a:r>
          </a:p>
          <a:p>
            <a:r>
              <a:rPr lang="en-US" dirty="0"/>
              <a:t>Specific mention of goods or services or both in some cases</a:t>
            </a:r>
            <a:endParaRPr lang="en-IN" dirty="0"/>
          </a:p>
        </p:txBody>
      </p:sp>
    </p:spTree>
    <p:extLst>
      <p:ext uri="{BB962C8B-B14F-4D97-AF65-F5344CB8AC3E}">
        <p14:creationId xmlns:p14="http://schemas.microsoft.com/office/powerpoint/2010/main" val="7304327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D7E61A-70E5-4B92-A464-E24288282613}"/>
              </a:ext>
            </a:extLst>
          </p:cNvPr>
          <p:cNvSpPr>
            <a:spLocks noGrp="1"/>
          </p:cNvSpPr>
          <p:nvPr>
            <p:ph type="title"/>
          </p:nvPr>
        </p:nvSpPr>
        <p:spPr/>
        <p:txBody>
          <a:bodyPr/>
          <a:lstStyle/>
          <a:p>
            <a:r>
              <a:rPr lang="en-IN" dirty="0"/>
              <a:t>Blocked Credits – Motor Vehicles</a:t>
            </a:r>
          </a:p>
        </p:txBody>
      </p:sp>
      <p:sp>
        <p:nvSpPr>
          <p:cNvPr id="3" name="Content Placeholder 2">
            <a:extLst>
              <a:ext uri="{FF2B5EF4-FFF2-40B4-BE49-F238E27FC236}">
                <a16:creationId xmlns:a16="http://schemas.microsoft.com/office/drawing/2014/main" id="{8AF7F01B-603D-4C74-A7C6-7395DD64A09B}"/>
              </a:ext>
            </a:extLst>
          </p:cNvPr>
          <p:cNvSpPr>
            <a:spLocks noGrp="1"/>
          </p:cNvSpPr>
          <p:nvPr>
            <p:ph idx="1"/>
          </p:nvPr>
        </p:nvSpPr>
        <p:spPr/>
        <p:txBody>
          <a:bodyPr/>
          <a:lstStyle/>
          <a:p>
            <a:r>
              <a:rPr lang="en-IN" dirty="0"/>
              <a:t>motor vehicles and other conveyances except when they are used —</a:t>
            </a:r>
          </a:p>
          <a:p>
            <a:pPr lvl="1"/>
            <a:r>
              <a:rPr lang="en-IN" dirty="0"/>
              <a:t>for making the following taxable supplies, namely :—</a:t>
            </a:r>
          </a:p>
          <a:p>
            <a:pPr lvl="2"/>
            <a:r>
              <a:rPr lang="en-IN" dirty="0"/>
              <a:t>further supply of such vehicles or conveyances; or</a:t>
            </a:r>
          </a:p>
          <a:p>
            <a:pPr lvl="2"/>
            <a:r>
              <a:rPr lang="en-IN" dirty="0"/>
              <a:t>transportation of passengers; or</a:t>
            </a:r>
          </a:p>
          <a:p>
            <a:pPr lvl="2"/>
            <a:r>
              <a:rPr lang="en-IN" dirty="0"/>
              <a:t>imparting training on driving, flying, navigating such vehicles or conveyances;</a:t>
            </a:r>
          </a:p>
          <a:p>
            <a:pPr lvl="1"/>
            <a:r>
              <a:rPr lang="en-IN" dirty="0"/>
              <a:t>for transportation of goods</a:t>
            </a:r>
          </a:p>
          <a:p>
            <a:r>
              <a:rPr lang="en-IN" dirty="0"/>
              <a:t>Motor Car Insurance, Repairs, etc. whether eligible?</a:t>
            </a:r>
          </a:p>
          <a:p>
            <a:r>
              <a:rPr lang="en-IN" dirty="0"/>
              <a:t>Motor Vehicles – Scope – Whether transport vehicles, cranes, vessels, aircrafts, etc. covered?</a:t>
            </a:r>
          </a:p>
          <a:p>
            <a:r>
              <a:rPr lang="en-IN" dirty="0"/>
              <a:t>Distinction between passenger vehicles / goods vehicles</a:t>
            </a:r>
          </a:p>
          <a:p>
            <a:endParaRPr lang="en-IN" dirty="0"/>
          </a:p>
        </p:txBody>
      </p:sp>
    </p:spTree>
    <p:extLst>
      <p:ext uri="{BB962C8B-B14F-4D97-AF65-F5344CB8AC3E}">
        <p14:creationId xmlns:p14="http://schemas.microsoft.com/office/powerpoint/2010/main" val="39658078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03A0E-B398-4351-AA6D-1CCFB79B91CD}"/>
              </a:ext>
            </a:extLst>
          </p:cNvPr>
          <p:cNvSpPr>
            <a:spLocks noGrp="1"/>
          </p:cNvSpPr>
          <p:nvPr>
            <p:ph type="title"/>
          </p:nvPr>
        </p:nvSpPr>
        <p:spPr/>
        <p:txBody>
          <a:bodyPr/>
          <a:lstStyle/>
          <a:p>
            <a:r>
              <a:rPr lang="en-IN" dirty="0"/>
              <a:t>Blocked Credits – F&amp;B </a:t>
            </a:r>
          </a:p>
        </p:txBody>
      </p:sp>
      <p:sp>
        <p:nvSpPr>
          <p:cNvPr id="3" name="Content Placeholder 2">
            <a:extLst>
              <a:ext uri="{FF2B5EF4-FFF2-40B4-BE49-F238E27FC236}">
                <a16:creationId xmlns:a16="http://schemas.microsoft.com/office/drawing/2014/main" id="{98A0AEB4-14F0-4970-8689-31A62F7BA088}"/>
              </a:ext>
            </a:extLst>
          </p:cNvPr>
          <p:cNvSpPr>
            <a:spLocks noGrp="1"/>
          </p:cNvSpPr>
          <p:nvPr>
            <p:ph idx="1"/>
          </p:nvPr>
        </p:nvSpPr>
        <p:spPr/>
        <p:txBody>
          <a:bodyPr/>
          <a:lstStyle/>
          <a:p>
            <a:r>
              <a:rPr lang="en-IN" dirty="0"/>
              <a:t>food and beverages, …… except where an inward supply of goods or services or both of a particular category is used by a registered person for making an outward taxable supply of the same category of goods or services or both or as an element of a taxable composite or mixed supply</a:t>
            </a:r>
          </a:p>
          <a:p>
            <a:r>
              <a:rPr lang="en-IN" dirty="0"/>
              <a:t>Whether credit for purchase of pantry items will be available?</a:t>
            </a:r>
          </a:p>
          <a:p>
            <a:r>
              <a:rPr lang="en-IN" dirty="0"/>
              <a:t>Scope of Exception – further outward supply (restaurants) / element of composite supply (hotels/training services)</a:t>
            </a:r>
          </a:p>
          <a:p>
            <a:pPr marL="457200" lvl="1" indent="0">
              <a:buNone/>
            </a:pPr>
            <a:endParaRPr lang="en-IN" dirty="0"/>
          </a:p>
        </p:txBody>
      </p:sp>
    </p:spTree>
    <p:extLst>
      <p:ext uri="{BB962C8B-B14F-4D97-AF65-F5344CB8AC3E}">
        <p14:creationId xmlns:p14="http://schemas.microsoft.com/office/powerpoint/2010/main" val="22870829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SBG Presentation</Template>
  <TotalTime>12421</TotalTime>
  <Words>1207</Words>
  <Application>Microsoft Office PowerPoint</Application>
  <PresentationFormat>Widescreen</PresentationFormat>
  <Paragraphs>197</Paragraphs>
  <Slides>16</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Office Theme</vt:lpstr>
      <vt:lpstr>PowerPoint Presentation</vt:lpstr>
      <vt:lpstr>Provisions in a nutshell…</vt:lpstr>
      <vt:lpstr>Input Credit – Eligibility and Conditions – Section 16</vt:lpstr>
      <vt:lpstr>Conditions for ITC - Issues</vt:lpstr>
      <vt:lpstr>Conditions for ITC – Receipt of Goods/Services</vt:lpstr>
      <vt:lpstr>Ineligible Input Credit</vt:lpstr>
      <vt:lpstr>Scope of Blocked Credits – Section 17(5)</vt:lpstr>
      <vt:lpstr>Blocked Credits – Motor Vehicles</vt:lpstr>
      <vt:lpstr>Blocked Credits – F&amp;B </vt:lpstr>
      <vt:lpstr>Blocked Credits – Losses &amp; Freebies</vt:lpstr>
      <vt:lpstr>Blocked Credits – Construction Related</vt:lpstr>
      <vt:lpstr>Credits : Understanding Apportionment</vt:lpstr>
      <vt:lpstr>Whether following constitute exempt supplies?</vt:lpstr>
      <vt:lpstr>Credits on Capital Goods: Understanding Apportionment</vt:lpstr>
      <vt:lpstr>ITC : Special Situations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sunil</dc:creator>
  <cp:lastModifiedBy>Sunil@SBGCO.local</cp:lastModifiedBy>
  <cp:revision>981</cp:revision>
  <cp:lastPrinted>2018-02-02T05:57:17Z</cp:lastPrinted>
  <dcterms:created xsi:type="dcterms:W3CDTF">2016-02-20T14:46:05Z</dcterms:created>
  <dcterms:modified xsi:type="dcterms:W3CDTF">2018-03-04T02:44:57Z</dcterms:modified>
</cp:coreProperties>
</file>