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handoutMasterIdLst>
    <p:handoutMasterId r:id="rId20"/>
  </p:handoutMasterIdLst>
  <p:sldIdLst>
    <p:sldId id="362" r:id="rId2"/>
    <p:sldId id="474" r:id="rId3"/>
    <p:sldId id="823" r:id="rId4"/>
    <p:sldId id="821" r:id="rId5"/>
    <p:sldId id="819" r:id="rId6"/>
    <p:sldId id="816" r:id="rId7"/>
    <p:sldId id="824" r:id="rId8"/>
    <p:sldId id="825" r:id="rId9"/>
    <p:sldId id="826" r:id="rId10"/>
    <p:sldId id="827" r:id="rId11"/>
    <p:sldId id="828" r:id="rId12"/>
    <p:sldId id="829" r:id="rId13"/>
    <p:sldId id="830" r:id="rId14"/>
    <p:sldId id="831" r:id="rId15"/>
    <p:sldId id="782" r:id="rId16"/>
    <p:sldId id="628" r:id="rId17"/>
    <p:sldId id="473" r:id="rId1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shil" initials="S" lastIdx="2" clrIdx="0">
    <p:extLst>
      <p:ext uri="{19B8F6BF-5375-455C-9EA6-DF929625EA0E}">
        <p15:presenceInfo xmlns:p15="http://schemas.microsoft.com/office/powerpoint/2012/main" xmlns="" userId="Sushi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9900"/>
    <a:srgbClr val="FF3300"/>
    <a:srgbClr val="FF0000"/>
    <a:srgbClr val="FFFF66"/>
    <a:srgbClr val="FFFF99"/>
    <a:srgbClr val="66FF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6" autoAdjust="0"/>
    <p:restoredTop sz="92063" autoAdjust="0"/>
  </p:normalViewPr>
  <p:slideViewPr>
    <p:cSldViewPr snapToGrid="0">
      <p:cViewPr>
        <p:scale>
          <a:sx n="74" d="100"/>
          <a:sy n="74" d="100"/>
        </p:scale>
        <p:origin x="-288" y="-66"/>
      </p:cViewPr>
      <p:guideLst>
        <p:guide orient="horz" pos="2160"/>
        <p:guide pos="3840"/>
      </p:guideLst>
    </p:cSldViewPr>
  </p:slideViewPr>
  <p:notesTextViewPr>
    <p:cViewPr>
      <p:scale>
        <a:sx n="1" d="1"/>
        <a:sy n="1" d="1"/>
      </p:scale>
      <p:origin x="0" y="0"/>
    </p:cViewPr>
  </p:notesTextViewPr>
  <p:sorterViewPr>
    <p:cViewPr>
      <p:scale>
        <a:sx n="100" d="100"/>
        <a:sy n="100" d="100"/>
      </p:scale>
      <p:origin x="0" y="-12102"/>
    </p:cViewPr>
  </p:sorterViewPr>
  <p:notesViewPr>
    <p:cSldViewPr snapToGrid="0">
      <p:cViewPr varScale="1">
        <p:scale>
          <a:sx n="55" d="100"/>
          <a:sy n="55" d="100"/>
        </p:scale>
        <p:origin x="279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ECF6F7-8775-43CB-A61F-39321C8EB958}" type="doc">
      <dgm:prSet loTypeId="urn:microsoft.com/office/officeart/2005/8/layout/pyramid2" loCatId="list" qsTypeId="urn:microsoft.com/office/officeart/2005/8/quickstyle/3d1" qsCatId="3D" csTypeId="urn:microsoft.com/office/officeart/2005/8/colors/accent4_3" csCatId="accent4" phldr="1"/>
      <dgm:spPr/>
    </dgm:pt>
    <dgm:pt modelId="{A0D9C510-31E2-4408-8E29-92267D8D289E}">
      <dgm:prSet phldrT="[Text]" custT="1"/>
      <dgm:spPr/>
      <dgm:t>
        <a:bodyPr/>
        <a:lstStyle/>
        <a:p>
          <a:pPr algn="l" rtl="0"/>
          <a:r>
            <a:rPr lang="en-IN" sz="2200" b="0" dirty="0" smtClean="0">
              <a:latin typeface="Trebuchet MS" panose="020B0603020202020204" pitchFamily="34" charset="0"/>
            </a:rPr>
            <a:t>Excise  - Changes</a:t>
          </a:r>
          <a:endParaRPr lang="en-IN" sz="2200" b="0" dirty="0">
            <a:latin typeface="Trebuchet MS" panose="020B0603020202020204" pitchFamily="34" charset="0"/>
          </a:endParaRPr>
        </a:p>
      </dgm:t>
    </dgm:pt>
    <dgm:pt modelId="{0506FFC9-8800-49D8-B228-98D9138FBD7E}" type="parTrans" cxnId="{46B5BC27-78B4-49DD-8910-3B8BE0FEB3ED}">
      <dgm:prSet/>
      <dgm:spPr/>
      <dgm:t>
        <a:bodyPr/>
        <a:lstStyle/>
        <a:p>
          <a:endParaRPr lang="en-IN"/>
        </a:p>
      </dgm:t>
    </dgm:pt>
    <dgm:pt modelId="{55A55E2A-A044-40F6-9DD1-D450084BFFA0}" type="sibTrans" cxnId="{46B5BC27-78B4-49DD-8910-3B8BE0FEB3ED}">
      <dgm:prSet/>
      <dgm:spPr/>
      <dgm:t>
        <a:bodyPr/>
        <a:lstStyle/>
        <a:p>
          <a:endParaRPr lang="en-IN"/>
        </a:p>
      </dgm:t>
    </dgm:pt>
    <dgm:pt modelId="{CCD7FEF0-747D-42B2-994D-17BED25C9645}">
      <dgm:prSet custT="1"/>
      <dgm:spPr/>
      <dgm:t>
        <a:bodyPr/>
        <a:lstStyle/>
        <a:p>
          <a:pPr algn="l"/>
          <a:r>
            <a:rPr lang="en-US" sz="2100" b="0" dirty="0" smtClean="0">
              <a:latin typeface="Trebuchet MS" panose="020B0603020202020204" pitchFamily="34" charset="0"/>
            </a:rPr>
            <a:t>Recent Amendments in GST</a:t>
          </a:r>
          <a:endParaRPr lang="en-US" sz="2100" b="0" dirty="0">
            <a:latin typeface="Trebuchet MS" panose="020B0603020202020204" pitchFamily="34" charset="0"/>
          </a:endParaRPr>
        </a:p>
      </dgm:t>
    </dgm:pt>
    <dgm:pt modelId="{471FA943-0A52-4798-B365-EE2F9551FDB7}" type="parTrans" cxnId="{C6E88E9B-EA36-4807-A8A2-C929CF13FC94}">
      <dgm:prSet/>
      <dgm:spPr/>
      <dgm:t>
        <a:bodyPr/>
        <a:lstStyle/>
        <a:p>
          <a:endParaRPr lang="en-US"/>
        </a:p>
      </dgm:t>
    </dgm:pt>
    <dgm:pt modelId="{4FCF1BE8-D333-4791-B96D-88EF5D71319E}" type="sibTrans" cxnId="{C6E88E9B-EA36-4807-A8A2-C929CF13FC94}">
      <dgm:prSet/>
      <dgm:spPr/>
      <dgm:t>
        <a:bodyPr/>
        <a:lstStyle/>
        <a:p>
          <a:endParaRPr lang="en-US"/>
        </a:p>
      </dgm:t>
    </dgm:pt>
    <dgm:pt modelId="{D02F717A-185A-4A7B-BA68-E4DFE6E46EE4}">
      <dgm:prSet phldrT="[Text]" custT="1"/>
      <dgm:spPr/>
      <dgm:t>
        <a:bodyPr/>
        <a:lstStyle/>
        <a:p>
          <a:pPr algn="l" rtl="0"/>
          <a:r>
            <a:rPr lang="en-IN" sz="2200" b="0" dirty="0" smtClean="0">
              <a:latin typeface="Trebuchet MS" panose="020B0603020202020204" pitchFamily="34" charset="0"/>
            </a:rPr>
            <a:t>Customs - Changes</a:t>
          </a:r>
          <a:endParaRPr lang="en-IN" sz="2200" b="0" dirty="0">
            <a:latin typeface="Trebuchet MS" panose="020B0603020202020204" pitchFamily="34" charset="0"/>
          </a:endParaRPr>
        </a:p>
      </dgm:t>
    </dgm:pt>
    <dgm:pt modelId="{6AEE7C67-D966-4C59-96D5-CBB31BD7129B}" type="parTrans" cxnId="{32AB171A-AF30-4D27-81FB-9E231F05D990}">
      <dgm:prSet/>
      <dgm:spPr/>
      <dgm:t>
        <a:bodyPr/>
        <a:lstStyle/>
        <a:p>
          <a:endParaRPr lang="en-IN"/>
        </a:p>
      </dgm:t>
    </dgm:pt>
    <dgm:pt modelId="{43289D58-F25E-4110-A012-5FCA62359B5A}" type="sibTrans" cxnId="{32AB171A-AF30-4D27-81FB-9E231F05D990}">
      <dgm:prSet/>
      <dgm:spPr/>
      <dgm:t>
        <a:bodyPr/>
        <a:lstStyle/>
        <a:p>
          <a:endParaRPr lang="en-IN"/>
        </a:p>
      </dgm:t>
    </dgm:pt>
    <dgm:pt modelId="{A548B0B4-75FB-419B-A4D2-8BDC671E523C}">
      <dgm:prSet/>
      <dgm:spPr/>
      <dgm:t>
        <a:bodyPr/>
        <a:lstStyle/>
        <a:p>
          <a:r>
            <a:rPr lang="en-US" dirty="0" smtClean="0">
              <a:solidFill>
                <a:schemeClr val="bg1"/>
              </a:solidFill>
              <a:latin typeface="Trebuchet MS" panose="020B0603020202020204" pitchFamily="34" charset="0"/>
              <a:ea typeface="+mn-ea"/>
              <a:cs typeface="+mn-cs"/>
            </a:rPr>
            <a:t>GST -High Sea Sales &amp; Sale of Bonded Material </a:t>
          </a:r>
          <a:endParaRPr lang="en-US" dirty="0">
            <a:solidFill>
              <a:schemeClr val="bg1"/>
            </a:solidFill>
            <a:latin typeface="Trebuchet MS" panose="020B0603020202020204" pitchFamily="34" charset="0"/>
            <a:ea typeface="+mn-ea"/>
            <a:cs typeface="+mn-cs"/>
          </a:endParaRPr>
        </a:p>
      </dgm:t>
    </dgm:pt>
    <dgm:pt modelId="{D22FE4F3-EEBC-4B8B-B9D4-838F44D31874}" type="parTrans" cxnId="{E5BB160C-93CA-42B4-8408-CE54903DBDB2}">
      <dgm:prSet/>
      <dgm:spPr/>
      <dgm:t>
        <a:bodyPr/>
        <a:lstStyle/>
        <a:p>
          <a:endParaRPr lang="en-IN"/>
        </a:p>
      </dgm:t>
    </dgm:pt>
    <dgm:pt modelId="{0E96D873-BB45-484D-9024-1B5FF482428C}" type="sibTrans" cxnId="{E5BB160C-93CA-42B4-8408-CE54903DBDB2}">
      <dgm:prSet/>
      <dgm:spPr/>
      <dgm:t>
        <a:bodyPr/>
        <a:lstStyle/>
        <a:p>
          <a:endParaRPr lang="en-IN"/>
        </a:p>
      </dgm:t>
    </dgm:pt>
    <dgm:pt modelId="{52353260-F578-4822-AB84-C4D2BAD29205}">
      <dgm:prSet/>
      <dgm:spPr/>
      <dgm:t>
        <a:bodyPr/>
        <a:lstStyle/>
        <a:p>
          <a:r>
            <a:rPr lang="en-US" dirty="0" smtClean="0">
              <a:solidFill>
                <a:schemeClr val="bg1"/>
              </a:solidFill>
              <a:latin typeface="Trebuchet MS" panose="020B0603020202020204" pitchFamily="34" charset="0"/>
              <a:ea typeface="+mn-ea"/>
              <a:cs typeface="+mn-cs"/>
            </a:rPr>
            <a:t>GST - Sale of Imported Bonded goods – Budget Changes</a:t>
          </a:r>
          <a:endParaRPr lang="en-US" dirty="0">
            <a:solidFill>
              <a:schemeClr val="bg1"/>
            </a:solidFill>
            <a:latin typeface="Trebuchet MS" panose="020B0603020202020204" pitchFamily="34" charset="0"/>
            <a:ea typeface="+mn-ea"/>
            <a:cs typeface="+mn-cs"/>
          </a:endParaRPr>
        </a:p>
      </dgm:t>
    </dgm:pt>
    <dgm:pt modelId="{C331218B-D98F-48F2-8941-6CCC95A7F451}" type="parTrans" cxnId="{FF773DDE-B2A1-469B-8A51-7E46267A92C2}">
      <dgm:prSet/>
      <dgm:spPr/>
      <dgm:t>
        <a:bodyPr/>
        <a:lstStyle/>
        <a:p>
          <a:endParaRPr lang="en-IN"/>
        </a:p>
      </dgm:t>
    </dgm:pt>
    <dgm:pt modelId="{CD8D193C-2885-4D57-B905-28363F3F9451}" type="sibTrans" cxnId="{FF773DDE-B2A1-469B-8A51-7E46267A92C2}">
      <dgm:prSet/>
      <dgm:spPr/>
      <dgm:t>
        <a:bodyPr/>
        <a:lstStyle/>
        <a:p>
          <a:endParaRPr lang="en-IN"/>
        </a:p>
      </dgm:t>
    </dgm:pt>
    <dgm:pt modelId="{202029A2-F02F-49A2-8D00-F4A85E393208}" type="pres">
      <dgm:prSet presAssocID="{FAECF6F7-8775-43CB-A61F-39321C8EB958}" presName="compositeShape" presStyleCnt="0">
        <dgm:presLayoutVars>
          <dgm:dir/>
          <dgm:resizeHandles/>
        </dgm:presLayoutVars>
      </dgm:prSet>
      <dgm:spPr/>
    </dgm:pt>
    <dgm:pt modelId="{4A7DC664-21F2-4022-9CA4-AAF258CD8E87}" type="pres">
      <dgm:prSet presAssocID="{FAECF6F7-8775-43CB-A61F-39321C8EB958}" presName="pyramid" presStyleLbl="node1" presStyleIdx="0" presStyleCnt="1" custScaleX="116853" custLinFactNeighborX="-26151" custLinFactNeighborY="180"/>
      <dgm:spPr/>
    </dgm:pt>
    <dgm:pt modelId="{65145C1C-8892-4730-A465-4F941E8285A9}" type="pres">
      <dgm:prSet presAssocID="{FAECF6F7-8775-43CB-A61F-39321C8EB958}" presName="theList" presStyleCnt="0"/>
      <dgm:spPr/>
    </dgm:pt>
    <dgm:pt modelId="{02028720-D264-4EB4-A9A2-C7C117C62F23}" type="pres">
      <dgm:prSet presAssocID="{A0D9C510-31E2-4408-8E29-92267D8D289E}" presName="aNode" presStyleLbl="fgAcc1" presStyleIdx="0" presStyleCnt="5" custScaleX="112762" custScaleY="90199" custLinFactY="-27914" custLinFactNeighborX="-28203" custLinFactNeighborY="-100000">
        <dgm:presLayoutVars>
          <dgm:bulletEnabled val="1"/>
        </dgm:presLayoutVars>
      </dgm:prSet>
      <dgm:spPr/>
      <dgm:t>
        <a:bodyPr/>
        <a:lstStyle/>
        <a:p>
          <a:endParaRPr lang="en-IN"/>
        </a:p>
      </dgm:t>
    </dgm:pt>
    <dgm:pt modelId="{33BA2D14-8940-4F56-BBFD-7BD11EC50EDE}" type="pres">
      <dgm:prSet presAssocID="{A0D9C510-31E2-4408-8E29-92267D8D289E}" presName="aSpace" presStyleCnt="0"/>
      <dgm:spPr/>
    </dgm:pt>
    <dgm:pt modelId="{3099D27E-E409-4DFB-B37F-89E45D855C0B}" type="pres">
      <dgm:prSet presAssocID="{D02F717A-185A-4A7B-BA68-E4DFE6E46EE4}" presName="aNode" presStyleLbl="fgAcc1" presStyleIdx="1" presStyleCnt="5" custScaleX="112762" custScaleY="90199" custLinFactY="-18484" custLinFactNeighborX="-28203" custLinFactNeighborY="-100000">
        <dgm:presLayoutVars>
          <dgm:bulletEnabled val="1"/>
        </dgm:presLayoutVars>
      </dgm:prSet>
      <dgm:spPr/>
      <dgm:t>
        <a:bodyPr/>
        <a:lstStyle/>
        <a:p>
          <a:endParaRPr lang="en-IN"/>
        </a:p>
      </dgm:t>
    </dgm:pt>
    <dgm:pt modelId="{43038BC8-9087-498B-A9E5-87F818114A4C}" type="pres">
      <dgm:prSet presAssocID="{D02F717A-185A-4A7B-BA68-E4DFE6E46EE4}" presName="aSpace" presStyleCnt="0"/>
      <dgm:spPr/>
    </dgm:pt>
    <dgm:pt modelId="{7A8F84F6-6606-4FC1-970E-1B955FF04EED}" type="pres">
      <dgm:prSet presAssocID="{52353260-F578-4822-AB84-C4D2BAD29205}" presName="aNode" presStyleLbl="fgAcc1" presStyleIdx="2" presStyleCnt="5" custScaleX="108714" custScaleY="132415" custLinFactY="100000" custLinFactNeighborX="-28860" custLinFactNeighborY="164524">
        <dgm:presLayoutVars>
          <dgm:bulletEnabled val="1"/>
        </dgm:presLayoutVars>
      </dgm:prSet>
      <dgm:spPr/>
      <dgm:t>
        <a:bodyPr/>
        <a:lstStyle/>
        <a:p>
          <a:endParaRPr lang="en-IN"/>
        </a:p>
      </dgm:t>
    </dgm:pt>
    <dgm:pt modelId="{2A1013F8-708F-439B-80D2-79629B6CA9BA}" type="pres">
      <dgm:prSet presAssocID="{52353260-F578-4822-AB84-C4D2BAD29205}" presName="aSpace" presStyleCnt="0"/>
      <dgm:spPr/>
    </dgm:pt>
    <dgm:pt modelId="{E9EC4932-13A9-4042-8E89-469516CDDCE3}" type="pres">
      <dgm:prSet presAssocID="{A548B0B4-75FB-419B-A4D2-8BDC671E523C}" presName="aNode" presStyleLbl="fgAcc1" presStyleIdx="3" presStyleCnt="5" custScaleX="112005" custLinFactY="-128039" custLinFactNeighborX="-28036" custLinFactNeighborY="-200000">
        <dgm:presLayoutVars>
          <dgm:bulletEnabled val="1"/>
        </dgm:presLayoutVars>
      </dgm:prSet>
      <dgm:spPr/>
      <dgm:t>
        <a:bodyPr/>
        <a:lstStyle/>
        <a:p>
          <a:endParaRPr lang="en-IN"/>
        </a:p>
      </dgm:t>
    </dgm:pt>
    <dgm:pt modelId="{B7A5878D-2754-416E-80D2-6B97906F739C}" type="pres">
      <dgm:prSet presAssocID="{A548B0B4-75FB-419B-A4D2-8BDC671E523C}" presName="aSpace" presStyleCnt="0"/>
      <dgm:spPr/>
    </dgm:pt>
    <dgm:pt modelId="{7A8E96EF-B68D-473B-ADE3-25DF1B150875}" type="pres">
      <dgm:prSet presAssocID="{CCD7FEF0-747D-42B2-994D-17BED25C9645}" presName="aNode" presStyleLbl="fgAcc1" presStyleIdx="4" presStyleCnt="5" custScaleX="113653" custScaleY="88285" custLinFactY="35242" custLinFactNeighborX="-26386" custLinFactNeighborY="100000">
        <dgm:presLayoutVars>
          <dgm:bulletEnabled val="1"/>
        </dgm:presLayoutVars>
      </dgm:prSet>
      <dgm:spPr/>
      <dgm:t>
        <a:bodyPr/>
        <a:lstStyle/>
        <a:p>
          <a:endParaRPr lang="en-US"/>
        </a:p>
      </dgm:t>
    </dgm:pt>
    <dgm:pt modelId="{336CC25E-717F-4128-B40A-1A795040BDD5}" type="pres">
      <dgm:prSet presAssocID="{CCD7FEF0-747D-42B2-994D-17BED25C9645}" presName="aSpace" presStyleCnt="0"/>
      <dgm:spPr/>
    </dgm:pt>
  </dgm:ptLst>
  <dgm:cxnLst>
    <dgm:cxn modelId="{E5BB160C-93CA-42B4-8408-CE54903DBDB2}" srcId="{FAECF6F7-8775-43CB-A61F-39321C8EB958}" destId="{A548B0B4-75FB-419B-A4D2-8BDC671E523C}" srcOrd="3" destOrd="0" parTransId="{D22FE4F3-EEBC-4B8B-B9D4-838F44D31874}" sibTransId="{0E96D873-BB45-484D-9024-1B5FF482428C}"/>
    <dgm:cxn modelId="{32AB171A-AF30-4D27-81FB-9E231F05D990}" srcId="{FAECF6F7-8775-43CB-A61F-39321C8EB958}" destId="{D02F717A-185A-4A7B-BA68-E4DFE6E46EE4}" srcOrd="1" destOrd="0" parTransId="{6AEE7C67-D966-4C59-96D5-CBB31BD7129B}" sibTransId="{43289D58-F25E-4110-A012-5FCA62359B5A}"/>
    <dgm:cxn modelId="{60893AE2-6883-4D59-AA0E-6F948A81ED8C}" type="presOf" srcId="{A0D9C510-31E2-4408-8E29-92267D8D289E}" destId="{02028720-D264-4EB4-A9A2-C7C117C62F23}" srcOrd="0" destOrd="0" presId="urn:microsoft.com/office/officeart/2005/8/layout/pyramid2"/>
    <dgm:cxn modelId="{35230FD2-42D2-424C-96D6-42479CE1514B}" type="presOf" srcId="{CCD7FEF0-747D-42B2-994D-17BED25C9645}" destId="{7A8E96EF-B68D-473B-ADE3-25DF1B150875}" srcOrd="0" destOrd="0" presId="urn:microsoft.com/office/officeart/2005/8/layout/pyramid2"/>
    <dgm:cxn modelId="{454C7CB1-2E1B-4DDF-866A-82457723F083}" type="presOf" srcId="{A548B0B4-75FB-419B-A4D2-8BDC671E523C}" destId="{E9EC4932-13A9-4042-8E89-469516CDDCE3}" srcOrd="0" destOrd="0" presId="urn:microsoft.com/office/officeart/2005/8/layout/pyramid2"/>
    <dgm:cxn modelId="{0AC41FA4-8B55-4DEA-842D-626984917461}" type="presOf" srcId="{D02F717A-185A-4A7B-BA68-E4DFE6E46EE4}" destId="{3099D27E-E409-4DFB-B37F-89E45D855C0B}" srcOrd="0" destOrd="0" presId="urn:microsoft.com/office/officeart/2005/8/layout/pyramid2"/>
    <dgm:cxn modelId="{0D531D78-6FBF-4573-917B-EA814CEE2A8C}" type="presOf" srcId="{52353260-F578-4822-AB84-C4D2BAD29205}" destId="{7A8F84F6-6606-4FC1-970E-1B955FF04EED}" srcOrd="0" destOrd="0" presId="urn:microsoft.com/office/officeart/2005/8/layout/pyramid2"/>
    <dgm:cxn modelId="{C6E88E9B-EA36-4807-A8A2-C929CF13FC94}" srcId="{FAECF6F7-8775-43CB-A61F-39321C8EB958}" destId="{CCD7FEF0-747D-42B2-994D-17BED25C9645}" srcOrd="4" destOrd="0" parTransId="{471FA943-0A52-4798-B365-EE2F9551FDB7}" sibTransId="{4FCF1BE8-D333-4791-B96D-88EF5D71319E}"/>
    <dgm:cxn modelId="{D5C92B78-4438-49F4-A922-9A129BCFFC0B}" type="presOf" srcId="{FAECF6F7-8775-43CB-A61F-39321C8EB958}" destId="{202029A2-F02F-49A2-8D00-F4A85E393208}" srcOrd="0" destOrd="0" presId="urn:microsoft.com/office/officeart/2005/8/layout/pyramid2"/>
    <dgm:cxn modelId="{FF773DDE-B2A1-469B-8A51-7E46267A92C2}" srcId="{FAECF6F7-8775-43CB-A61F-39321C8EB958}" destId="{52353260-F578-4822-AB84-C4D2BAD29205}" srcOrd="2" destOrd="0" parTransId="{C331218B-D98F-48F2-8941-6CCC95A7F451}" sibTransId="{CD8D193C-2885-4D57-B905-28363F3F9451}"/>
    <dgm:cxn modelId="{46B5BC27-78B4-49DD-8910-3B8BE0FEB3ED}" srcId="{FAECF6F7-8775-43CB-A61F-39321C8EB958}" destId="{A0D9C510-31E2-4408-8E29-92267D8D289E}" srcOrd="0" destOrd="0" parTransId="{0506FFC9-8800-49D8-B228-98D9138FBD7E}" sibTransId="{55A55E2A-A044-40F6-9DD1-D450084BFFA0}"/>
    <dgm:cxn modelId="{831CC03C-49DA-4D70-9433-D05F283DE95A}" type="presParOf" srcId="{202029A2-F02F-49A2-8D00-F4A85E393208}" destId="{4A7DC664-21F2-4022-9CA4-AAF258CD8E87}" srcOrd="0" destOrd="0" presId="urn:microsoft.com/office/officeart/2005/8/layout/pyramid2"/>
    <dgm:cxn modelId="{30FC10F4-53D3-4FA8-B07A-544603D7C54A}" type="presParOf" srcId="{202029A2-F02F-49A2-8D00-F4A85E393208}" destId="{65145C1C-8892-4730-A465-4F941E8285A9}" srcOrd="1" destOrd="0" presId="urn:microsoft.com/office/officeart/2005/8/layout/pyramid2"/>
    <dgm:cxn modelId="{ED549FFF-EE0D-4DE5-B10F-FEB6997EBF8A}" type="presParOf" srcId="{65145C1C-8892-4730-A465-4F941E8285A9}" destId="{02028720-D264-4EB4-A9A2-C7C117C62F23}" srcOrd="0" destOrd="0" presId="urn:microsoft.com/office/officeart/2005/8/layout/pyramid2"/>
    <dgm:cxn modelId="{633B6159-D2F3-48C0-B637-CA1CB568B6E6}" type="presParOf" srcId="{65145C1C-8892-4730-A465-4F941E8285A9}" destId="{33BA2D14-8940-4F56-BBFD-7BD11EC50EDE}" srcOrd="1" destOrd="0" presId="urn:microsoft.com/office/officeart/2005/8/layout/pyramid2"/>
    <dgm:cxn modelId="{2B739259-1607-47EA-8541-784967FB6E02}" type="presParOf" srcId="{65145C1C-8892-4730-A465-4F941E8285A9}" destId="{3099D27E-E409-4DFB-B37F-89E45D855C0B}" srcOrd="2" destOrd="0" presId="urn:microsoft.com/office/officeart/2005/8/layout/pyramid2"/>
    <dgm:cxn modelId="{2265AEB1-D35F-46EB-A3C5-F795FD4A1C76}" type="presParOf" srcId="{65145C1C-8892-4730-A465-4F941E8285A9}" destId="{43038BC8-9087-498B-A9E5-87F818114A4C}" srcOrd="3" destOrd="0" presId="urn:microsoft.com/office/officeart/2005/8/layout/pyramid2"/>
    <dgm:cxn modelId="{062DC9CB-EEC6-4A8A-9A02-0867CF4EBEB4}" type="presParOf" srcId="{65145C1C-8892-4730-A465-4F941E8285A9}" destId="{7A8F84F6-6606-4FC1-970E-1B955FF04EED}" srcOrd="4" destOrd="0" presId="urn:microsoft.com/office/officeart/2005/8/layout/pyramid2"/>
    <dgm:cxn modelId="{E3672C9B-A94C-40E6-9F22-E0CDB1E420BF}" type="presParOf" srcId="{65145C1C-8892-4730-A465-4F941E8285A9}" destId="{2A1013F8-708F-439B-80D2-79629B6CA9BA}" srcOrd="5" destOrd="0" presId="urn:microsoft.com/office/officeart/2005/8/layout/pyramid2"/>
    <dgm:cxn modelId="{38E5D26E-BA54-4093-88B3-09428E5A5DE1}" type="presParOf" srcId="{65145C1C-8892-4730-A465-4F941E8285A9}" destId="{E9EC4932-13A9-4042-8E89-469516CDDCE3}" srcOrd="6" destOrd="0" presId="urn:microsoft.com/office/officeart/2005/8/layout/pyramid2"/>
    <dgm:cxn modelId="{413B4B3B-0567-46E6-98D7-AF92FAB88EE8}" type="presParOf" srcId="{65145C1C-8892-4730-A465-4F941E8285A9}" destId="{B7A5878D-2754-416E-80D2-6B97906F739C}" srcOrd="7" destOrd="0" presId="urn:microsoft.com/office/officeart/2005/8/layout/pyramid2"/>
    <dgm:cxn modelId="{35B21AF2-08CC-4C46-B143-3C2F8F515890}" type="presParOf" srcId="{65145C1C-8892-4730-A465-4F941E8285A9}" destId="{7A8E96EF-B68D-473B-ADE3-25DF1B150875}" srcOrd="8" destOrd="0" presId="urn:microsoft.com/office/officeart/2005/8/layout/pyramid2"/>
    <dgm:cxn modelId="{CF4AFC71-3EFC-4F18-A4ED-C6F5470A8111}" type="presParOf" srcId="{65145C1C-8892-4730-A465-4F941E8285A9}" destId="{336CC25E-717F-4128-B40A-1A795040BDD5}"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7DC664-21F2-4022-9CA4-AAF258CD8E87}">
      <dsp:nvSpPr>
        <dsp:cNvPr id="0" name=""/>
        <dsp:cNvSpPr/>
      </dsp:nvSpPr>
      <dsp:spPr>
        <a:xfrm>
          <a:off x="378857" y="0"/>
          <a:ext cx="6328829" cy="5416061"/>
        </a:xfrm>
        <a:prstGeom prst="triangle">
          <a:avLst/>
        </a:prstGeom>
        <a:gradFill rotWithShape="0">
          <a:gsLst>
            <a:gs pos="0">
              <a:schemeClr val="accent4">
                <a:shade val="80000"/>
                <a:hueOff val="0"/>
                <a:satOff val="0"/>
                <a:lumOff val="0"/>
                <a:alphaOff val="0"/>
                <a:tint val="98000"/>
                <a:lumMod val="114000"/>
              </a:schemeClr>
            </a:gs>
            <a:gs pos="100000">
              <a:schemeClr val="accent4">
                <a:shade val="80000"/>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2028720-D264-4EB4-A9A2-C7C117C62F23}">
      <dsp:nvSpPr>
        <dsp:cNvPr id="0" name=""/>
        <dsp:cNvSpPr/>
      </dsp:nvSpPr>
      <dsp:spPr>
        <a:xfrm>
          <a:off x="3742117" y="233497"/>
          <a:ext cx="3969718" cy="692710"/>
        </a:xfrm>
        <a:prstGeom prst="roundRect">
          <a:avLst/>
        </a:prstGeom>
        <a:solidFill>
          <a:schemeClr val="lt1">
            <a:alpha val="90000"/>
            <a:hueOff val="0"/>
            <a:satOff val="0"/>
            <a:lumOff val="0"/>
            <a:alphaOff val="0"/>
          </a:schemeClr>
        </a:solidFill>
        <a:ln w="9525" cap="rnd" cmpd="sng" algn="ctr">
          <a:solidFill>
            <a:schemeClr val="accent4">
              <a:shade val="80000"/>
              <a:hueOff val="0"/>
              <a:satOff val="0"/>
              <a:lumOff val="0"/>
              <a:alphaOff val="0"/>
            </a:schemeClr>
          </a:solidFill>
          <a:prstDash val="solid"/>
        </a:ln>
        <a:effectLst>
          <a:outerShdw blurRad="38100" dist="254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IN" sz="2200" b="0" kern="1200" dirty="0" smtClean="0">
              <a:latin typeface="Trebuchet MS" panose="020B0603020202020204" pitchFamily="34" charset="0"/>
            </a:rPr>
            <a:t>Excise  - Changes</a:t>
          </a:r>
          <a:endParaRPr lang="en-IN" sz="2200" b="0" kern="1200" dirty="0">
            <a:latin typeface="Trebuchet MS" panose="020B0603020202020204" pitchFamily="34" charset="0"/>
          </a:endParaRPr>
        </a:p>
      </dsp:txBody>
      <dsp:txXfrm>
        <a:off x="3775932" y="267312"/>
        <a:ext cx="3902088" cy="625080"/>
      </dsp:txXfrm>
    </dsp:sp>
    <dsp:sp modelId="{3099D27E-E409-4DFB-B37F-89E45D855C0B}">
      <dsp:nvSpPr>
        <dsp:cNvPr id="0" name=""/>
        <dsp:cNvSpPr/>
      </dsp:nvSpPr>
      <dsp:spPr>
        <a:xfrm>
          <a:off x="3742117" y="1094626"/>
          <a:ext cx="3969718" cy="692710"/>
        </a:xfrm>
        <a:prstGeom prst="roundRect">
          <a:avLst/>
        </a:prstGeom>
        <a:solidFill>
          <a:schemeClr val="lt1">
            <a:alpha val="90000"/>
            <a:hueOff val="0"/>
            <a:satOff val="0"/>
            <a:lumOff val="0"/>
            <a:alphaOff val="0"/>
          </a:schemeClr>
        </a:solidFill>
        <a:ln w="9525" cap="rnd" cmpd="sng" algn="ctr">
          <a:solidFill>
            <a:schemeClr val="accent4">
              <a:shade val="80000"/>
              <a:hueOff val="74386"/>
              <a:satOff val="4414"/>
              <a:lumOff val="5361"/>
              <a:alphaOff val="0"/>
            </a:schemeClr>
          </a:solidFill>
          <a:prstDash val="solid"/>
        </a:ln>
        <a:effectLst>
          <a:outerShdw blurRad="38100" dist="254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IN" sz="2200" b="0" kern="1200" dirty="0" smtClean="0">
              <a:latin typeface="Trebuchet MS" panose="020B0603020202020204" pitchFamily="34" charset="0"/>
            </a:rPr>
            <a:t>Customs - Changes</a:t>
          </a:r>
          <a:endParaRPr lang="en-IN" sz="2200" b="0" kern="1200" dirty="0">
            <a:latin typeface="Trebuchet MS" panose="020B0603020202020204" pitchFamily="34" charset="0"/>
          </a:endParaRPr>
        </a:p>
      </dsp:txBody>
      <dsp:txXfrm>
        <a:off x="3775932" y="1128441"/>
        <a:ext cx="3902088" cy="625080"/>
      </dsp:txXfrm>
    </dsp:sp>
    <dsp:sp modelId="{7A8F84F6-6606-4FC1-970E-1B955FF04EED}">
      <dsp:nvSpPr>
        <dsp:cNvPr id="0" name=""/>
        <dsp:cNvSpPr/>
      </dsp:nvSpPr>
      <dsp:spPr>
        <a:xfrm>
          <a:off x="3790241" y="3047205"/>
          <a:ext cx="3827210" cy="1016921"/>
        </a:xfrm>
        <a:prstGeom prst="roundRect">
          <a:avLst/>
        </a:prstGeom>
        <a:solidFill>
          <a:schemeClr val="lt1">
            <a:alpha val="90000"/>
            <a:hueOff val="0"/>
            <a:satOff val="0"/>
            <a:lumOff val="0"/>
            <a:alphaOff val="0"/>
          </a:schemeClr>
        </a:solidFill>
        <a:ln w="9525" cap="rnd" cmpd="sng" algn="ctr">
          <a:solidFill>
            <a:schemeClr val="accent4">
              <a:shade val="80000"/>
              <a:hueOff val="148771"/>
              <a:satOff val="8828"/>
              <a:lumOff val="10721"/>
              <a:alphaOff val="0"/>
            </a:schemeClr>
          </a:solidFill>
          <a:prstDash val="solid"/>
        </a:ln>
        <a:effectLst>
          <a:outerShdw blurRad="38100" dist="254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latin typeface="Trebuchet MS" panose="020B0603020202020204" pitchFamily="34" charset="0"/>
              <a:ea typeface="+mn-ea"/>
              <a:cs typeface="+mn-cs"/>
            </a:rPr>
            <a:t>GST - Sale of Imported Bonded goods – Budget Changes</a:t>
          </a:r>
          <a:endParaRPr lang="en-US" sz="2000" kern="1200" dirty="0">
            <a:solidFill>
              <a:schemeClr val="bg1"/>
            </a:solidFill>
            <a:latin typeface="Trebuchet MS" panose="020B0603020202020204" pitchFamily="34" charset="0"/>
            <a:ea typeface="+mn-ea"/>
            <a:cs typeface="+mn-cs"/>
          </a:endParaRPr>
        </a:p>
      </dsp:txBody>
      <dsp:txXfrm>
        <a:off x="3839883" y="3096847"/>
        <a:ext cx="3727926" cy="917637"/>
      </dsp:txXfrm>
    </dsp:sp>
    <dsp:sp modelId="{E9EC4932-13A9-4042-8E89-469516CDDCE3}">
      <dsp:nvSpPr>
        <dsp:cNvPr id="0" name=""/>
        <dsp:cNvSpPr/>
      </dsp:nvSpPr>
      <dsp:spPr>
        <a:xfrm>
          <a:off x="3761321" y="2058894"/>
          <a:ext cx="3943068" cy="767980"/>
        </a:xfrm>
        <a:prstGeom prst="roundRect">
          <a:avLst/>
        </a:prstGeom>
        <a:solidFill>
          <a:schemeClr val="lt1">
            <a:alpha val="90000"/>
            <a:hueOff val="0"/>
            <a:satOff val="0"/>
            <a:lumOff val="0"/>
            <a:alphaOff val="0"/>
          </a:schemeClr>
        </a:solidFill>
        <a:ln w="9525" cap="rnd" cmpd="sng" algn="ctr">
          <a:solidFill>
            <a:schemeClr val="accent4">
              <a:shade val="80000"/>
              <a:hueOff val="223157"/>
              <a:satOff val="13242"/>
              <a:lumOff val="16082"/>
              <a:alphaOff val="0"/>
            </a:schemeClr>
          </a:solidFill>
          <a:prstDash val="solid"/>
        </a:ln>
        <a:effectLst>
          <a:outerShdw blurRad="38100" dist="254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latin typeface="Trebuchet MS" panose="020B0603020202020204" pitchFamily="34" charset="0"/>
              <a:ea typeface="+mn-ea"/>
              <a:cs typeface="+mn-cs"/>
            </a:rPr>
            <a:t>GST -High Sea Sales &amp; Sale of Bonded Material </a:t>
          </a:r>
          <a:endParaRPr lang="en-US" sz="2000" kern="1200" dirty="0">
            <a:solidFill>
              <a:schemeClr val="bg1"/>
            </a:solidFill>
            <a:latin typeface="Trebuchet MS" panose="020B0603020202020204" pitchFamily="34" charset="0"/>
            <a:ea typeface="+mn-ea"/>
            <a:cs typeface="+mn-cs"/>
          </a:endParaRPr>
        </a:p>
      </dsp:txBody>
      <dsp:txXfrm>
        <a:off x="3798811" y="2096384"/>
        <a:ext cx="3868088" cy="693000"/>
      </dsp:txXfrm>
    </dsp:sp>
    <dsp:sp modelId="{7A8E96EF-B68D-473B-ADE3-25DF1B150875}">
      <dsp:nvSpPr>
        <dsp:cNvPr id="0" name=""/>
        <dsp:cNvSpPr/>
      </dsp:nvSpPr>
      <dsp:spPr>
        <a:xfrm>
          <a:off x="3790400" y="4464832"/>
          <a:ext cx="4001085" cy="678011"/>
        </a:xfrm>
        <a:prstGeom prst="roundRect">
          <a:avLst/>
        </a:prstGeom>
        <a:solidFill>
          <a:schemeClr val="lt1">
            <a:alpha val="90000"/>
            <a:hueOff val="0"/>
            <a:satOff val="0"/>
            <a:lumOff val="0"/>
            <a:alphaOff val="0"/>
          </a:schemeClr>
        </a:solidFill>
        <a:ln w="9525" cap="rnd" cmpd="sng" algn="ctr">
          <a:solidFill>
            <a:schemeClr val="accent4">
              <a:shade val="80000"/>
              <a:hueOff val="297543"/>
              <a:satOff val="17656"/>
              <a:lumOff val="21442"/>
              <a:alphaOff val="0"/>
            </a:schemeClr>
          </a:solidFill>
          <a:prstDash val="solid"/>
        </a:ln>
        <a:effectLst>
          <a:outerShdw blurRad="38100" dist="254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b="0" kern="1200" dirty="0" smtClean="0">
              <a:latin typeface="Trebuchet MS" panose="020B0603020202020204" pitchFamily="34" charset="0"/>
            </a:rPr>
            <a:t>Recent Amendments in GST</a:t>
          </a:r>
          <a:endParaRPr lang="en-US" sz="2100" b="0" kern="1200" dirty="0">
            <a:latin typeface="Trebuchet MS" panose="020B0603020202020204" pitchFamily="34" charset="0"/>
          </a:endParaRPr>
        </a:p>
      </dsp:txBody>
      <dsp:txXfrm>
        <a:off x="3823498" y="4497930"/>
        <a:ext cx="3934889" cy="6118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4" cy="467071"/>
          </a:xfrm>
          <a:prstGeom prst="rect">
            <a:avLst/>
          </a:prstGeom>
        </p:spPr>
        <p:txBody>
          <a:bodyPr vert="horz" lIns="91423" tIns="45712" rIns="91423" bIns="45712" rtlCol="0"/>
          <a:lstStyle>
            <a:lvl1pPr algn="l">
              <a:defRPr sz="1200"/>
            </a:lvl1pPr>
          </a:lstStyle>
          <a:p>
            <a:endParaRPr lang="en-IN"/>
          </a:p>
        </p:txBody>
      </p:sp>
      <p:sp>
        <p:nvSpPr>
          <p:cNvPr id="3" name="Date Placeholder 2"/>
          <p:cNvSpPr>
            <a:spLocks noGrp="1"/>
          </p:cNvSpPr>
          <p:nvPr>
            <p:ph type="dt" sz="quarter" idx="1"/>
          </p:nvPr>
        </p:nvSpPr>
        <p:spPr>
          <a:xfrm>
            <a:off x="3978132" y="1"/>
            <a:ext cx="3043344" cy="467071"/>
          </a:xfrm>
          <a:prstGeom prst="rect">
            <a:avLst/>
          </a:prstGeom>
        </p:spPr>
        <p:txBody>
          <a:bodyPr vert="horz" lIns="91423" tIns="45712" rIns="91423" bIns="45712" rtlCol="0"/>
          <a:lstStyle>
            <a:lvl1pPr algn="r">
              <a:defRPr sz="1200"/>
            </a:lvl1pPr>
          </a:lstStyle>
          <a:p>
            <a:fld id="{9802F6C6-5CAD-4948-AE7B-F1F6E40BD833}" type="datetimeFigureOut">
              <a:rPr lang="en-IN" smtClean="0"/>
              <a:t>04-02-2018</a:t>
            </a:fld>
            <a:endParaRPr lang="en-IN"/>
          </a:p>
        </p:txBody>
      </p:sp>
      <p:sp>
        <p:nvSpPr>
          <p:cNvPr id="4" name="Footer Placeholder 3"/>
          <p:cNvSpPr>
            <a:spLocks noGrp="1"/>
          </p:cNvSpPr>
          <p:nvPr>
            <p:ph type="ftr" sz="quarter" idx="2"/>
          </p:nvPr>
        </p:nvSpPr>
        <p:spPr>
          <a:xfrm>
            <a:off x="1" y="8842036"/>
            <a:ext cx="3043344" cy="467069"/>
          </a:xfrm>
          <a:prstGeom prst="rect">
            <a:avLst/>
          </a:prstGeom>
        </p:spPr>
        <p:txBody>
          <a:bodyPr vert="horz" lIns="91423" tIns="45712" rIns="91423" bIns="45712" rtlCol="0" anchor="b"/>
          <a:lstStyle>
            <a:lvl1pPr algn="l">
              <a:defRPr sz="1200"/>
            </a:lvl1pPr>
          </a:lstStyle>
          <a:p>
            <a:endParaRPr lang="en-IN"/>
          </a:p>
        </p:txBody>
      </p:sp>
      <p:sp>
        <p:nvSpPr>
          <p:cNvPr id="5" name="Slide Number Placeholder 4"/>
          <p:cNvSpPr>
            <a:spLocks noGrp="1"/>
          </p:cNvSpPr>
          <p:nvPr>
            <p:ph type="sldNum" sz="quarter" idx="3"/>
          </p:nvPr>
        </p:nvSpPr>
        <p:spPr>
          <a:xfrm>
            <a:off x="3978132" y="8842036"/>
            <a:ext cx="3043344" cy="467069"/>
          </a:xfrm>
          <a:prstGeom prst="rect">
            <a:avLst/>
          </a:prstGeom>
        </p:spPr>
        <p:txBody>
          <a:bodyPr vert="horz" lIns="91423" tIns="45712" rIns="91423" bIns="45712" rtlCol="0" anchor="b"/>
          <a:lstStyle>
            <a:lvl1pPr algn="r">
              <a:defRPr sz="1200"/>
            </a:lvl1pPr>
          </a:lstStyle>
          <a:p>
            <a:fld id="{EE137964-C0FB-4A1F-97DC-28D23F921DB5}" type="slidenum">
              <a:rPr lang="en-IN" smtClean="0"/>
              <a:t>‹#›</a:t>
            </a:fld>
            <a:endParaRPr lang="en-IN"/>
          </a:p>
        </p:txBody>
      </p:sp>
    </p:spTree>
    <p:extLst>
      <p:ext uri="{BB962C8B-B14F-4D97-AF65-F5344CB8AC3E}">
        <p14:creationId xmlns:p14="http://schemas.microsoft.com/office/powerpoint/2010/main" val="1649196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4" cy="467071"/>
          </a:xfrm>
          <a:prstGeom prst="rect">
            <a:avLst/>
          </a:prstGeom>
        </p:spPr>
        <p:txBody>
          <a:bodyPr vert="horz" lIns="91423" tIns="45712" rIns="91423" bIns="45712" rtlCol="0"/>
          <a:lstStyle>
            <a:lvl1pPr algn="l">
              <a:defRPr sz="1200"/>
            </a:lvl1pPr>
          </a:lstStyle>
          <a:p>
            <a:endParaRPr lang="en-IN"/>
          </a:p>
        </p:txBody>
      </p:sp>
      <p:sp>
        <p:nvSpPr>
          <p:cNvPr id="3" name="Date Placeholder 2"/>
          <p:cNvSpPr>
            <a:spLocks noGrp="1"/>
          </p:cNvSpPr>
          <p:nvPr>
            <p:ph type="dt" idx="1"/>
          </p:nvPr>
        </p:nvSpPr>
        <p:spPr>
          <a:xfrm>
            <a:off x="3978132" y="1"/>
            <a:ext cx="3043344" cy="467071"/>
          </a:xfrm>
          <a:prstGeom prst="rect">
            <a:avLst/>
          </a:prstGeom>
        </p:spPr>
        <p:txBody>
          <a:bodyPr vert="horz" lIns="91423" tIns="45712" rIns="91423" bIns="45712" rtlCol="0"/>
          <a:lstStyle>
            <a:lvl1pPr algn="r">
              <a:defRPr sz="1200"/>
            </a:lvl1pPr>
          </a:lstStyle>
          <a:p>
            <a:fld id="{DD875C2D-2745-4DA6-B86E-83884F6FEB3D}" type="datetimeFigureOut">
              <a:rPr lang="en-IN" smtClean="0"/>
              <a:t>04-02-2018</a:t>
            </a:fld>
            <a:endParaRPr lang="en-IN"/>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23" tIns="45712" rIns="91423" bIns="45712" rtlCol="0" anchor="ctr"/>
          <a:lstStyle/>
          <a:p>
            <a:endParaRPr lang="en-IN"/>
          </a:p>
        </p:txBody>
      </p:sp>
      <p:sp>
        <p:nvSpPr>
          <p:cNvPr id="5" name="Notes Placeholder 4"/>
          <p:cNvSpPr>
            <a:spLocks noGrp="1"/>
          </p:cNvSpPr>
          <p:nvPr>
            <p:ph type="body" sz="quarter" idx="3"/>
          </p:nvPr>
        </p:nvSpPr>
        <p:spPr>
          <a:xfrm>
            <a:off x="702311" y="4480007"/>
            <a:ext cx="5618480" cy="3665459"/>
          </a:xfrm>
          <a:prstGeom prst="rect">
            <a:avLst/>
          </a:prstGeom>
        </p:spPr>
        <p:txBody>
          <a:bodyPr vert="horz" lIns="91423" tIns="45712" rIns="91423" bIns="4571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1" y="8842036"/>
            <a:ext cx="3043344" cy="467069"/>
          </a:xfrm>
          <a:prstGeom prst="rect">
            <a:avLst/>
          </a:prstGeom>
        </p:spPr>
        <p:txBody>
          <a:bodyPr vert="horz" lIns="91423" tIns="45712" rIns="91423" bIns="45712" rtlCol="0" anchor="b"/>
          <a:lstStyle>
            <a:lvl1pPr algn="l">
              <a:defRPr sz="1200"/>
            </a:lvl1pPr>
          </a:lstStyle>
          <a:p>
            <a:endParaRPr lang="en-IN"/>
          </a:p>
        </p:txBody>
      </p:sp>
      <p:sp>
        <p:nvSpPr>
          <p:cNvPr id="7" name="Slide Number Placeholder 6"/>
          <p:cNvSpPr>
            <a:spLocks noGrp="1"/>
          </p:cNvSpPr>
          <p:nvPr>
            <p:ph type="sldNum" sz="quarter" idx="5"/>
          </p:nvPr>
        </p:nvSpPr>
        <p:spPr>
          <a:xfrm>
            <a:off x="3978132" y="8842036"/>
            <a:ext cx="3043344" cy="467069"/>
          </a:xfrm>
          <a:prstGeom prst="rect">
            <a:avLst/>
          </a:prstGeom>
        </p:spPr>
        <p:txBody>
          <a:bodyPr vert="horz" lIns="91423" tIns="45712" rIns="91423" bIns="45712" rtlCol="0" anchor="b"/>
          <a:lstStyle>
            <a:lvl1pPr algn="r">
              <a:defRPr sz="1200"/>
            </a:lvl1pPr>
          </a:lstStyle>
          <a:p>
            <a:fld id="{9DDEAFA6-6884-4DA8-8D54-0A71997E82A4}" type="slidenum">
              <a:rPr lang="en-IN" smtClean="0"/>
              <a:t>‹#›</a:t>
            </a:fld>
            <a:endParaRPr lang="en-IN"/>
          </a:p>
        </p:txBody>
      </p:sp>
    </p:spTree>
    <p:extLst>
      <p:ext uri="{BB962C8B-B14F-4D97-AF65-F5344CB8AC3E}">
        <p14:creationId xmlns:p14="http://schemas.microsoft.com/office/powerpoint/2010/main" val="2273010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DEAFA6-6884-4DA8-8D54-0A71997E82A4}" type="slidenum">
              <a:rPr lang="en-IN" smtClean="0"/>
              <a:t>17</a:t>
            </a:fld>
            <a:endParaRPr lang="en-IN"/>
          </a:p>
        </p:txBody>
      </p:sp>
    </p:spTree>
    <p:extLst>
      <p:ext uri="{BB962C8B-B14F-4D97-AF65-F5344CB8AC3E}">
        <p14:creationId xmlns:p14="http://schemas.microsoft.com/office/powerpoint/2010/main" val="2979187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237E4A-3A03-451C-9315-8C39EB11C242}" type="datetime1">
              <a:rPr lang="en-IN" smtClean="0"/>
              <a:t>04-02-2018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425037842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D0DB8E-F5F6-4DB3-A76D-AFBB5C18962E}" type="datetime1">
              <a:rPr lang="en-IN" smtClean="0"/>
              <a:t>04-02-2018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254280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EC8497-F854-4DEE-B32E-FD824CA0C981}" type="datetime1">
              <a:rPr lang="en-IN" smtClean="0"/>
              <a:t>04-02-2018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84151664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EC8497-F854-4DEE-B32E-FD824CA0C981}" type="datetime1">
              <a:rPr lang="en-IN" smtClean="0"/>
              <a:t>04-02-2018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pPr/>
              <a:t>‹#›</a:t>
            </a:fld>
            <a:endParaRPr lang="en-IN"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28772673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EC8497-F854-4DEE-B32E-FD824CA0C981}" type="datetime1">
              <a:rPr lang="en-IN" smtClean="0"/>
              <a:t>04-02-2018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112869462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EEC8497-F854-4DEE-B32E-FD824CA0C981}" type="datetime1">
              <a:rPr lang="en-IN" smtClean="0"/>
              <a:t>04-02-2018</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119579757"/>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EEC8497-F854-4DEE-B32E-FD824CA0C981}" type="datetime1">
              <a:rPr lang="en-IN" smtClean="0"/>
              <a:t>04-02-2018</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11355016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1DD62C-F9B7-40A7-B9F5-026D44EEFB52}" type="datetime1">
              <a:rPr lang="en-IN" smtClean="0"/>
              <a:t>04-02-2018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7538571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70E436-F38D-468D-8BC8-B8101C0082E4}" type="datetime1">
              <a:rPr lang="en-IN" smtClean="0"/>
              <a:t>04-02-2018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24311311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372404604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426190669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EC8497-F854-4DEE-B32E-FD824CA0C981}" type="datetime1">
              <a:rPr lang="en-IN" smtClean="0"/>
              <a:t>04-02-2018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3191989413"/>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132956045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59473600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sp>
        <p:nvSpPr>
          <p:cNvPr id="21" name="Isosceles Triangle 20"/>
          <p:cNvSpPr/>
          <p:nvPr userDrawn="1"/>
        </p:nvSpPr>
        <p:spPr>
          <a:xfrm>
            <a:off x="10202779" y="-37317"/>
            <a:ext cx="2021606" cy="6859221"/>
          </a:xfrm>
          <a:prstGeom prst="triangle">
            <a:avLst>
              <a:gd name="adj" fmla="val 100000"/>
            </a:avLst>
          </a:prstGeom>
          <a:solidFill>
            <a:schemeClr val="bg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803218410"/>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sp>
        <p:nvSpPr>
          <p:cNvPr id="21" name="Isosceles Triangle 20"/>
          <p:cNvSpPr/>
          <p:nvPr userDrawn="1"/>
        </p:nvSpPr>
        <p:spPr>
          <a:xfrm>
            <a:off x="10202779" y="-37317"/>
            <a:ext cx="2021606" cy="6859221"/>
          </a:xfrm>
          <a:prstGeom prst="triangle">
            <a:avLst>
              <a:gd name="adj" fmla="val 100000"/>
            </a:avLst>
          </a:prstGeom>
          <a:solidFill>
            <a:schemeClr val="bg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403013134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922551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2120685438"/>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1190245612"/>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3579661657"/>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349659477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29536757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D6CA29-8DFD-4526-A0C7-F5C75BF4688B}" type="datetime1">
              <a:rPr lang="en-IN" smtClean="0"/>
              <a:t>04-02-2018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7893635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1361212623"/>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9" name="Rectangle 8"/>
          <p:cNvSpPr/>
          <p:nvPr userDrawn="1"/>
        </p:nvSpPr>
        <p:spPr>
          <a:xfrm flipH="1">
            <a:off x="145594" y="0"/>
            <a:ext cx="83006" cy="6858001"/>
          </a:xfrm>
          <a:prstGeom prst="rect">
            <a:avLst/>
          </a:prstGeom>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10" name="Rectangle 9"/>
          <p:cNvSpPr/>
          <p:nvPr userDrawn="1"/>
        </p:nvSpPr>
        <p:spPr>
          <a:xfrm>
            <a:off x="286701" y="-13062"/>
            <a:ext cx="125040" cy="6834966"/>
          </a:xfrm>
          <a:prstGeom prst="rect">
            <a:avLst/>
          </a:prstGeom>
          <a:solidFill>
            <a:schemeClr val="bg2"/>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4063844413"/>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9" name="Rectangle 8"/>
          <p:cNvSpPr/>
          <p:nvPr userDrawn="1"/>
        </p:nvSpPr>
        <p:spPr>
          <a:xfrm flipH="1">
            <a:off x="145594" y="0"/>
            <a:ext cx="83006" cy="6858001"/>
          </a:xfrm>
          <a:prstGeom prst="rect">
            <a:avLst/>
          </a:prstGeom>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10" name="Rectangle 9"/>
          <p:cNvSpPr/>
          <p:nvPr userDrawn="1"/>
        </p:nvSpPr>
        <p:spPr>
          <a:xfrm>
            <a:off x="286701" y="-13062"/>
            <a:ext cx="125040" cy="6834966"/>
          </a:xfrm>
          <a:prstGeom prst="rect">
            <a:avLst/>
          </a:prstGeom>
          <a:solidFill>
            <a:schemeClr val="bg2"/>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3219789936"/>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1590621"/>
            <a:ext cx="10515600" cy="435133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4" name="Date Placeholder 3"/>
          <p:cNvSpPr>
            <a:spLocks noGrp="1"/>
          </p:cNvSpPr>
          <p:nvPr>
            <p:ph type="dt" sz="half" idx="10"/>
          </p:nvPr>
        </p:nvSpPr>
        <p:spPr>
          <a:xfrm>
            <a:off x="906379" y="6108178"/>
            <a:ext cx="2743200" cy="365125"/>
          </a:xfrm>
        </p:spPr>
        <p:txBody>
          <a:bodyPr/>
          <a:lstStyle/>
          <a:p>
            <a:fld id="{FAC5971D-FB1D-408B-8E33-A8F16AA844B3}" type="datetime1">
              <a:rPr lang="en-IN" smtClean="0"/>
              <a:t>04-02-2018</a:t>
            </a:fld>
            <a:endParaRPr lang="en-IN" dirty="0"/>
          </a:p>
        </p:txBody>
      </p:sp>
      <p:sp>
        <p:nvSpPr>
          <p:cNvPr id="5" name="Footer Placeholder 4"/>
          <p:cNvSpPr>
            <a:spLocks noGrp="1"/>
          </p:cNvSpPr>
          <p:nvPr>
            <p:ph type="ftr" sz="quarter" idx="11"/>
          </p:nvPr>
        </p:nvSpPr>
        <p:spPr/>
        <p:txBody>
          <a:bodyPr/>
          <a:lstStyle/>
          <a:p>
            <a:endParaRPr lang="en-IN"/>
          </a:p>
        </p:txBody>
      </p:sp>
      <p:sp>
        <p:nvSpPr>
          <p:cNvPr id="9" name="Rectangle 8"/>
          <p:cNvSpPr/>
          <p:nvPr userDrawn="1"/>
        </p:nvSpPr>
        <p:spPr>
          <a:xfrm flipH="1">
            <a:off x="145594" y="0"/>
            <a:ext cx="83006" cy="6858001"/>
          </a:xfrm>
          <a:prstGeom prst="rect">
            <a:avLst/>
          </a:prstGeom>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10" name="Rectangle 9"/>
          <p:cNvSpPr/>
          <p:nvPr userDrawn="1"/>
        </p:nvSpPr>
        <p:spPr>
          <a:xfrm>
            <a:off x="286701" y="-13062"/>
            <a:ext cx="125040" cy="6834966"/>
          </a:xfrm>
          <a:prstGeom prst="rect">
            <a:avLst/>
          </a:prstGeom>
          <a:solidFill>
            <a:schemeClr val="bg2"/>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
        <p:nvSpPr>
          <p:cNvPr id="12" name="TextBox 11"/>
          <p:cNvSpPr txBox="1"/>
          <p:nvPr userDrawn="1"/>
        </p:nvSpPr>
        <p:spPr>
          <a:xfrm>
            <a:off x="9742049" y="261258"/>
            <a:ext cx="2109716" cy="1215717"/>
          </a:xfrm>
          <a:prstGeom prst="rect">
            <a:avLst/>
          </a:prstGeom>
          <a:noFill/>
        </p:spPr>
        <p:txBody>
          <a:bodyPr wrap="square" rtlCol="0">
            <a:spAutoFit/>
          </a:bodyPr>
          <a:lstStyle/>
          <a:p>
            <a:r>
              <a:rPr lang="en-IN" sz="1800" kern="1200" dirty="0" smtClean="0">
                <a:solidFill>
                  <a:schemeClr val="accent4"/>
                </a:solidFill>
                <a:effectLst/>
                <a:latin typeface="+mn-lt"/>
                <a:ea typeface="+mn-ea"/>
                <a:cs typeface="+mn-cs"/>
              </a:rPr>
              <a:t> </a:t>
            </a:r>
            <a:r>
              <a:rPr lang="en-US" sz="2000" kern="1200" dirty="0" smtClean="0">
                <a:solidFill>
                  <a:schemeClr val="accent2"/>
                </a:solidFill>
                <a:effectLst/>
                <a:latin typeface="Trebuchet MS" panose="020B0603020202020204" pitchFamily="34" charset="0"/>
                <a:ea typeface="+mn-ea"/>
                <a:cs typeface="+mn-cs"/>
              </a:rPr>
              <a:t>TLC</a:t>
            </a:r>
            <a:r>
              <a:rPr lang="en-US" sz="2000" kern="1200" baseline="0" dirty="0" smtClean="0">
                <a:solidFill>
                  <a:schemeClr val="accent4"/>
                </a:solidFill>
                <a:effectLst/>
                <a:latin typeface="Trebuchet MS" panose="020B0603020202020204" pitchFamily="34" charset="0"/>
                <a:ea typeface="+mn-ea"/>
                <a:cs typeface="+mn-cs"/>
              </a:rPr>
              <a:t> </a:t>
            </a:r>
            <a:r>
              <a:rPr lang="en-US" sz="2000" kern="1200" dirty="0" smtClean="0">
                <a:solidFill>
                  <a:schemeClr val="tx1"/>
                </a:solidFill>
                <a:effectLst/>
                <a:latin typeface="Trebuchet MS" panose="020B0603020202020204" pitchFamily="34" charset="0"/>
                <a:ea typeface="+mn-ea"/>
                <a:cs typeface="+mn-cs"/>
              </a:rPr>
              <a:t>Legal</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800" kern="1200" baseline="0" dirty="0" smtClean="0">
                <a:solidFill>
                  <a:schemeClr val="tx1"/>
                </a:solidFill>
                <a:effectLst/>
                <a:latin typeface="+mn-lt"/>
                <a:ea typeface="+mn-ea"/>
                <a:cs typeface="+mn-cs"/>
              </a:rPr>
              <a:t>            Advocates</a:t>
            </a:r>
            <a:endParaRPr lang="en-IN" sz="800" kern="1200" dirty="0" smtClean="0">
              <a:solidFill>
                <a:schemeClr val="tx1"/>
              </a:solidFill>
              <a:effectLst/>
              <a:latin typeface="+mn-lt"/>
              <a:ea typeface="+mn-ea"/>
              <a:cs typeface="+mn-cs"/>
            </a:endParaRPr>
          </a:p>
          <a:p>
            <a:endParaRPr lang="en-IN" sz="4500" dirty="0">
              <a:solidFill>
                <a:schemeClr val="tx1"/>
              </a:solidFill>
              <a:latin typeface="Trebuchet MS" panose="020B0603020202020204" pitchFamily="34" charset="0"/>
            </a:endParaRPr>
          </a:p>
        </p:txBody>
      </p:sp>
      <p:cxnSp>
        <p:nvCxnSpPr>
          <p:cNvPr id="20" name="Straight Connector 19"/>
          <p:cNvCxnSpPr/>
          <p:nvPr userDrawn="1"/>
        </p:nvCxnSpPr>
        <p:spPr>
          <a:xfrm>
            <a:off x="7188255" y="-2023596"/>
            <a:ext cx="34284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a:xfrm>
            <a:off x="10577423"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userDrawn="1"/>
        </p:nvCxnSpPr>
        <p:spPr>
          <a:xfrm>
            <a:off x="9805842" y="673498"/>
            <a:ext cx="255181"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userDrawn="1"/>
        </p:nvCxnSpPr>
        <p:spPr>
          <a:xfrm>
            <a:off x="783774" y="962813"/>
            <a:ext cx="10175965"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6" name="Slide Number Placeholder 5"/>
          <p:cNvSpPr>
            <a:spLocks noGrp="1"/>
          </p:cNvSpPr>
          <p:nvPr>
            <p:ph type="sldNum" sz="quarter" idx="12"/>
          </p:nvPr>
        </p:nvSpPr>
        <p:spPr>
          <a:xfrm>
            <a:off x="11758752" y="6525659"/>
            <a:ext cx="599307" cy="365125"/>
          </a:xfrm>
        </p:spPr>
        <p:txBody>
          <a:bodyPr/>
          <a:lstStyle>
            <a:lvl1pPr algn="l">
              <a:defRPr sz="1600" b="1">
                <a:solidFill>
                  <a:schemeClr val="tx1"/>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352604307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593243B-C270-4A12-A89D-5EA4E3D4F148}" type="datetime1">
              <a:rPr lang="en-IN" smtClean="0"/>
              <a:t>04-02-2018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181776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63F403-9284-445E-9C30-0F90F1741EAE}" type="datetime1">
              <a:rPr lang="en-IN" smtClean="0"/>
              <a:t>04-02-2018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2601908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85C223A9-31D2-42B8-A52A-A4D176F9897F}" type="datetime1">
              <a:rPr lang="en-IN" smtClean="0"/>
              <a:t>04-02-2018</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121800469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221838C-7560-4A58-9D1D-AA9142F6D1E8}" type="datetime1">
              <a:rPr lang="en-IN" smtClean="0"/>
              <a:t>04-02-2018</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2530553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F15905B-2497-45EF-B0DE-EE57CD43E4E1}" type="datetime1">
              <a:rPr lang="en-IN" smtClean="0"/>
              <a:t>04-02-2018</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74766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27C533-4BB3-404A-9032-A358C2506B88}" type="datetime1">
              <a:rPr lang="en-IN" smtClean="0"/>
              <a:t>04-02-2018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7B11D9-5158-4DB8-9217-B7F0AB07B30B}" type="slidenum">
              <a:rPr lang="en-IN" smtClean="0"/>
              <a:t>‹#›</a:t>
            </a:fld>
            <a:endParaRPr lang="en-IN"/>
          </a:p>
        </p:txBody>
      </p:sp>
    </p:spTree>
    <p:extLst>
      <p:ext uri="{BB962C8B-B14F-4D97-AF65-F5344CB8AC3E}">
        <p14:creationId xmlns:p14="http://schemas.microsoft.com/office/powerpoint/2010/main" val="1579625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5">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36">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37">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38">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EEC8497-F854-4DEE-B32E-FD824CA0C981}" type="datetime1">
              <a:rPr lang="en-IN" smtClean="0"/>
              <a:t>04-02-2018</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D7B11D9-5158-4DB8-9217-B7F0AB07B30B}" type="slidenum">
              <a:rPr lang="en-IN" smtClean="0"/>
              <a:pPr/>
              <a:t>‹#›</a:t>
            </a:fld>
            <a:endParaRPr lang="en-IN" dirty="0"/>
          </a:p>
        </p:txBody>
      </p:sp>
    </p:spTree>
    <p:extLst>
      <p:ext uri="{BB962C8B-B14F-4D97-AF65-F5344CB8AC3E}">
        <p14:creationId xmlns:p14="http://schemas.microsoft.com/office/powerpoint/2010/main" val="371722371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4" r:id="rId18"/>
    <p:sldLayoutId id="2147483715" r:id="rId19"/>
    <p:sldLayoutId id="2147483716" r:id="rId20"/>
    <p:sldLayoutId id="2147483717" r:id="rId21"/>
    <p:sldLayoutId id="2147483718" r:id="rId22"/>
    <p:sldLayoutId id="2147483719" r:id="rId23"/>
    <p:sldLayoutId id="2147483720" r:id="rId24"/>
    <p:sldLayoutId id="2147483721" r:id="rId25"/>
    <p:sldLayoutId id="2147483722" r:id="rId26"/>
    <p:sldLayoutId id="2147483723" r:id="rId27"/>
    <p:sldLayoutId id="2147483724" r:id="rId28"/>
    <p:sldLayoutId id="2147483725" r:id="rId29"/>
    <p:sldLayoutId id="2147483726" r:id="rId30"/>
    <p:sldLayoutId id="2147483727" r:id="rId31"/>
    <p:sldLayoutId id="2147483728" r:id="rId32"/>
    <p:sldLayoutId id="2147483729" r:id="rId33"/>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3" Type="http://schemas.openxmlformats.org/officeDocument/2006/relationships/hyperlink" Target="mailto:sushil@tlclegal.in" TargetMode="External"/><Relationship Id="rId2" Type="http://schemas.openxmlformats.org/officeDocument/2006/relationships/image" Target="../media/image7.jpg"/><Relationship Id="rId1" Type="http://schemas.openxmlformats.org/officeDocument/2006/relationships/slideLayout" Target="../slideLayouts/slideLayout3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79485" y="5697477"/>
            <a:ext cx="2416610" cy="814720"/>
          </a:xfrm>
        </p:spPr>
        <p:txBody>
          <a:bodyPr>
            <a:normAutofit/>
          </a:bodyPr>
          <a:lstStyle/>
          <a:p>
            <a:pPr algn="l"/>
            <a:r>
              <a:rPr lang="en-IN" sz="3600" dirty="0" smtClean="0">
                <a:solidFill>
                  <a:schemeClr val="accent2"/>
                </a:solidFill>
                <a:latin typeface="Trebuchet MS" panose="020B0603020202020204" pitchFamily="34" charset="0"/>
              </a:rPr>
              <a:t>TLC</a:t>
            </a:r>
            <a:r>
              <a:rPr lang="en-IN" sz="3600" dirty="0" smtClean="0">
                <a:latin typeface="Trebuchet MS" panose="020B0603020202020204" pitchFamily="34" charset="0"/>
              </a:rPr>
              <a:t> Legal</a:t>
            </a:r>
            <a:endParaRPr lang="en-IN" sz="3600" dirty="0">
              <a:latin typeface="Trebuchet MS" panose="020B0603020202020204" pitchFamily="34" charset="0"/>
            </a:endParaRPr>
          </a:p>
        </p:txBody>
      </p:sp>
      <p:sp>
        <p:nvSpPr>
          <p:cNvPr id="3" name="Subtitle 2"/>
          <p:cNvSpPr>
            <a:spLocks noGrp="1"/>
          </p:cNvSpPr>
          <p:nvPr>
            <p:ph type="subTitle" idx="1"/>
          </p:nvPr>
        </p:nvSpPr>
        <p:spPr>
          <a:xfrm>
            <a:off x="638803" y="2713674"/>
            <a:ext cx="10824661" cy="1115846"/>
          </a:xfrm>
        </p:spPr>
        <p:txBody>
          <a:bodyPr>
            <a:noAutofit/>
          </a:bodyPr>
          <a:lstStyle/>
          <a:p>
            <a:r>
              <a:rPr lang="en-IN" sz="4200" b="1" dirty="0" smtClean="0">
                <a:solidFill>
                  <a:schemeClr val="accent2"/>
                </a:solidFill>
                <a:latin typeface="Trebuchet MS" panose="020B0603020202020204" pitchFamily="34" charset="0"/>
              </a:rPr>
              <a:t>Union Budget 2018 – Indirect Taxes </a:t>
            </a:r>
            <a:endParaRPr lang="en-IN" sz="4200" b="1" dirty="0">
              <a:latin typeface="Trebuchet MS" panose="020B0603020202020204" pitchFamily="34" charset="0"/>
            </a:endParaRPr>
          </a:p>
        </p:txBody>
      </p:sp>
      <p:sp>
        <p:nvSpPr>
          <p:cNvPr id="6" name="TextBox 21"/>
          <p:cNvSpPr txBox="1"/>
          <p:nvPr/>
        </p:nvSpPr>
        <p:spPr>
          <a:xfrm>
            <a:off x="9747597" y="6409133"/>
            <a:ext cx="1590675" cy="381000"/>
          </a:xfrm>
          <a:prstGeom prst="rect">
            <a:avLst/>
          </a:prstGeom>
          <a:noFill/>
        </p:spPr>
        <p:txBody>
          <a:bodyPr wrap="square" rtlCol="0">
            <a:noAutofit/>
          </a:bodyPr>
          <a:lstStyle/>
          <a:p>
            <a:pPr>
              <a:spcAft>
                <a:spcPts val="0"/>
              </a:spcAft>
            </a:pPr>
            <a:r>
              <a:rPr lang="en-IN" sz="1800" kern="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IN" sz="1800" b="1" kern="12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Advocates</a:t>
            </a:r>
            <a:endParaRPr lang="en-IN" sz="1200" dirty="0">
              <a:effectLst/>
              <a:latin typeface="Times New Roman" panose="02020603050405020304" pitchFamily="18" charset="0"/>
              <a:ea typeface="Times New Roman" panose="02020603050405020304" pitchFamily="18" charset="0"/>
            </a:endParaRPr>
          </a:p>
        </p:txBody>
      </p:sp>
      <p:cxnSp>
        <p:nvCxnSpPr>
          <p:cNvPr id="7" name="Straight Connector 6"/>
          <p:cNvCxnSpPr/>
          <p:nvPr/>
        </p:nvCxnSpPr>
        <p:spPr>
          <a:xfrm flipV="1">
            <a:off x="10973419" y="6599633"/>
            <a:ext cx="400050" cy="0"/>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flipV="1">
            <a:off x="9440311" y="6599633"/>
            <a:ext cx="400050" cy="0"/>
          </a:xfrm>
          <a:prstGeom prst="line">
            <a:avLst/>
          </a:prstGeom>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813838" y="592464"/>
            <a:ext cx="10559631" cy="1384995"/>
          </a:xfrm>
          <a:prstGeom prst="rect">
            <a:avLst/>
          </a:prstGeom>
          <a:noFill/>
        </p:spPr>
        <p:txBody>
          <a:bodyPr wrap="square" rtlCol="0">
            <a:spAutoFit/>
          </a:bodyPr>
          <a:lstStyle/>
          <a:p>
            <a:pPr algn="ctr"/>
            <a:r>
              <a:rPr lang="en-US" sz="4200" b="1" dirty="0" smtClean="0">
                <a:latin typeface="Trebuchet MS" panose="020B0603020202020204" pitchFamily="34" charset="0"/>
                <a:ea typeface="Segoe UI" pitchFamily="34" charset="0"/>
                <a:cs typeface="Segoe UI" pitchFamily="34" charset="0"/>
              </a:rPr>
              <a:t>J B Nagar Study Circle</a:t>
            </a:r>
          </a:p>
          <a:p>
            <a:pPr algn="ctr"/>
            <a:r>
              <a:rPr lang="en-US" sz="4200" b="1" dirty="0" smtClean="0">
                <a:latin typeface="Trebuchet MS" panose="020B0603020202020204" pitchFamily="34" charset="0"/>
                <a:ea typeface="Segoe UI" pitchFamily="34" charset="0"/>
                <a:cs typeface="Segoe UI" pitchFamily="34" charset="0"/>
              </a:rPr>
              <a:t>ICAI </a:t>
            </a:r>
          </a:p>
        </p:txBody>
      </p:sp>
      <p:sp>
        <p:nvSpPr>
          <p:cNvPr id="10" name="TextBox 9"/>
          <p:cNvSpPr txBox="1"/>
          <p:nvPr/>
        </p:nvSpPr>
        <p:spPr>
          <a:xfrm>
            <a:off x="803249" y="6296757"/>
            <a:ext cx="3586162" cy="400110"/>
          </a:xfrm>
          <a:prstGeom prst="rect">
            <a:avLst/>
          </a:prstGeom>
          <a:noFill/>
        </p:spPr>
        <p:txBody>
          <a:bodyPr wrap="square" rtlCol="0">
            <a:spAutoFit/>
          </a:bodyPr>
          <a:lstStyle/>
          <a:p>
            <a:r>
              <a:rPr lang="en-IN" sz="2000" b="1" dirty="0" smtClean="0">
                <a:latin typeface="Trebuchet MS" panose="020B0603020202020204" pitchFamily="34" charset="0"/>
              </a:rPr>
              <a:t>February 4, 2018</a:t>
            </a:r>
            <a:endParaRPr lang="en-IN" sz="2000" b="1" dirty="0">
              <a:latin typeface="Trebuchet MS" panose="020B0603020202020204" pitchFamily="34" charset="0"/>
            </a:endParaRPr>
          </a:p>
        </p:txBody>
      </p:sp>
      <p:sp>
        <p:nvSpPr>
          <p:cNvPr id="16" name="Rectangle 15"/>
          <p:cNvSpPr/>
          <p:nvPr/>
        </p:nvSpPr>
        <p:spPr>
          <a:xfrm>
            <a:off x="2346778" y="4100452"/>
            <a:ext cx="7030940" cy="1785104"/>
          </a:xfrm>
          <a:prstGeom prst="rect">
            <a:avLst/>
          </a:prstGeom>
        </p:spPr>
        <p:txBody>
          <a:bodyPr wrap="square">
            <a:spAutoFit/>
          </a:bodyPr>
          <a:lstStyle/>
          <a:p>
            <a:pPr algn="ctr" defTabSz="914377" eaLnBrk="0" fontAlgn="base" hangingPunct="0">
              <a:spcBef>
                <a:spcPct val="0"/>
              </a:spcBef>
              <a:spcAft>
                <a:spcPct val="0"/>
              </a:spcAft>
            </a:pPr>
            <a:endParaRPr lang="en-US" altLang="en-US" sz="2200" dirty="0">
              <a:latin typeface="Trebuchet MS" panose="020B0603020202020204" pitchFamily="34" charset="0"/>
              <a:ea typeface="Calibri" panose="020F0502020204030204" pitchFamily="34" charset="0"/>
              <a:cs typeface="Times New Roman" panose="02020603050405020304" pitchFamily="18" charset="0"/>
            </a:endParaRPr>
          </a:p>
          <a:p>
            <a:pPr algn="ctr" defTabSz="914377" eaLnBrk="0" fontAlgn="base" hangingPunct="0">
              <a:spcBef>
                <a:spcPct val="0"/>
              </a:spcBef>
              <a:spcAft>
                <a:spcPct val="0"/>
              </a:spcAft>
            </a:pPr>
            <a:r>
              <a:rPr lang="en-US" altLang="en-US" sz="2200" b="1" dirty="0" smtClean="0">
                <a:latin typeface="Trebuchet MS" panose="020B0603020202020204" pitchFamily="34" charset="0"/>
                <a:ea typeface="Calibri" panose="020F0502020204030204" pitchFamily="34" charset="0"/>
                <a:cs typeface="Times New Roman" panose="02020603050405020304" pitchFamily="18" charset="0"/>
              </a:rPr>
              <a:t>Sushil Solanki </a:t>
            </a:r>
          </a:p>
          <a:p>
            <a:pPr algn="ctr" defTabSz="914377" eaLnBrk="0" fontAlgn="base" hangingPunct="0">
              <a:spcBef>
                <a:spcPct val="0"/>
              </a:spcBef>
              <a:spcAft>
                <a:spcPct val="0"/>
              </a:spcAft>
            </a:pPr>
            <a:r>
              <a:rPr lang="en-US" altLang="en-US" sz="2200" b="1" dirty="0" smtClean="0">
                <a:latin typeface="Trebuchet MS" panose="020B0603020202020204" pitchFamily="34" charset="0"/>
                <a:ea typeface="Calibri" panose="020F0502020204030204" pitchFamily="34" charset="0"/>
                <a:cs typeface="Times New Roman" panose="02020603050405020304" pitchFamily="18" charset="0"/>
              </a:rPr>
              <a:t>Principal Commissioner of Service Tax (Retired) </a:t>
            </a:r>
          </a:p>
          <a:p>
            <a:pPr algn="ctr" defTabSz="914377" eaLnBrk="0" fontAlgn="base" hangingPunct="0">
              <a:spcBef>
                <a:spcPct val="0"/>
              </a:spcBef>
              <a:spcAft>
                <a:spcPct val="0"/>
              </a:spcAft>
            </a:pPr>
            <a:r>
              <a:rPr lang="en-US" altLang="en-US" sz="2200" b="1" dirty="0" smtClean="0">
                <a:latin typeface="Trebuchet MS" panose="020B0603020202020204" pitchFamily="34" charset="0"/>
                <a:ea typeface="Calibri" panose="020F0502020204030204" pitchFamily="34" charset="0"/>
                <a:cs typeface="Times New Roman" panose="02020603050405020304" pitchFamily="18" charset="0"/>
              </a:rPr>
              <a:t>Partner, TLC Legal, Mumbai</a:t>
            </a:r>
            <a:endParaRPr lang="en-US" altLang="en-US" sz="2200" b="1" dirty="0">
              <a:latin typeface="Trebuchet MS" panose="020B0603020202020204" pitchFamily="34" charset="0"/>
              <a:ea typeface="Calibri" panose="020F0502020204030204" pitchFamily="34" charset="0"/>
              <a:cs typeface="Times New Roman" panose="02020603050405020304" pitchFamily="18" charset="0"/>
            </a:endParaRPr>
          </a:p>
          <a:p>
            <a:pPr algn="ctr" defTabSz="914377" eaLnBrk="0" fontAlgn="base" hangingPunct="0">
              <a:spcBef>
                <a:spcPct val="0"/>
              </a:spcBef>
              <a:spcAft>
                <a:spcPct val="0"/>
              </a:spcAft>
            </a:pPr>
            <a:endParaRPr lang="en-US" altLang="en-US" sz="2200" dirty="0">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440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6496" y="1169707"/>
            <a:ext cx="11482255" cy="5355952"/>
          </a:xfrm>
        </p:spPr>
        <p:txBody>
          <a:bodyPr>
            <a:normAutofit/>
          </a:bodyPr>
          <a:lstStyle/>
          <a:p>
            <a:pPr marL="285750" indent="-285750">
              <a:buFont typeface="Wingdings" pitchFamily="2" charset="2"/>
              <a:buChar char="§"/>
            </a:pPr>
            <a:r>
              <a:rPr lang="en-IN" sz="2800" dirty="0"/>
              <a:t>Rule 7 – </a:t>
            </a:r>
            <a:r>
              <a:rPr lang="en-IN" sz="2800" b="1" dirty="0"/>
              <a:t>Rate of tax of Composition levy</a:t>
            </a:r>
          </a:p>
          <a:p>
            <a:pPr marL="800100" lvl="1" indent="-285750" algn="just">
              <a:buFont typeface="Wingdings" pitchFamily="2" charset="2"/>
              <a:buChar char="§"/>
            </a:pPr>
            <a:r>
              <a:rPr lang="en-IN" sz="2400" dirty="0"/>
              <a:t>Composition rate for manufacturers changed to </a:t>
            </a:r>
            <a:r>
              <a:rPr lang="en-IN" sz="2400" b="1" u="sng" dirty="0"/>
              <a:t>1% of the turnover</a:t>
            </a:r>
            <a:r>
              <a:rPr lang="en-IN" sz="2400" dirty="0"/>
              <a:t> </a:t>
            </a:r>
            <a:r>
              <a:rPr lang="en-IN" sz="2400" b="1" u="sng" dirty="0"/>
              <a:t>in the State or Union territory</a:t>
            </a:r>
            <a:r>
              <a:rPr lang="en-IN" sz="2400" dirty="0"/>
              <a:t>. </a:t>
            </a:r>
            <a:r>
              <a:rPr lang="en-IN" sz="2400" dirty="0" smtClean="0"/>
              <a:t> (including exempt supplies) </a:t>
            </a:r>
            <a:endParaRPr lang="en-IN" sz="2400" dirty="0"/>
          </a:p>
          <a:p>
            <a:pPr marL="800100" lvl="1" indent="-285750" algn="just">
              <a:buFont typeface="Wingdings" pitchFamily="2" charset="2"/>
              <a:buChar char="§"/>
            </a:pPr>
            <a:r>
              <a:rPr lang="en-IN" sz="2400" dirty="0"/>
              <a:t>For restaurants, rate changed to 5% of the </a:t>
            </a:r>
            <a:r>
              <a:rPr lang="en-IN" sz="2400" b="1" u="sng" dirty="0"/>
              <a:t>turnover in the State or Union territory</a:t>
            </a:r>
            <a:r>
              <a:rPr lang="en-IN" sz="2400" dirty="0"/>
              <a:t>. </a:t>
            </a:r>
            <a:r>
              <a:rPr lang="en-IN" sz="2400" dirty="0" smtClean="0"/>
              <a:t>(including </a:t>
            </a:r>
            <a:r>
              <a:rPr lang="en-IN" sz="2400" dirty="0"/>
              <a:t>exempt supplies) </a:t>
            </a:r>
          </a:p>
          <a:p>
            <a:pPr marL="800100" lvl="1" indent="-285750" algn="just">
              <a:buFont typeface="Wingdings" pitchFamily="2" charset="2"/>
              <a:buChar char="§"/>
            </a:pPr>
            <a:r>
              <a:rPr lang="en-IN" sz="2400" dirty="0"/>
              <a:t>For other category of composition dealers rate changed to 1% of the turnover of </a:t>
            </a:r>
            <a:r>
              <a:rPr lang="en-IN" sz="2400" b="1" u="sng" dirty="0"/>
              <a:t>taxable supplies of goods </a:t>
            </a:r>
            <a:r>
              <a:rPr lang="en-IN" sz="2400" dirty="0"/>
              <a:t>in the State or Union territory.  </a:t>
            </a:r>
            <a:endParaRPr lang="en-IN" sz="2400" dirty="0" smtClean="0"/>
          </a:p>
          <a:p>
            <a:pPr marL="514350" lvl="1" indent="0" algn="just">
              <a:buNone/>
            </a:pPr>
            <a:endParaRPr lang="en-IN" sz="2400" dirty="0" smtClean="0"/>
          </a:p>
          <a:p>
            <a:pPr marL="285750" lvl="1" indent="-285750">
              <a:spcBef>
                <a:spcPts val="1000"/>
              </a:spcBef>
              <a:buFont typeface="Wingdings" pitchFamily="2" charset="2"/>
              <a:buChar char="§"/>
            </a:pPr>
            <a:r>
              <a:rPr lang="en-IN" sz="2400" dirty="0"/>
              <a:t>Proviso to Rule 20 omitted.  (The proviso had provided that an application for cancellation of registration by a person who had obtained voluntary registration cannot be considered before one year from the effective date of registration.  This requirement has been done away with).</a:t>
            </a:r>
          </a:p>
          <a:p>
            <a:pPr marL="800100" lvl="1" indent="-285750" algn="just">
              <a:buFont typeface="Wingdings" pitchFamily="2" charset="2"/>
              <a:buChar char="§"/>
            </a:pPr>
            <a:endParaRPr lang="en-IN" sz="2175" dirty="0"/>
          </a:p>
          <a:p>
            <a:endParaRPr lang="en-IN"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10</a:t>
            </a:fld>
            <a:endParaRPr lang="en-IN" dirty="0"/>
          </a:p>
        </p:txBody>
      </p:sp>
      <p:sp>
        <p:nvSpPr>
          <p:cNvPr id="4" name="Rectangle 3"/>
          <p:cNvSpPr/>
          <p:nvPr/>
        </p:nvSpPr>
        <p:spPr>
          <a:xfrm>
            <a:off x="632919" y="297934"/>
            <a:ext cx="7269811" cy="577338"/>
          </a:xfrm>
          <a:prstGeom prst="rect">
            <a:avLst/>
          </a:prstGeom>
        </p:spPr>
        <p:txBody>
          <a:bodyPr wrap="none">
            <a:spAutoFit/>
          </a:bodyPr>
          <a:lstStyle/>
          <a:p>
            <a:pPr>
              <a:lnSpc>
                <a:spcPct val="70000"/>
              </a:lnSpc>
              <a:spcBef>
                <a:spcPct val="0"/>
              </a:spcBef>
              <a:defRPr/>
            </a:pPr>
            <a:r>
              <a:rPr lang="en-IN" sz="4400" dirty="0">
                <a:solidFill>
                  <a:schemeClr val="accent2"/>
                </a:solidFill>
                <a:latin typeface="Trebuchet MS" panose="020B0603020202020204" pitchFamily="34" charset="0"/>
              </a:rPr>
              <a:t>Recent Amendments in GST </a:t>
            </a:r>
          </a:p>
        </p:txBody>
      </p:sp>
    </p:spTree>
    <p:extLst>
      <p:ext uri="{BB962C8B-B14F-4D97-AF65-F5344CB8AC3E}">
        <p14:creationId xmlns:p14="http://schemas.microsoft.com/office/powerpoint/2010/main" val="3729895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2975" y="1395811"/>
            <a:ext cx="11387091" cy="5312410"/>
          </a:xfrm>
        </p:spPr>
        <p:txBody>
          <a:bodyPr>
            <a:noAutofit/>
          </a:bodyPr>
          <a:lstStyle/>
          <a:p>
            <a:r>
              <a:rPr lang="en-IN" sz="2400" dirty="0" smtClean="0"/>
              <a:t>Interest on loans and advances to be excluded from the value of exempted supply for the reversal of common credit (Rule 43(2) – Explanation)</a:t>
            </a:r>
          </a:p>
          <a:p>
            <a:pPr marL="0" indent="0">
              <a:buNone/>
            </a:pPr>
            <a:endParaRPr lang="en-IN" sz="2400" dirty="0" smtClean="0"/>
          </a:p>
          <a:p>
            <a:pPr marL="285750" indent="-285750">
              <a:buFont typeface="Wingdings" pitchFamily="2" charset="2"/>
              <a:buChar char="§"/>
            </a:pPr>
            <a:r>
              <a:rPr lang="en-IN" sz="2400" b="1" u="sng" dirty="0"/>
              <a:t>Tax Invoice or Bill of Supply to accompany transport of </a:t>
            </a:r>
            <a:r>
              <a:rPr lang="en-IN" sz="2400" b="1" u="sng" dirty="0" smtClean="0"/>
              <a:t>goods - </a:t>
            </a:r>
            <a:r>
              <a:rPr lang="en-IN" sz="2400" dirty="0" smtClean="0"/>
              <a:t>The </a:t>
            </a:r>
            <a:r>
              <a:rPr lang="en-IN" sz="2400" dirty="0"/>
              <a:t>person-in-charge of the conveyance shall carry a copy of the tax invoice or the bill of supply issued in accordance with the provisions of rules 46, 46A or 49 in a case where such person is not required to carry an e-way bill under these </a:t>
            </a:r>
            <a:r>
              <a:rPr lang="en-IN" sz="2400" dirty="0" smtClean="0"/>
              <a:t>rules</a:t>
            </a:r>
          </a:p>
          <a:p>
            <a:pPr marL="285750" indent="-285750">
              <a:buFont typeface="Wingdings" pitchFamily="2" charset="2"/>
              <a:buChar char="§"/>
            </a:pPr>
            <a:endParaRPr lang="en-IN" sz="2400" dirty="0"/>
          </a:p>
          <a:p>
            <a:r>
              <a:rPr lang="en-IN" sz="2400" dirty="0" smtClean="0"/>
              <a:t>Power to grant manual refunds for export permitted [Rule 96(3)]</a:t>
            </a:r>
            <a:endParaRPr lang="en-IN" sz="2400"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11</a:t>
            </a:fld>
            <a:endParaRPr lang="en-IN" dirty="0"/>
          </a:p>
        </p:txBody>
      </p:sp>
      <p:sp>
        <p:nvSpPr>
          <p:cNvPr id="4" name="Rectangle 3"/>
          <p:cNvSpPr/>
          <p:nvPr/>
        </p:nvSpPr>
        <p:spPr>
          <a:xfrm>
            <a:off x="705490" y="138277"/>
            <a:ext cx="7252755" cy="769441"/>
          </a:xfrm>
          <a:prstGeom prst="rect">
            <a:avLst/>
          </a:prstGeom>
        </p:spPr>
        <p:txBody>
          <a:bodyPr wrap="none">
            <a:spAutoFit/>
          </a:bodyPr>
          <a:lstStyle/>
          <a:p>
            <a:r>
              <a:rPr lang="en-IN" sz="4400" dirty="0">
                <a:solidFill>
                  <a:schemeClr val="accent2"/>
                </a:solidFill>
                <a:latin typeface="Trebuchet MS" panose="020B0603020202020204" pitchFamily="34" charset="0"/>
              </a:rPr>
              <a:t>Recent Amendments in GST</a:t>
            </a:r>
            <a:r>
              <a:rPr lang="en-IN" sz="4000" dirty="0" smtClean="0"/>
              <a:t> </a:t>
            </a:r>
            <a:endParaRPr lang="en-IN" sz="4000" dirty="0"/>
          </a:p>
        </p:txBody>
      </p:sp>
    </p:spTree>
    <p:extLst>
      <p:ext uri="{BB962C8B-B14F-4D97-AF65-F5344CB8AC3E}">
        <p14:creationId xmlns:p14="http://schemas.microsoft.com/office/powerpoint/2010/main" val="37093420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0060" y="1169707"/>
            <a:ext cx="11384911" cy="5355952"/>
          </a:xfrm>
        </p:spPr>
        <p:txBody>
          <a:bodyPr>
            <a:normAutofit/>
          </a:bodyPr>
          <a:lstStyle/>
          <a:p>
            <a:pPr marL="285750" indent="-285750">
              <a:buFont typeface="Wingdings" pitchFamily="2" charset="2"/>
              <a:buChar char="§"/>
            </a:pPr>
            <a:r>
              <a:rPr lang="en-IN" sz="2400" b="1" dirty="0"/>
              <a:t>International Transportation  ( </a:t>
            </a:r>
            <a:r>
              <a:rPr lang="en-IN" sz="2400" b="1" dirty="0" err="1"/>
              <a:t>S.No</a:t>
            </a:r>
            <a:r>
              <a:rPr lang="en-IN" sz="2400" b="1" dirty="0"/>
              <a:t>. 19 A&amp;B </a:t>
            </a:r>
            <a:r>
              <a:rPr lang="en-IN" sz="2400" b="1" dirty="0" smtClean="0"/>
              <a:t>inserted)- </a:t>
            </a:r>
            <a:r>
              <a:rPr lang="en-IN" sz="2400" dirty="0" smtClean="0"/>
              <a:t>Following </a:t>
            </a:r>
            <a:r>
              <a:rPr lang="en-IN" sz="2400" dirty="0"/>
              <a:t>exemptions given</a:t>
            </a:r>
          </a:p>
          <a:p>
            <a:pPr marL="685800" lvl="1">
              <a:buFont typeface="Wingdings" pitchFamily="2" charset="2"/>
              <a:buChar char="§"/>
            </a:pPr>
            <a:r>
              <a:rPr lang="en-IN" sz="2400" dirty="0" smtClean="0"/>
              <a:t>Services </a:t>
            </a:r>
            <a:r>
              <a:rPr lang="en-IN" sz="2400" dirty="0"/>
              <a:t>by way of transportation of goods from India to a place outside India by air; </a:t>
            </a:r>
            <a:endParaRPr lang="en-IN" sz="2400" dirty="0" smtClean="0"/>
          </a:p>
          <a:p>
            <a:pPr marL="685800" lvl="1">
              <a:buFont typeface="Wingdings" pitchFamily="2" charset="2"/>
              <a:buChar char="§"/>
            </a:pPr>
            <a:r>
              <a:rPr lang="en-IN" sz="2400" dirty="0" smtClean="0"/>
              <a:t>Services </a:t>
            </a:r>
            <a:r>
              <a:rPr lang="en-IN" sz="2400" dirty="0"/>
              <a:t>by way of transportation of goods from India to a place outside India by sea and provide that value of such service may be excluded from the value of exempted services for the purpose of reversal of ITC. The above exemptions granted only till 30th September, 2018</a:t>
            </a:r>
          </a:p>
          <a:p>
            <a:pPr marL="0" indent="0" algn="just">
              <a:buNone/>
            </a:pPr>
            <a:endParaRPr lang="en-IN" sz="2400" b="1" dirty="0" smtClean="0"/>
          </a:p>
          <a:p>
            <a:pPr marL="285750" indent="-285750">
              <a:buFont typeface="Wingdings" pitchFamily="2" charset="2"/>
              <a:buChar char="§"/>
            </a:pPr>
            <a:r>
              <a:rPr lang="en-IN" sz="2400" dirty="0"/>
              <a:t>R</a:t>
            </a:r>
            <a:r>
              <a:rPr lang="en-IN" sz="2400" dirty="0" smtClean="0"/>
              <a:t>enting </a:t>
            </a:r>
            <a:r>
              <a:rPr lang="en-IN" sz="2400" dirty="0"/>
              <a:t>of transport vehicles </a:t>
            </a:r>
            <a:r>
              <a:rPr lang="en-IN" sz="2400" dirty="0" smtClean="0"/>
              <a:t>for  </a:t>
            </a:r>
            <a:r>
              <a:rPr lang="en-IN" sz="2400" dirty="0"/>
              <a:t>transportation of students, faculty and staff to an educational institution providing education up to higher secondary or equivalent</a:t>
            </a:r>
            <a:r>
              <a:rPr lang="en-IN" sz="2400" dirty="0" smtClean="0"/>
              <a:t>.</a:t>
            </a:r>
          </a:p>
          <a:p>
            <a:pPr marL="285750" indent="-285750">
              <a:buFont typeface="Wingdings" pitchFamily="2" charset="2"/>
              <a:buChar char="§"/>
            </a:pPr>
            <a:endParaRPr lang="en-IN" dirty="0"/>
          </a:p>
          <a:p>
            <a:pPr marL="285750" indent="-285750">
              <a:buFont typeface="Wingdings" pitchFamily="2" charset="2"/>
              <a:buChar char="§"/>
            </a:pPr>
            <a:endParaRPr lang="en-IN"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12</a:t>
            </a:fld>
            <a:endParaRPr lang="en-IN" dirty="0"/>
          </a:p>
        </p:txBody>
      </p:sp>
      <p:sp>
        <p:nvSpPr>
          <p:cNvPr id="4" name="Rectangle 3"/>
          <p:cNvSpPr/>
          <p:nvPr/>
        </p:nvSpPr>
        <p:spPr>
          <a:xfrm>
            <a:off x="603890" y="145143"/>
            <a:ext cx="7524109" cy="769441"/>
          </a:xfrm>
          <a:prstGeom prst="rect">
            <a:avLst/>
          </a:prstGeom>
        </p:spPr>
        <p:txBody>
          <a:bodyPr wrap="square">
            <a:spAutoFit/>
          </a:bodyPr>
          <a:lstStyle/>
          <a:p>
            <a:r>
              <a:rPr lang="en-IN" sz="4400" dirty="0">
                <a:solidFill>
                  <a:schemeClr val="accent2"/>
                </a:solidFill>
                <a:latin typeface="Trebuchet MS" panose="020B0603020202020204" pitchFamily="34" charset="0"/>
              </a:rPr>
              <a:t>Recent Amendments in GST </a:t>
            </a:r>
          </a:p>
        </p:txBody>
      </p:sp>
    </p:spTree>
    <p:extLst>
      <p:ext uri="{BB962C8B-B14F-4D97-AF65-F5344CB8AC3E}">
        <p14:creationId xmlns:p14="http://schemas.microsoft.com/office/powerpoint/2010/main" val="31186892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6174" y="1111649"/>
            <a:ext cx="11372577" cy="5414009"/>
          </a:xfrm>
        </p:spPr>
        <p:txBody>
          <a:bodyPr>
            <a:normAutofit/>
          </a:bodyPr>
          <a:lstStyle/>
          <a:p>
            <a:pPr marL="285750" indent="-285750">
              <a:buFont typeface="Wingdings" pitchFamily="2" charset="2"/>
              <a:buChar char="§"/>
            </a:pPr>
            <a:r>
              <a:rPr lang="en-IN" sz="2400" b="1" dirty="0"/>
              <a:t>Legal services provided to Government, Local Authority, Governmental Authority and Government Entity </a:t>
            </a:r>
            <a:r>
              <a:rPr lang="en-IN" sz="2400" b="1" dirty="0" smtClean="0"/>
              <a:t>exempted</a:t>
            </a:r>
          </a:p>
          <a:p>
            <a:pPr marL="285750" indent="-285750">
              <a:buFont typeface="Wingdings" pitchFamily="2" charset="2"/>
              <a:buChar char="§"/>
            </a:pPr>
            <a:endParaRPr lang="en-IN" sz="2400" b="1" dirty="0"/>
          </a:p>
          <a:p>
            <a:pPr marL="285750" indent="-285750">
              <a:buFont typeface="Wingdings" pitchFamily="2" charset="2"/>
              <a:buChar char="§"/>
            </a:pPr>
            <a:r>
              <a:rPr lang="en-IN" sz="2400" b="1" dirty="0"/>
              <a:t>Share of Contribution of member of a housing society exempt up to Rs.7,500/-</a:t>
            </a:r>
            <a:r>
              <a:rPr lang="en-IN" sz="2400" dirty="0"/>
              <a:t>. Earlier it was Rs.5000 (serial number 77 amended</a:t>
            </a:r>
            <a:r>
              <a:rPr lang="en-IN" sz="2400" dirty="0" smtClean="0"/>
              <a:t>)</a:t>
            </a:r>
          </a:p>
          <a:p>
            <a:pPr marL="285750" indent="-285750">
              <a:buFont typeface="Wingdings" pitchFamily="2" charset="2"/>
              <a:buChar char="§"/>
            </a:pPr>
            <a:endParaRPr lang="en-IN" sz="2400" dirty="0" smtClean="0"/>
          </a:p>
          <a:p>
            <a:pPr marL="285750" indent="-285750">
              <a:buFont typeface="Wingdings" pitchFamily="2" charset="2"/>
              <a:buChar char="§"/>
            </a:pPr>
            <a:r>
              <a:rPr lang="en-IN" sz="2400" dirty="0" smtClean="0"/>
              <a:t>Entry tickets for </a:t>
            </a:r>
            <a:r>
              <a:rPr lang="en-IN" sz="2400" dirty="0"/>
              <a:t>circus, dance, or theatrical </a:t>
            </a:r>
            <a:r>
              <a:rPr lang="en-IN" sz="2400" dirty="0" smtClean="0"/>
              <a:t>performance etc. – exemption increased from </a:t>
            </a:r>
            <a:r>
              <a:rPr lang="en-IN" sz="2400" dirty="0" err="1" smtClean="0"/>
              <a:t>Rs</a:t>
            </a:r>
            <a:r>
              <a:rPr lang="en-IN" sz="2400" dirty="0" smtClean="0"/>
              <a:t>/ 250 to </a:t>
            </a:r>
            <a:r>
              <a:rPr lang="en-IN" sz="2400" b="1" u="sng" dirty="0" err="1" smtClean="0"/>
              <a:t>Rs</a:t>
            </a:r>
            <a:r>
              <a:rPr lang="en-IN" sz="2400" b="1" u="sng" dirty="0" smtClean="0"/>
              <a:t> </a:t>
            </a:r>
            <a:r>
              <a:rPr lang="en-IN" sz="2400" b="1" u="sng" dirty="0"/>
              <a:t>500</a:t>
            </a:r>
            <a:r>
              <a:rPr lang="en-IN" sz="2400" dirty="0"/>
              <a:t> per </a:t>
            </a:r>
            <a:r>
              <a:rPr lang="en-IN" sz="2400" dirty="0" smtClean="0"/>
              <a:t>person</a:t>
            </a:r>
          </a:p>
          <a:p>
            <a:pPr marL="285750" indent="-285750">
              <a:buFont typeface="Wingdings" pitchFamily="2" charset="2"/>
              <a:buChar char="§"/>
            </a:pPr>
            <a:endParaRPr lang="en-IN" sz="2400" dirty="0" smtClean="0"/>
          </a:p>
          <a:p>
            <a:pPr marL="285750" indent="-285750">
              <a:buFont typeface="Wingdings" pitchFamily="2" charset="2"/>
              <a:buChar char="§"/>
            </a:pPr>
            <a:r>
              <a:rPr lang="en-IN" sz="2400" dirty="0"/>
              <a:t>I</a:t>
            </a:r>
            <a:r>
              <a:rPr lang="en-IN" sz="2400" dirty="0" smtClean="0"/>
              <a:t>n </a:t>
            </a:r>
            <a:r>
              <a:rPr lang="en-IN" sz="2400" dirty="0"/>
              <a:t>case </a:t>
            </a:r>
            <a:r>
              <a:rPr lang="en-IN" sz="2400" dirty="0" smtClean="0"/>
              <a:t>of supply of </a:t>
            </a:r>
            <a:r>
              <a:rPr lang="en-IN" sz="2400" dirty="0"/>
              <a:t>TDR </a:t>
            </a:r>
            <a:r>
              <a:rPr lang="en-IN" sz="2400" dirty="0" smtClean="0"/>
              <a:t> to a builder  in lieu of construction services, the liability to pay GST occurs </a:t>
            </a:r>
            <a:r>
              <a:rPr lang="en-IN" sz="2400" b="1" u="sng" dirty="0" smtClean="0"/>
              <a:t>when </a:t>
            </a:r>
            <a:r>
              <a:rPr lang="en-IN" sz="2400" b="1" u="sng" dirty="0"/>
              <a:t>the </a:t>
            </a:r>
            <a:r>
              <a:rPr lang="en-IN" sz="2400" b="1" u="sng" dirty="0" smtClean="0"/>
              <a:t>possession is given by </a:t>
            </a:r>
            <a:r>
              <a:rPr lang="en-IN" sz="2400" b="1" u="sng" dirty="0"/>
              <a:t>entering into a conveyance deed or similar instrument (</a:t>
            </a:r>
            <a:r>
              <a:rPr lang="en-IN" sz="2400" b="1" u="sng" dirty="0" err="1"/>
              <a:t>eg</a:t>
            </a:r>
            <a:r>
              <a:rPr lang="en-IN" sz="2400" b="1" u="sng" dirty="0"/>
              <a:t>. allotment letter)</a:t>
            </a:r>
            <a:r>
              <a:rPr lang="en-IN" sz="2400" dirty="0"/>
              <a:t>. </a:t>
            </a:r>
          </a:p>
          <a:p>
            <a:pPr marL="285750" indent="-285750">
              <a:buFont typeface="Wingdings" pitchFamily="2" charset="2"/>
              <a:buChar char="§"/>
            </a:pPr>
            <a:endParaRPr lang="en-IN" dirty="0"/>
          </a:p>
          <a:p>
            <a:pPr marL="742950" lvl="1" indent="-285750">
              <a:buFont typeface="Wingdings" pitchFamily="2" charset="2"/>
              <a:buChar char="§"/>
            </a:pPr>
            <a:endParaRPr lang="en-IN" dirty="0"/>
          </a:p>
          <a:p>
            <a:pPr marL="285750" indent="-285750">
              <a:buFont typeface="Wingdings" pitchFamily="2" charset="2"/>
              <a:buChar char="§"/>
            </a:pPr>
            <a:endParaRPr lang="en-IN"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13</a:t>
            </a:fld>
            <a:endParaRPr lang="en-IN" dirty="0"/>
          </a:p>
        </p:txBody>
      </p:sp>
      <p:sp>
        <p:nvSpPr>
          <p:cNvPr id="4" name="Rectangle 3"/>
          <p:cNvSpPr/>
          <p:nvPr/>
        </p:nvSpPr>
        <p:spPr>
          <a:xfrm>
            <a:off x="705490" y="138277"/>
            <a:ext cx="7269811" cy="769441"/>
          </a:xfrm>
          <a:prstGeom prst="rect">
            <a:avLst/>
          </a:prstGeom>
        </p:spPr>
        <p:txBody>
          <a:bodyPr wrap="none">
            <a:spAutoFit/>
          </a:bodyPr>
          <a:lstStyle/>
          <a:p>
            <a:r>
              <a:rPr lang="en-IN" sz="4400" dirty="0">
                <a:solidFill>
                  <a:schemeClr val="accent2"/>
                </a:solidFill>
                <a:latin typeface="Trebuchet MS" panose="020B0603020202020204" pitchFamily="34" charset="0"/>
              </a:rPr>
              <a:t>Recent Amendments in GST </a:t>
            </a:r>
          </a:p>
        </p:txBody>
      </p:sp>
    </p:spTree>
    <p:extLst>
      <p:ext uri="{BB962C8B-B14F-4D97-AF65-F5344CB8AC3E}">
        <p14:creationId xmlns:p14="http://schemas.microsoft.com/office/powerpoint/2010/main" val="7407745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5490" y="1184221"/>
            <a:ext cx="10122167" cy="1355779"/>
          </a:xfrm>
        </p:spPr>
        <p:txBody>
          <a:bodyPr>
            <a:normAutofit/>
          </a:bodyPr>
          <a:lstStyle/>
          <a:p>
            <a:pPr marL="285750" indent="-285750">
              <a:buFont typeface="Wingdings" pitchFamily="2" charset="2"/>
              <a:buChar char="§"/>
            </a:pPr>
            <a:r>
              <a:rPr lang="en-IN" sz="2400" b="1" dirty="0" smtClean="0"/>
              <a:t>GST applicable on the sale of used cars on such value equivalent to the margin (Sale price – Depreciated value) @ reduced rate 12% /18%</a:t>
            </a:r>
            <a:endParaRPr lang="en-IN" sz="2400" dirty="0"/>
          </a:p>
          <a:p>
            <a:pPr marL="285750" indent="-285750">
              <a:buFont typeface="Wingdings" pitchFamily="2" charset="2"/>
              <a:buChar char="§"/>
            </a:pPr>
            <a:endParaRPr lang="en-IN" dirty="0"/>
          </a:p>
          <a:p>
            <a:pPr marL="742950" lvl="1" indent="-285750">
              <a:buFont typeface="Wingdings" pitchFamily="2" charset="2"/>
              <a:buChar char="§"/>
            </a:pPr>
            <a:endParaRPr lang="en-IN" dirty="0"/>
          </a:p>
          <a:p>
            <a:pPr marL="285750" indent="-285750">
              <a:buFont typeface="Wingdings" pitchFamily="2" charset="2"/>
              <a:buChar char="§"/>
            </a:pPr>
            <a:endParaRPr lang="en-IN"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14</a:t>
            </a:fld>
            <a:endParaRPr lang="en-IN" dirty="0"/>
          </a:p>
        </p:txBody>
      </p:sp>
      <p:sp>
        <p:nvSpPr>
          <p:cNvPr id="4" name="Rectangle 3"/>
          <p:cNvSpPr/>
          <p:nvPr/>
        </p:nvSpPr>
        <p:spPr>
          <a:xfrm>
            <a:off x="705490" y="138277"/>
            <a:ext cx="7524110" cy="769441"/>
          </a:xfrm>
          <a:prstGeom prst="rect">
            <a:avLst/>
          </a:prstGeom>
        </p:spPr>
        <p:txBody>
          <a:bodyPr wrap="square">
            <a:spAutoFit/>
          </a:bodyPr>
          <a:lstStyle/>
          <a:p>
            <a:r>
              <a:rPr lang="en-IN" sz="4400" dirty="0">
                <a:solidFill>
                  <a:schemeClr val="accent2"/>
                </a:solidFill>
                <a:latin typeface="Trebuchet MS" panose="020B0603020202020204" pitchFamily="34" charset="0"/>
              </a:rPr>
              <a:t>Recent Amendments in GST </a:t>
            </a:r>
          </a:p>
        </p:txBody>
      </p:sp>
    </p:spTree>
    <p:extLst>
      <p:ext uri="{BB962C8B-B14F-4D97-AF65-F5344CB8AC3E}">
        <p14:creationId xmlns:p14="http://schemas.microsoft.com/office/powerpoint/2010/main" val="38189555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82685" y="1291771"/>
            <a:ext cx="8744403" cy="5233888"/>
          </a:xfrm>
        </p:spPr>
        <p:txBody>
          <a:bodyPr>
            <a:noAutofit/>
          </a:bodyPr>
          <a:lstStyle/>
          <a:p>
            <a:pPr>
              <a:lnSpc>
                <a:spcPct val="100000"/>
              </a:lnSpc>
            </a:pPr>
            <a:r>
              <a:rPr lang="en-US" sz="2300" dirty="0" smtClean="0"/>
              <a:t>Mixed supply means </a:t>
            </a:r>
          </a:p>
          <a:p>
            <a:pPr lvl="1">
              <a:lnSpc>
                <a:spcPct val="100000"/>
              </a:lnSpc>
            </a:pPr>
            <a:r>
              <a:rPr lang="en-US" sz="2300" dirty="0" smtClean="0"/>
              <a:t>two or more individual supplies of goods or services</a:t>
            </a:r>
          </a:p>
          <a:p>
            <a:pPr lvl="1">
              <a:lnSpc>
                <a:spcPct val="100000"/>
              </a:lnSpc>
            </a:pPr>
            <a:r>
              <a:rPr lang="en-US" sz="2300" dirty="0"/>
              <a:t>m</a:t>
            </a:r>
            <a:r>
              <a:rPr lang="en-US" sz="2300" dirty="0" smtClean="0"/>
              <a:t>ade for a single price</a:t>
            </a:r>
          </a:p>
          <a:p>
            <a:pPr lvl="1">
              <a:lnSpc>
                <a:spcPct val="100000"/>
              </a:lnSpc>
            </a:pPr>
            <a:endParaRPr lang="en-US" sz="2300" dirty="0" smtClean="0"/>
          </a:p>
          <a:p>
            <a:pPr>
              <a:lnSpc>
                <a:spcPct val="100000"/>
              </a:lnSpc>
            </a:pPr>
            <a:r>
              <a:rPr lang="en-IN" sz="2300" dirty="0" smtClean="0"/>
              <a:t>GST payable at the highest rate on any item in that supply</a:t>
            </a:r>
          </a:p>
          <a:p>
            <a:pPr>
              <a:lnSpc>
                <a:spcPct val="100000"/>
              </a:lnSpc>
            </a:pPr>
            <a:endParaRPr lang="en-US" sz="2300" dirty="0" smtClean="0"/>
          </a:p>
          <a:p>
            <a:pPr>
              <a:lnSpc>
                <a:spcPct val="100000"/>
              </a:lnSpc>
            </a:pPr>
            <a:r>
              <a:rPr lang="en-US" sz="2300" dirty="0" smtClean="0"/>
              <a:t>E.g. Diwali gift hamper consisting of dry fruits, chocolates, cookies, juices – Highest </a:t>
            </a:r>
            <a:r>
              <a:rPr lang="en-US" sz="2300" u="sng" dirty="0" smtClean="0"/>
              <a:t>rate</a:t>
            </a:r>
            <a:r>
              <a:rPr lang="en-US" sz="2300" dirty="0" smtClean="0"/>
              <a:t> of any item on all goods</a:t>
            </a:r>
          </a:p>
          <a:p>
            <a:pPr>
              <a:lnSpc>
                <a:spcPct val="100000"/>
              </a:lnSpc>
            </a:pPr>
            <a:endParaRPr lang="en-US" sz="2400" dirty="0" smtClean="0"/>
          </a:p>
        </p:txBody>
      </p:sp>
      <p:sp>
        <p:nvSpPr>
          <p:cNvPr id="3" name="Slide Number Placeholder 2"/>
          <p:cNvSpPr>
            <a:spLocks noGrp="1"/>
          </p:cNvSpPr>
          <p:nvPr>
            <p:ph type="sldNum" sz="quarter" idx="12"/>
          </p:nvPr>
        </p:nvSpPr>
        <p:spPr/>
        <p:txBody>
          <a:bodyPr/>
          <a:lstStyle/>
          <a:p>
            <a:fld id="{1D7B11D9-5158-4DB8-9217-B7F0AB07B30B}" type="slidenum">
              <a:rPr lang="en-IN" smtClean="0"/>
              <a:pPr/>
              <a:t>15</a:t>
            </a:fld>
            <a:endParaRPr lang="en-IN" dirty="0"/>
          </a:p>
        </p:txBody>
      </p:sp>
      <p:sp>
        <p:nvSpPr>
          <p:cNvPr id="4" name="TextBox 3"/>
          <p:cNvSpPr txBox="1"/>
          <p:nvPr/>
        </p:nvSpPr>
        <p:spPr>
          <a:xfrm>
            <a:off x="549035" y="217714"/>
            <a:ext cx="9538394" cy="769441"/>
          </a:xfrm>
          <a:prstGeom prst="rect">
            <a:avLst/>
          </a:prstGeom>
          <a:noFill/>
        </p:spPr>
        <p:txBody>
          <a:bodyPr wrap="square" rtlCol="0">
            <a:spAutoFit/>
          </a:bodyPr>
          <a:lstStyle/>
          <a:p>
            <a:r>
              <a:rPr lang="en-IN" sz="4400" dirty="0">
                <a:solidFill>
                  <a:schemeClr val="accent2"/>
                </a:solidFill>
                <a:latin typeface="Trebuchet MS" panose="020B0603020202020204" pitchFamily="34" charset="0"/>
              </a:rPr>
              <a:t>Mixed Supplies</a:t>
            </a:r>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b="3666"/>
          <a:stretch/>
        </p:blipFill>
        <p:spPr>
          <a:xfrm>
            <a:off x="549035" y="1751686"/>
            <a:ext cx="2731194" cy="2946400"/>
          </a:xfrm>
          <a:prstGeom prst="ellipse">
            <a:avLst/>
          </a:prstGeom>
        </p:spPr>
      </p:pic>
      <p:sp>
        <p:nvSpPr>
          <p:cNvPr id="7" name="Horizontal Scroll 6"/>
          <p:cNvSpPr/>
          <p:nvPr/>
        </p:nvSpPr>
        <p:spPr>
          <a:xfrm>
            <a:off x="1115698" y="5233888"/>
            <a:ext cx="9376229" cy="1291771"/>
          </a:xfrm>
          <a:prstGeom prst="horizontalScroll">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r>
              <a:rPr lang="en-IN" sz="2400" dirty="0" smtClean="0">
                <a:solidFill>
                  <a:schemeClr val="tx1"/>
                </a:solidFill>
                <a:latin typeface="Trebuchet MS" panose="020B0603020202020204" pitchFamily="34" charset="0"/>
              </a:rPr>
              <a:t>Separate treatment for Composite supplies – naturally bundled and having a principal supply – e.g. sale of goods on CIF basis </a:t>
            </a:r>
            <a:endParaRPr lang="en-IN" sz="2400" b="1"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25441569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10"/>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250112" y="1322389"/>
            <a:ext cx="2953431" cy="4267199"/>
          </a:xfrm>
        </p:spPr>
      </p:pic>
      <p:sp>
        <p:nvSpPr>
          <p:cNvPr id="2" name="Slide Number Placeholder 1"/>
          <p:cNvSpPr>
            <a:spLocks noGrp="1"/>
          </p:cNvSpPr>
          <p:nvPr>
            <p:ph type="sldNum" sz="quarter" idx="12"/>
          </p:nvPr>
        </p:nvSpPr>
        <p:spPr/>
        <p:txBody>
          <a:bodyPr/>
          <a:lstStyle/>
          <a:p>
            <a:fld id="{D57F1E4F-1CFF-5643-939E-217C01CDF565}" type="slidenum">
              <a:rPr lang="en-US" smtClean="0"/>
              <a:pPr/>
              <a:t>16</a:t>
            </a:fld>
            <a:endParaRPr lang="en-US" dirty="0"/>
          </a:p>
        </p:txBody>
      </p:sp>
      <p:sp>
        <p:nvSpPr>
          <p:cNvPr id="7" name="Title 11"/>
          <p:cNvSpPr txBox="1">
            <a:spLocks/>
          </p:cNvSpPr>
          <p:nvPr/>
        </p:nvSpPr>
        <p:spPr>
          <a:xfrm>
            <a:off x="986970" y="1489643"/>
            <a:ext cx="6531429" cy="47164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dirty="0" smtClean="0">
                <a:latin typeface="Trebuchet MS" panose="020B0603020202020204" pitchFamily="34" charset="0"/>
              </a:rPr>
              <a:t>QUESTION- ANSWER TIME</a:t>
            </a:r>
            <a:r>
              <a:rPr lang="en-US" dirty="0" smtClean="0">
                <a:latin typeface="Trebuchet MS" panose="020B0603020202020204" pitchFamily="34" charset="0"/>
              </a:rPr>
              <a:t/>
            </a:r>
            <a:br>
              <a:rPr lang="en-US" dirty="0" smtClean="0">
                <a:latin typeface="Trebuchet MS" panose="020B0603020202020204" pitchFamily="34" charset="0"/>
              </a:rPr>
            </a:br>
            <a:r>
              <a:rPr lang="en-US" dirty="0" smtClean="0">
                <a:latin typeface="Trebuchet MS" panose="020B0603020202020204" pitchFamily="34" charset="0"/>
              </a:rPr>
              <a:t/>
            </a:r>
            <a:br>
              <a:rPr lang="en-US" dirty="0" smtClean="0">
                <a:latin typeface="Trebuchet MS" panose="020B0603020202020204" pitchFamily="34" charset="0"/>
              </a:rPr>
            </a:br>
            <a:r>
              <a:rPr lang="en-US" sz="2800" dirty="0" smtClean="0">
                <a:latin typeface="Trebuchet MS" panose="020B0603020202020204" pitchFamily="34" charset="0"/>
              </a:rPr>
              <a:t>Contact details:</a:t>
            </a:r>
          </a:p>
          <a:p>
            <a:pPr algn="ctr"/>
            <a:r>
              <a:rPr lang="en-US" sz="2800" dirty="0" smtClean="0">
                <a:latin typeface="Trebuchet MS" panose="020B0603020202020204" pitchFamily="34" charset="0"/>
              </a:rPr>
              <a:t>TLC Legal, Mumbai</a:t>
            </a:r>
            <a:br>
              <a:rPr lang="en-US" sz="2800" dirty="0" smtClean="0">
                <a:latin typeface="Trebuchet MS" panose="020B0603020202020204" pitchFamily="34" charset="0"/>
              </a:rPr>
            </a:br>
            <a:r>
              <a:rPr lang="en-US" sz="2800" dirty="0" smtClean="0">
                <a:latin typeface="Trebuchet MS" panose="020B0603020202020204" pitchFamily="34" charset="0"/>
              </a:rPr>
              <a:t>E-mail:  </a:t>
            </a:r>
            <a:r>
              <a:rPr lang="en-US" sz="2800" dirty="0" smtClean="0">
                <a:latin typeface="Trebuchet MS" panose="020B0603020202020204" pitchFamily="34" charset="0"/>
                <a:hlinkClick r:id="rId3"/>
              </a:rPr>
              <a:t>sushil</a:t>
            </a:r>
            <a:r>
              <a:rPr lang="en-US" sz="2800" dirty="0" smtClean="0">
                <a:solidFill>
                  <a:schemeClr val="accent2"/>
                </a:solidFill>
                <a:latin typeface="Trebuchet MS" panose="020B0603020202020204" pitchFamily="34" charset="0"/>
                <a:hlinkClick r:id="rId3"/>
              </a:rPr>
              <a:t>@tlclegal.in</a:t>
            </a:r>
            <a:endParaRPr lang="en-US" sz="2800" dirty="0" smtClean="0">
              <a:solidFill>
                <a:schemeClr val="accent2"/>
              </a:solidFill>
              <a:latin typeface="Trebuchet MS" panose="020B0603020202020204" pitchFamily="34" charset="0"/>
            </a:endParaRPr>
          </a:p>
          <a:p>
            <a:pPr algn="ctr"/>
            <a:r>
              <a:rPr lang="en-US" sz="2800" dirty="0" smtClean="0">
                <a:solidFill>
                  <a:schemeClr val="accent2"/>
                </a:solidFill>
                <a:latin typeface="Trebuchet MS" panose="020B0603020202020204" pitchFamily="34" charset="0"/>
              </a:rPr>
              <a:t> </a:t>
            </a:r>
            <a:r>
              <a:rPr lang="en-US" sz="2800" dirty="0" smtClean="0">
                <a:latin typeface="Trebuchet MS" panose="020B0603020202020204" pitchFamily="34" charset="0"/>
              </a:rPr>
              <a:t>Tel: </a:t>
            </a:r>
            <a:r>
              <a:rPr lang="en-US" sz="2800" dirty="0" smtClean="0">
                <a:solidFill>
                  <a:schemeClr val="accent2"/>
                </a:solidFill>
                <a:latin typeface="Trebuchet MS" panose="020B0603020202020204" pitchFamily="34" charset="0"/>
              </a:rPr>
              <a:t>022 – 61708500/400</a:t>
            </a:r>
            <a:endParaRPr lang="en-IN" sz="3600" dirty="0">
              <a:solidFill>
                <a:schemeClr val="accent2"/>
              </a:solidFill>
              <a:latin typeface="Trebuchet MS" panose="020B0603020202020204" pitchFamily="34" charset="0"/>
            </a:endParaRPr>
          </a:p>
        </p:txBody>
      </p:sp>
    </p:spTree>
    <p:extLst>
      <p:ext uri="{BB962C8B-B14F-4D97-AF65-F5344CB8AC3E}">
        <p14:creationId xmlns:p14="http://schemas.microsoft.com/office/powerpoint/2010/main" val="31290276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D7B11D9-5158-4DB8-9217-B7F0AB07B30B}" type="slidenum">
              <a:rPr lang="en-IN" smtClean="0"/>
              <a:pPr/>
              <a:t>17</a:t>
            </a:fld>
            <a:endParaRPr lang="en-IN" dirty="0"/>
          </a:p>
        </p:txBody>
      </p:sp>
      <p:pic>
        <p:nvPicPr>
          <p:cNvPr id="6" name="Picture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310" y="785131"/>
            <a:ext cx="10255548" cy="5849257"/>
          </a:xfrm>
          <a:prstGeom prst="rect">
            <a:avLst/>
          </a:prstGeom>
        </p:spPr>
      </p:pic>
    </p:spTree>
    <p:extLst>
      <p:ext uri="{BB962C8B-B14F-4D97-AF65-F5344CB8AC3E}">
        <p14:creationId xmlns:p14="http://schemas.microsoft.com/office/powerpoint/2010/main" val="3403670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89501771"/>
              </p:ext>
            </p:extLst>
          </p:nvPr>
        </p:nvGraphicFramePr>
        <p:xfrm>
          <a:off x="728257" y="1178560"/>
          <a:ext cx="10515600" cy="54160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1D7B11D9-5158-4DB8-9217-B7F0AB07B30B}" type="slidenum">
              <a:rPr lang="en-IN" smtClean="0"/>
              <a:pPr/>
              <a:t>2</a:t>
            </a:fld>
            <a:endParaRPr lang="en-IN" dirty="0"/>
          </a:p>
        </p:txBody>
      </p:sp>
      <p:sp>
        <p:nvSpPr>
          <p:cNvPr id="6" name="TextBox 5"/>
          <p:cNvSpPr txBox="1"/>
          <p:nvPr/>
        </p:nvSpPr>
        <p:spPr>
          <a:xfrm>
            <a:off x="728257" y="315848"/>
            <a:ext cx="8403711" cy="584775"/>
          </a:xfrm>
          <a:prstGeom prst="rect">
            <a:avLst/>
          </a:prstGeom>
          <a:noFill/>
        </p:spPr>
        <p:txBody>
          <a:bodyPr wrap="square" rtlCol="0">
            <a:spAutoFit/>
          </a:bodyPr>
          <a:lstStyle/>
          <a:p>
            <a:pPr defTabSz="457200">
              <a:lnSpc>
                <a:spcPct val="80000"/>
              </a:lnSpc>
              <a:spcBef>
                <a:spcPts val="1000"/>
              </a:spcBef>
              <a:buClr>
                <a:schemeClr val="accent1"/>
              </a:buClr>
              <a:buSzPct val="80000"/>
            </a:pPr>
            <a:r>
              <a:rPr lang="en-IN" sz="4000" dirty="0">
                <a:solidFill>
                  <a:schemeClr val="accent2"/>
                </a:solidFill>
                <a:latin typeface="Trebuchet MS" panose="020B0603020202020204" pitchFamily="34" charset="0"/>
                <a:ea typeface="+mj-ea"/>
                <a:cs typeface="+mj-cs"/>
              </a:rPr>
              <a:t>Contents</a:t>
            </a:r>
          </a:p>
        </p:txBody>
      </p:sp>
    </p:spTree>
    <p:extLst>
      <p:ext uri="{BB962C8B-B14F-4D97-AF65-F5344CB8AC3E}">
        <p14:creationId xmlns:p14="http://schemas.microsoft.com/office/powerpoint/2010/main" val="32174528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3486" y="159658"/>
            <a:ext cx="9128761" cy="733296"/>
          </a:xfrm>
        </p:spPr>
        <p:txBody>
          <a:bodyPr>
            <a:noAutofit/>
          </a:bodyPr>
          <a:lstStyle/>
          <a:p>
            <a:pPr marL="0" indent="0">
              <a:buNone/>
            </a:pPr>
            <a:r>
              <a:rPr lang="en-IN" sz="2500" smtClean="0">
                <a:solidFill>
                  <a:schemeClr val="accent2"/>
                </a:solidFill>
              </a:rPr>
              <a:t>Excise – Petrol &amp; Diesel – New Levy on manufactured goods lying in stock </a:t>
            </a:r>
            <a:endParaRPr lang="en-IN" sz="2500"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3</a:t>
            </a:fld>
            <a:endParaRPr lang="en-IN" dirty="0"/>
          </a:p>
        </p:txBody>
      </p:sp>
      <p:sp>
        <p:nvSpPr>
          <p:cNvPr id="5" name="Rectangle 4"/>
          <p:cNvSpPr/>
          <p:nvPr/>
        </p:nvSpPr>
        <p:spPr>
          <a:xfrm>
            <a:off x="493486" y="1202007"/>
            <a:ext cx="10319658" cy="4524315"/>
          </a:xfrm>
          <a:prstGeom prst="rect">
            <a:avLst/>
          </a:prstGeom>
        </p:spPr>
        <p:txBody>
          <a:bodyPr wrap="square">
            <a:spAutoFit/>
          </a:bodyPr>
          <a:lstStyle/>
          <a:p>
            <a:pPr marL="342900" indent="-342900">
              <a:buFont typeface="Arial" panose="020B0604020202020204" pitchFamily="34" charset="0"/>
              <a:buChar char="•"/>
            </a:pPr>
            <a:r>
              <a:rPr lang="en-IN" sz="2400" dirty="0"/>
              <a:t>Additional Duty of </a:t>
            </a:r>
            <a:r>
              <a:rPr lang="en-IN" sz="2400" dirty="0" smtClean="0"/>
              <a:t>Excise on Petrol and Diesel  </a:t>
            </a:r>
            <a:r>
              <a:rPr lang="en-IN" sz="2400" dirty="0"/>
              <a:t>to be replaced by Road and Infrastructure </a:t>
            </a:r>
            <a:r>
              <a:rPr lang="en-IN" sz="2400" dirty="0" smtClean="0"/>
              <a:t>Cess – New levy effective from 1</a:t>
            </a:r>
            <a:r>
              <a:rPr lang="en-IN" sz="2400" baseline="30000" dirty="0" smtClean="0"/>
              <a:t>st</a:t>
            </a:r>
            <a:r>
              <a:rPr lang="en-IN" sz="2400" dirty="0" smtClean="0"/>
              <a:t> /2</a:t>
            </a:r>
            <a:r>
              <a:rPr lang="en-IN" sz="2400" baseline="30000" dirty="0" smtClean="0"/>
              <a:t>nd</a:t>
            </a:r>
            <a:r>
              <a:rPr lang="en-IN" sz="2400" dirty="0" smtClean="0"/>
              <a:t> February 2018. Old levy proposed to be rescinded and exemption given for interim period </a:t>
            </a:r>
            <a:r>
              <a:rPr lang="en-IN" sz="2400" dirty="0" err="1" smtClean="0"/>
              <a:t>w.e.f</a:t>
            </a:r>
            <a:r>
              <a:rPr lang="en-IN" sz="2400" dirty="0" smtClean="0"/>
              <a:t>. 1</a:t>
            </a:r>
            <a:r>
              <a:rPr lang="en-IN" sz="2400" baseline="30000" dirty="0" smtClean="0"/>
              <a:t>st</a:t>
            </a:r>
            <a:r>
              <a:rPr lang="en-IN" sz="2400" dirty="0" smtClean="0"/>
              <a:t> February, 2018</a:t>
            </a:r>
          </a:p>
          <a:p>
            <a:endParaRPr lang="en-IN" sz="2400" dirty="0" smtClean="0"/>
          </a:p>
          <a:p>
            <a:pPr marL="342900" indent="-342900">
              <a:buFont typeface="Arial" panose="020B0604020202020204" pitchFamily="34" charset="0"/>
              <a:buChar char="•"/>
            </a:pPr>
            <a:r>
              <a:rPr lang="en-IN" sz="2400" dirty="0" smtClean="0"/>
              <a:t>Apex Court in </a:t>
            </a:r>
            <a:r>
              <a:rPr lang="it-IT" sz="2400" dirty="0" smtClean="0"/>
              <a:t>Vazir Sultan Tobacco Co. Ltd. [</a:t>
            </a:r>
            <a:r>
              <a:rPr lang="en-IN" sz="2400" dirty="0"/>
              <a:t>1996 (83) E.L.T. 3 (S.C</a:t>
            </a:r>
            <a:r>
              <a:rPr lang="en-IN" sz="2400" dirty="0" smtClean="0"/>
              <a:t>.)] held that new levy not applicable on goods already manufactured.</a:t>
            </a:r>
          </a:p>
          <a:p>
            <a:pPr marL="342900" indent="-342900">
              <a:buFont typeface="Arial" panose="020B0604020202020204" pitchFamily="34" charset="0"/>
              <a:buChar char="•"/>
            </a:pPr>
            <a:endParaRPr lang="en-IN" sz="2400" dirty="0" smtClean="0"/>
          </a:p>
          <a:p>
            <a:pPr marL="342900" indent="-342900">
              <a:buFont typeface="Arial" panose="020B0604020202020204" pitchFamily="34" charset="0"/>
              <a:buChar char="•"/>
            </a:pPr>
            <a:r>
              <a:rPr lang="en-IN" sz="2400" dirty="0" smtClean="0"/>
              <a:t>Whether stock as on 1</a:t>
            </a:r>
            <a:r>
              <a:rPr lang="en-IN" sz="2400" baseline="30000" dirty="0" smtClean="0"/>
              <a:t>st</a:t>
            </a:r>
            <a:r>
              <a:rPr lang="en-IN" sz="2400" dirty="0" smtClean="0"/>
              <a:t> February, 2018 is liable to pay Excise Duty? </a:t>
            </a:r>
          </a:p>
          <a:p>
            <a:endParaRPr lang="en-IN" sz="2400" dirty="0" smtClean="0"/>
          </a:p>
          <a:p>
            <a:pPr marL="342900" indent="-342900">
              <a:buFont typeface="Arial" panose="020B0604020202020204" pitchFamily="34" charset="0"/>
              <a:buChar char="•"/>
            </a:pPr>
            <a:r>
              <a:rPr lang="en-IN" sz="2400" dirty="0" smtClean="0"/>
              <a:t>This amendment is Tax Neutral for Petrol and Diesel</a:t>
            </a:r>
            <a:endParaRPr lang="en-IN" sz="2400" dirty="0"/>
          </a:p>
        </p:txBody>
      </p:sp>
    </p:spTree>
    <p:extLst>
      <p:ext uri="{BB962C8B-B14F-4D97-AF65-F5344CB8AC3E}">
        <p14:creationId xmlns:p14="http://schemas.microsoft.com/office/powerpoint/2010/main" val="42766821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5810" y="203200"/>
            <a:ext cx="9027161" cy="733296"/>
          </a:xfrm>
        </p:spPr>
        <p:txBody>
          <a:bodyPr>
            <a:normAutofit/>
          </a:bodyPr>
          <a:lstStyle/>
          <a:p>
            <a:pPr marL="0" indent="0">
              <a:buNone/>
            </a:pPr>
            <a:r>
              <a:rPr lang="en-IN" sz="3200" dirty="0" smtClean="0">
                <a:solidFill>
                  <a:schemeClr val="accent2"/>
                </a:solidFill>
              </a:rPr>
              <a:t>Customs -Levy </a:t>
            </a:r>
            <a:r>
              <a:rPr lang="en-IN" sz="3200" dirty="0">
                <a:solidFill>
                  <a:schemeClr val="accent2"/>
                </a:solidFill>
              </a:rPr>
              <a:t>of Social Welfare </a:t>
            </a:r>
            <a:r>
              <a:rPr lang="en-IN" sz="3200" dirty="0" smtClean="0">
                <a:solidFill>
                  <a:schemeClr val="accent2"/>
                </a:solidFill>
              </a:rPr>
              <a:t>Surcharge…</a:t>
            </a:r>
            <a:endParaRPr lang="en-IN" sz="3200" dirty="0">
              <a:solidFill>
                <a:schemeClr val="accent2"/>
              </a:solidFill>
            </a:endParaRPr>
          </a:p>
        </p:txBody>
      </p:sp>
      <p:sp>
        <p:nvSpPr>
          <p:cNvPr id="3" name="Slide Number Placeholder 2"/>
          <p:cNvSpPr>
            <a:spLocks noGrp="1"/>
          </p:cNvSpPr>
          <p:nvPr>
            <p:ph type="sldNum" sz="quarter" idx="12"/>
          </p:nvPr>
        </p:nvSpPr>
        <p:spPr/>
        <p:txBody>
          <a:bodyPr/>
          <a:lstStyle/>
          <a:p>
            <a:fld id="{1D7B11D9-5158-4DB8-9217-B7F0AB07B30B}" type="slidenum">
              <a:rPr lang="en-IN" smtClean="0"/>
              <a:pPr/>
              <a:t>4</a:t>
            </a:fld>
            <a:endParaRPr lang="en-IN" dirty="0"/>
          </a:p>
        </p:txBody>
      </p:sp>
      <p:sp>
        <p:nvSpPr>
          <p:cNvPr id="4" name="TextBox 3"/>
          <p:cNvSpPr txBox="1"/>
          <p:nvPr/>
        </p:nvSpPr>
        <p:spPr>
          <a:xfrm>
            <a:off x="560849" y="1429580"/>
            <a:ext cx="11497556" cy="4247317"/>
          </a:xfrm>
          <a:prstGeom prst="rect">
            <a:avLst/>
          </a:prstGeom>
          <a:noFill/>
        </p:spPr>
        <p:txBody>
          <a:bodyPr wrap="square" rtlCol="0">
            <a:spAutoFit/>
          </a:bodyPr>
          <a:lstStyle/>
          <a:p>
            <a:pPr marL="342900" indent="-342900">
              <a:buFont typeface="Arial" panose="020B0604020202020204" pitchFamily="34" charset="0"/>
              <a:buChar char="•"/>
            </a:pPr>
            <a:r>
              <a:rPr lang="en-IN" sz="2800" dirty="0" smtClean="0"/>
              <a:t>Abolishment of  </a:t>
            </a:r>
            <a:r>
              <a:rPr lang="en-IN" sz="2800" dirty="0"/>
              <a:t>Education Cess and Secondary and Higher Education Cess on imported </a:t>
            </a:r>
            <a:r>
              <a:rPr lang="en-IN" sz="2800" dirty="0" smtClean="0"/>
              <a:t>goods and introduction </a:t>
            </a:r>
            <a:r>
              <a:rPr lang="en-IN" sz="2800" dirty="0"/>
              <a:t>instead Social Welfare Surcharge. </a:t>
            </a:r>
            <a:endParaRPr lang="en-IN" sz="2800" dirty="0" smtClean="0"/>
          </a:p>
          <a:p>
            <a:endParaRPr lang="en-IN" sz="2800" dirty="0" smtClean="0"/>
          </a:p>
          <a:p>
            <a:pPr marL="342900" indent="-342900">
              <a:buFont typeface="Arial" panose="020B0604020202020204" pitchFamily="34" charset="0"/>
              <a:buChar char="•"/>
            </a:pPr>
            <a:r>
              <a:rPr lang="en-IN" sz="2800" dirty="0" smtClean="0"/>
              <a:t>The </a:t>
            </a:r>
            <a:r>
              <a:rPr lang="en-IN" sz="2800" dirty="0"/>
              <a:t>Social Welfare Surcharge shall be calculated at the rate </a:t>
            </a:r>
            <a:r>
              <a:rPr lang="en-IN" sz="2800" dirty="0" smtClean="0"/>
              <a:t>of 10</a:t>
            </a:r>
            <a:r>
              <a:rPr lang="en-IN" sz="2800" dirty="0"/>
              <a:t>% </a:t>
            </a:r>
            <a:r>
              <a:rPr lang="en-IN" sz="2800" dirty="0" smtClean="0"/>
              <a:t> as against present total rate of 3%.</a:t>
            </a:r>
          </a:p>
          <a:p>
            <a:endParaRPr lang="en-IN" sz="2800" dirty="0" smtClean="0"/>
          </a:p>
          <a:p>
            <a:pPr marL="342900" indent="-342900">
              <a:buFont typeface="Arial" panose="020B0604020202020204" pitchFamily="34" charset="0"/>
              <a:buChar char="•"/>
            </a:pPr>
            <a:r>
              <a:rPr lang="en-IN" sz="2800" dirty="0" smtClean="0"/>
              <a:t>New Cess only on Basic Customs duty and not on IGST, Compensation Cess, Safeguard duty, Anti-dumping duty</a:t>
            </a:r>
          </a:p>
          <a:p>
            <a:endParaRPr lang="en-IN" sz="2400" dirty="0" smtClean="0"/>
          </a:p>
          <a:p>
            <a:endParaRPr lang="en-IN" sz="2200" dirty="0"/>
          </a:p>
        </p:txBody>
      </p:sp>
    </p:spTree>
    <p:extLst>
      <p:ext uri="{BB962C8B-B14F-4D97-AF65-F5344CB8AC3E}">
        <p14:creationId xmlns:p14="http://schemas.microsoft.com/office/powerpoint/2010/main" val="1779347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5810" y="203200"/>
            <a:ext cx="9448076" cy="733296"/>
          </a:xfrm>
        </p:spPr>
        <p:txBody>
          <a:bodyPr>
            <a:normAutofit/>
          </a:bodyPr>
          <a:lstStyle/>
          <a:p>
            <a:pPr marL="0" indent="0">
              <a:buNone/>
            </a:pPr>
            <a:r>
              <a:rPr lang="en-IN" sz="3600" dirty="0" smtClean="0">
                <a:solidFill>
                  <a:schemeClr val="accent2"/>
                </a:solidFill>
              </a:rPr>
              <a:t>…Customs – Legislative Changes</a:t>
            </a:r>
            <a:endParaRPr lang="en-IN" sz="1600"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5</a:t>
            </a:fld>
            <a:endParaRPr lang="en-IN" dirty="0"/>
          </a:p>
        </p:txBody>
      </p:sp>
      <p:sp>
        <p:nvSpPr>
          <p:cNvPr id="4" name="TextBox 3"/>
          <p:cNvSpPr txBox="1"/>
          <p:nvPr/>
        </p:nvSpPr>
        <p:spPr>
          <a:xfrm>
            <a:off x="462215" y="936496"/>
            <a:ext cx="11497556" cy="7109639"/>
          </a:xfrm>
          <a:prstGeom prst="rect">
            <a:avLst/>
          </a:prstGeom>
          <a:noFill/>
        </p:spPr>
        <p:txBody>
          <a:bodyPr wrap="square" rtlCol="0">
            <a:spAutoFit/>
          </a:bodyPr>
          <a:lstStyle/>
          <a:p>
            <a:pPr marL="342900" indent="-342900">
              <a:buFont typeface="Arial" panose="020B0604020202020204" pitchFamily="34" charset="0"/>
              <a:buChar char="•"/>
            </a:pPr>
            <a:r>
              <a:rPr lang="en-IN" sz="2400" dirty="0"/>
              <a:t>Time bound adjudication of cases  - 6 months / 1 years – Except in few circumstances. If not decided within the prescribed time limits, case deemed to be closed. </a:t>
            </a:r>
            <a:endParaRPr lang="en-IN" sz="2400" dirty="0" smtClean="0"/>
          </a:p>
          <a:p>
            <a:endParaRPr lang="en-IN" sz="2400" dirty="0"/>
          </a:p>
          <a:p>
            <a:pPr marL="342900" indent="-342900">
              <a:buFont typeface="Arial" panose="020B0604020202020204" pitchFamily="34" charset="0"/>
              <a:buChar char="•"/>
            </a:pPr>
            <a:r>
              <a:rPr lang="en-IN" sz="2400" dirty="0"/>
              <a:t>Reciprocal arrangement with Foreign Governments for exchange of information – information received under this provision would be admissible as “evidence”.  Provision applicable for information received in the past also. (Section 151B)</a:t>
            </a:r>
          </a:p>
          <a:p>
            <a:endParaRPr lang="en-IN" sz="2400" dirty="0"/>
          </a:p>
          <a:p>
            <a:pPr marL="342900" indent="-342900">
              <a:buFont typeface="Arial" panose="020B0604020202020204" pitchFamily="34" charset="0"/>
              <a:buChar char="•"/>
            </a:pPr>
            <a:r>
              <a:rPr lang="en-IN" sz="2400" dirty="0"/>
              <a:t>The power to undertake “Controlled Delivery” to Customs Officer provided in law. [Section 109A</a:t>
            </a:r>
            <a:r>
              <a:rPr lang="en-IN" sz="2400" dirty="0" smtClean="0"/>
              <a:t>]</a:t>
            </a:r>
          </a:p>
          <a:p>
            <a:endParaRPr lang="en-IN" sz="2400" dirty="0"/>
          </a:p>
          <a:p>
            <a:pPr marL="342900" indent="-342900">
              <a:buFont typeface="Arial" panose="020B0604020202020204" pitchFamily="34" charset="0"/>
              <a:buChar char="•"/>
            </a:pPr>
            <a:r>
              <a:rPr lang="en-IN" sz="2400" dirty="0" smtClean="0"/>
              <a:t>Section 11 (3) – Central Government to issue notification listing all prohibited goods as against presently prohibition provided in various laws</a:t>
            </a:r>
          </a:p>
          <a:p>
            <a:pPr marL="342900" indent="-342900">
              <a:buFont typeface="Arial" panose="020B0604020202020204" pitchFamily="34" charset="0"/>
              <a:buChar char="•"/>
            </a:pPr>
            <a:endParaRPr lang="en-IN" sz="2400" dirty="0"/>
          </a:p>
          <a:p>
            <a:pPr marL="342900" indent="-342900">
              <a:buFont typeface="Arial" panose="020B0604020202020204" pitchFamily="34" charset="0"/>
              <a:buChar char="•"/>
            </a:pPr>
            <a:r>
              <a:rPr lang="en-IN" sz="2400" dirty="0" smtClean="0"/>
              <a:t>Audit by Customs Officer – Power taken to audit importer /exporter /CHA /Transporter /dealer of imported goods [Section 99A]</a:t>
            </a:r>
          </a:p>
          <a:p>
            <a:pPr marL="342900" indent="-342900">
              <a:buFont typeface="Arial" panose="020B0604020202020204" pitchFamily="34" charset="0"/>
              <a:buChar char="•"/>
            </a:pPr>
            <a:endParaRPr lang="en-IN" sz="2400" dirty="0"/>
          </a:p>
          <a:p>
            <a:pPr marL="342900" indent="-342900">
              <a:buFont typeface="Arial" panose="020B0604020202020204" pitchFamily="34" charset="0"/>
              <a:buChar char="•"/>
            </a:pPr>
            <a:endParaRPr lang="en-IN" sz="2400" dirty="0" smtClean="0"/>
          </a:p>
          <a:p>
            <a:pPr marL="342900" indent="-342900">
              <a:buFont typeface="Arial" panose="020B0604020202020204" pitchFamily="34" charset="0"/>
              <a:buChar char="•"/>
            </a:pPr>
            <a:endParaRPr lang="en-IN" sz="2400" dirty="0" smtClean="0"/>
          </a:p>
          <a:p>
            <a:endParaRPr lang="en-IN" sz="2400" dirty="0"/>
          </a:p>
        </p:txBody>
      </p:sp>
    </p:spTree>
    <p:extLst>
      <p:ext uri="{BB962C8B-B14F-4D97-AF65-F5344CB8AC3E}">
        <p14:creationId xmlns:p14="http://schemas.microsoft.com/office/powerpoint/2010/main" val="606518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5810" y="203200"/>
            <a:ext cx="9448076" cy="733296"/>
          </a:xfrm>
        </p:spPr>
        <p:txBody>
          <a:bodyPr>
            <a:normAutofit/>
          </a:bodyPr>
          <a:lstStyle/>
          <a:p>
            <a:pPr marL="0" indent="0">
              <a:buNone/>
            </a:pPr>
            <a:r>
              <a:rPr lang="en-IN" sz="4000" dirty="0" smtClean="0">
                <a:solidFill>
                  <a:schemeClr val="accent2"/>
                </a:solidFill>
              </a:rPr>
              <a:t>Customs – Legislative Changes…</a:t>
            </a:r>
            <a:endParaRPr lang="en-IN" sz="1800"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6</a:t>
            </a:fld>
            <a:endParaRPr lang="en-IN" dirty="0"/>
          </a:p>
        </p:txBody>
      </p:sp>
      <p:sp>
        <p:nvSpPr>
          <p:cNvPr id="4" name="TextBox 3"/>
          <p:cNvSpPr txBox="1"/>
          <p:nvPr/>
        </p:nvSpPr>
        <p:spPr>
          <a:xfrm>
            <a:off x="462215" y="936496"/>
            <a:ext cx="11596190" cy="6940361"/>
          </a:xfrm>
          <a:prstGeom prst="rect">
            <a:avLst/>
          </a:prstGeom>
          <a:noFill/>
        </p:spPr>
        <p:txBody>
          <a:bodyPr wrap="square" rtlCol="0">
            <a:spAutoFit/>
          </a:bodyPr>
          <a:lstStyle/>
          <a:p>
            <a:endParaRPr lang="en-IN" sz="2400" dirty="0"/>
          </a:p>
          <a:p>
            <a:pPr marL="342900" indent="-342900">
              <a:buFont typeface="Arial" panose="020B0604020202020204" pitchFamily="34" charset="0"/>
              <a:buChar char="•"/>
            </a:pPr>
            <a:r>
              <a:rPr lang="en-IN" sz="2400" dirty="0"/>
              <a:t>Power to issue Supplementary Invoice [Section 28 (7A)]</a:t>
            </a:r>
          </a:p>
          <a:p>
            <a:endParaRPr lang="en-IN" sz="2400" dirty="0"/>
          </a:p>
          <a:p>
            <a:pPr marL="342900" indent="-342900">
              <a:buFont typeface="Arial" panose="020B0604020202020204" pitchFamily="34" charset="0"/>
              <a:buChar char="•"/>
            </a:pPr>
            <a:r>
              <a:rPr lang="en-IN" sz="2400" dirty="0"/>
              <a:t>“Payments through Electronic Cash Ledger” permitted in Customs</a:t>
            </a:r>
          </a:p>
          <a:p>
            <a:endParaRPr lang="en-IN" sz="2400" dirty="0"/>
          </a:p>
          <a:p>
            <a:pPr marL="342900" indent="-342900">
              <a:buFont typeface="Arial" panose="020B0604020202020204" pitchFamily="34" charset="0"/>
              <a:buChar char="•"/>
            </a:pPr>
            <a:r>
              <a:rPr lang="en-IN" sz="2400" dirty="0"/>
              <a:t>Remand power of Commissioner Appeal introduced for specific cases /situations like - non following of principles of natural justice. (Section 128)</a:t>
            </a:r>
          </a:p>
          <a:p>
            <a:endParaRPr lang="en-IN" sz="2300" b="1" u="sng" dirty="0" smtClean="0"/>
          </a:p>
          <a:p>
            <a:r>
              <a:rPr lang="en-IN" sz="2300" b="1" u="sng" dirty="0" smtClean="0"/>
              <a:t>Advance Ruling</a:t>
            </a:r>
            <a:endParaRPr lang="en-IN" sz="2300" b="1" u="sng" dirty="0"/>
          </a:p>
          <a:p>
            <a:pPr marL="342900" indent="-342900">
              <a:buFont typeface="Arial" panose="020B0604020202020204" pitchFamily="34" charset="0"/>
              <a:buChar char="•"/>
            </a:pPr>
            <a:r>
              <a:rPr lang="en-IN" sz="2300" dirty="0"/>
              <a:t>The definition of ‘applicant’ </a:t>
            </a:r>
            <a:r>
              <a:rPr lang="en-IN" sz="2300" dirty="0" smtClean="0"/>
              <a:t>expanded to cover to cover all persons as against present scope which included mainly NRI / Foreign Companies.</a:t>
            </a:r>
          </a:p>
          <a:p>
            <a:pPr marL="342900" indent="-342900">
              <a:buFont typeface="Arial" panose="020B0604020202020204" pitchFamily="34" charset="0"/>
              <a:buChar char="•"/>
            </a:pPr>
            <a:r>
              <a:rPr lang="en-IN" sz="2300" dirty="0"/>
              <a:t>Appeal provisions provided in advance ruling</a:t>
            </a:r>
          </a:p>
          <a:p>
            <a:pPr marL="342900" indent="-342900">
              <a:buFont typeface="Arial" panose="020B0604020202020204" pitchFamily="34" charset="0"/>
              <a:buChar char="•"/>
            </a:pPr>
            <a:r>
              <a:rPr lang="en-IN" sz="2300" dirty="0"/>
              <a:t>1st Level authority comprised of Commissioner Level officer -  as apposed to presently being presided by a retired Supreme Court </a:t>
            </a:r>
            <a:r>
              <a:rPr lang="en-IN" sz="2300" dirty="0" smtClean="0"/>
              <a:t>Judge</a:t>
            </a:r>
          </a:p>
          <a:p>
            <a:pPr marL="342900" indent="-342900">
              <a:buFont typeface="Arial" panose="020B0604020202020204" pitchFamily="34" charset="0"/>
              <a:buChar char="•"/>
            </a:pPr>
            <a:endParaRPr lang="en-IN" sz="2300" dirty="0"/>
          </a:p>
          <a:p>
            <a:pPr marL="342900" indent="-342900">
              <a:buFont typeface="Arial" panose="020B0604020202020204" pitchFamily="34" charset="0"/>
              <a:buChar char="•"/>
            </a:pPr>
            <a:endParaRPr lang="en-IN" sz="2300" dirty="0"/>
          </a:p>
          <a:p>
            <a:pPr marL="342900" indent="-342900">
              <a:buFont typeface="Arial" panose="020B0604020202020204" pitchFamily="34" charset="0"/>
              <a:buChar char="•"/>
            </a:pPr>
            <a:endParaRPr lang="en-IN" sz="2300" dirty="0"/>
          </a:p>
          <a:p>
            <a:pPr marL="342900" indent="-342900">
              <a:buFont typeface="Arial" panose="020B0604020202020204" pitchFamily="34" charset="0"/>
              <a:buChar char="•"/>
            </a:pPr>
            <a:endParaRPr lang="en-IN" sz="2400" dirty="0"/>
          </a:p>
          <a:p>
            <a:pPr marL="342900" indent="-342900">
              <a:buFont typeface="Arial" panose="020B0604020202020204" pitchFamily="34" charset="0"/>
              <a:buChar char="•"/>
            </a:pPr>
            <a:endParaRPr lang="en-IN" sz="2300" dirty="0"/>
          </a:p>
        </p:txBody>
      </p:sp>
    </p:spTree>
    <p:extLst>
      <p:ext uri="{BB962C8B-B14F-4D97-AF65-F5344CB8AC3E}">
        <p14:creationId xmlns:p14="http://schemas.microsoft.com/office/powerpoint/2010/main" val="4978703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7029" y="1213249"/>
            <a:ext cx="11059885" cy="5312410"/>
          </a:xfrm>
        </p:spPr>
        <p:txBody>
          <a:bodyPr>
            <a:normAutofit lnSpcReduction="10000"/>
          </a:bodyPr>
          <a:lstStyle/>
          <a:p>
            <a:r>
              <a:rPr lang="en-IN" sz="2400" dirty="0"/>
              <a:t>Pre GST – HSS were not liable for VAT/CST. </a:t>
            </a:r>
          </a:p>
          <a:p>
            <a:pPr lvl="1"/>
            <a:r>
              <a:rPr lang="en-IN" sz="2400" dirty="0"/>
              <a:t>Sale during the course of import not </a:t>
            </a:r>
            <a:r>
              <a:rPr lang="en-IN" sz="2400" dirty="0" err="1"/>
              <a:t>exigible</a:t>
            </a:r>
            <a:r>
              <a:rPr lang="en-IN" sz="2400" dirty="0"/>
              <a:t> to VAT/CST in view of Constitutional provisions. (Article 286) </a:t>
            </a:r>
          </a:p>
          <a:p>
            <a:pPr lvl="1"/>
            <a:r>
              <a:rPr lang="en-IN" sz="2400" dirty="0"/>
              <a:t>SC in case of MMTC held that import continues till goods enters custom frontier. HSS is effected by transfer of documents during course of import</a:t>
            </a:r>
            <a:r>
              <a:rPr lang="en-IN" sz="2400" dirty="0" smtClean="0"/>
              <a:t>.</a:t>
            </a:r>
          </a:p>
          <a:p>
            <a:pPr lvl="1"/>
            <a:endParaRPr lang="en-IN" sz="2400" dirty="0" smtClean="0"/>
          </a:p>
          <a:p>
            <a:r>
              <a:rPr lang="en-IN" sz="2400" dirty="0" smtClean="0"/>
              <a:t>GST </a:t>
            </a:r>
            <a:r>
              <a:rPr lang="en-IN" sz="2400" dirty="0"/>
              <a:t>– CBEC clarified vide </a:t>
            </a:r>
            <a:r>
              <a:rPr lang="en-US" sz="2400" dirty="0"/>
              <a:t>Circular No. 33/2017- dated 1</a:t>
            </a:r>
            <a:r>
              <a:rPr lang="en-US" sz="2400" baseline="30000" dirty="0"/>
              <a:t>st</a:t>
            </a:r>
            <a:r>
              <a:rPr lang="en-US" sz="2400" dirty="0"/>
              <a:t> Aug, 2017 that HSS are not liable to IGST.</a:t>
            </a:r>
          </a:p>
          <a:p>
            <a:pPr lvl="1"/>
            <a:r>
              <a:rPr lang="en-IN" sz="2400" dirty="0"/>
              <a:t>But, valuation for payment of Customs Duty would include High Sea sale margins</a:t>
            </a:r>
            <a:endParaRPr lang="en-US" sz="2400" dirty="0"/>
          </a:p>
          <a:p>
            <a:pPr lvl="1"/>
            <a:r>
              <a:rPr lang="en-IN" sz="2400" dirty="0"/>
              <a:t>Consequence – Original importer may not be eligible to claim ITC of services used by him like GST on bank charges, freight</a:t>
            </a:r>
            <a:endParaRPr lang="en-US" sz="2400" dirty="0"/>
          </a:p>
          <a:p>
            <a:endParaRPr lang="en-IN"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7</a:t>
            </a:fld>
            <a:endParaRPr lang="en-IN" dirty="0"/>
          </a:p>
        </p:txBody>
      </p:sp>
      <p:sp>
        <p:nvSpPr>
          <p:cNvPr id="4" name="Title 1"/>
          <p:cNvSpPr txBox="1">
            <a:spLocks/>
          </p:cNvSpPr>
          <p:nvPr/>
        </p:nvSpPr>
        <p:spPr>
          <a:xfrm>
            <a:off x="-246743" y="265058"/>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smtClean="0">
                <a:solidFill>
                  <a:schemeClr val="accent2"/>
                </a:solidFill>
                <a:latin typeface="Trebuchet MS" panose="020B0603020202020204" pitchFamily="34" charset="0"/>
                <a:ea typeface="+mn-ea"/>
                <a:cs typeface="+mn-cs"/>
              </a:rPr>
              <a:t>GST -High </a:t>
            </a:r>
            <a:r>
              <a:rPr lang="en-US" sz="3200" dirty="0">
                <a:solidFill>
                  <a:schemeClr val="accent2"/>
                </a:solidFill>
                <a:latin typeface="Trebuchet MS" panose="020B0603020202020204" pitchFamily="34" charset="0"/>
                <a:ea typeface="+mn-ea"/>
                <a:cs typeface="+mn-cs"/>
              </a:rPr>
              <a:t>Sea Sales &amp; Sale of Bonded </a:t>
            </a:r>
            <a:r>
              <a:rPr lang="en-US" sz="3200" dirty="0" smtClean="0">
                <a:solidFill>
                  <a:schemeClr val="accent2"/>
                </a:solidFill>
                <a:latin typeface="Trebuchet MS" panose="020B0603020202020204" pitchFamily="34" charset="0"/>
                <a:ea typeface="+mn-ea"/>
                <a:cs typeface="+mn-cs"/>
              </a:rPr>
              <a:t>Material </a:t>
            </a:r>
            <a:endParaRPr lang="en-US" sz="3200" dirty="0">
              <a:solidFill>
                <a:schemeClr val="accent2"/>
              </a:solidFill>
              <a:latin typeface="Trebuchet MS" panose="020B0603020202020204" pitchFamily="34" charset="0"/>
              <a:ea typeface="+mn-ea"/>
              <a:cs typeface="+mn-cs"/>
            </a:endParaRPr>
          </a:p>
        </p:txBody>
      </p:sp>
    </p:spTree>
    <p:extLst>
      <p:ext uri="{BB962C8B-B14F-4D97-AF65-F5344CB8AC3E}">
        <p14:creationId xmlns:p14="http://schemas.microsoft.com/office/powerpoint/2010/main" val="1255069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85822"/>
            <a:ext cx="11758752" cy="5239837"/>
          </a:xfrm>
        </p:spPr>
        <p:txBody>
          <a:bodyPr>
            <a:normAutofit fontScale="77500" lnSpcReduction="20000"/>
          </a:bodyPr>
          <a:lstStyle/>
          <a:p>
            <a:r>
              <a:rPr lang="en-IN" sz="3100" dirty="0"/>
              <a:t>Pre GST – No VAT/CST </a:t>
            </a:r>
            <a:r>
              <a:rPr lang="en-IN" sz="3100" dirty="0" err="1"/>
              <a:t>exigible</a:t>
            </a:r>
            <a:r>
              <a:rPr lang="en-IN" sz="3100" dirty="0"/>
              <a:t>  as it was also held to be during the course of import. Hotel </a:t>
            </a:r>
            <a:r>
              <a:rPr lang="en-IN" sz="3100" dirty="0" err="1"/>
              <a:t>Ashoka</a:t>
            </a:r>
            <a:r>
              <a:rPr lang="en-IN" sz="3100" dirty="0"/>
              <a:t> (SC -2012), Pooja Enterprises – ST </a:t>
            </a:r>
            <a:r>
              <a:rPr lang="en-IN" sz="3100" dirty="0" err="1"/>
              <a:t>Trib</a:t>
            </a:r>
            <a:r>
              <a:rPr lang="en-IN" sz="3100" dirty="0"/>
              <a:t> -2013.</a:t>
            </a:r>
          </a:p>
          <a:p>
            <a:pPr marL="0" indent="0">
              <a:buNone/>
            </a:pPr>
            <a:endParaRPr lang="en-IN" sz="3100" dirty="0"/>
          </a:p>
          <a:p>
            <a:r>
              <a:rPr lang="en-IN" sz="3100" dirty="0"/>
              <a:t>GST regime :</a:t>
            </a:r>
            <a:r>
              <a:rPr lang="en-US" sz="3100" dirty="0"/>
              <a:t> Circular No. 47/2017-  dated 24</a:t>
            </a:r>
            <a:r>
              <a:rPr lang="en-US" sz="3100" baseline="30000" dirty="0"/>
              <a:t>th</a:t>
            </a:r>
            <a:r>
              <a:rPr lang="en-US" sz="3100" dirty="0"/>
              <a:t> November, 2017</a:t>
            </a:r>
          </a:p>
          <a:p>
            <a:pPr lvl="1"/>
            <a:r>
              <a:rPr lang="en-US" sz="3100" dirty="0"/>
              <a:t>clarifies that IGST is payable on sale of bonded material. </a:t>
            </a:r>
          </a:p>
          <a:p>
            <a:pPr lvl="1"/>
            <a:r>
              <a:rPr lang="en-IN" sz="3100" dirty="0"/>
              <a:t>On clearance from Customs, second time IGST shall be payable</a:t>
            </a:r>
          </a:p>
          <a:p>
            <a:pPr lvl="1"/>
            <a:r>
              <a:rPr lang="en-IN" sz="3100" dirty="0"/>
              <a:t>However, Value for payment of Customs duty shall not </a:t>
            </a:r>
            <a:r>
              <a:rPr lang="en-IN" sz="3100" dirty="0" smtClean="0"/>
              <a:t>include HSS margins</a:t>
            </a:r>
            <a:endParaRPr lang="en-US" sz="3100" dirty="0" smtClean="0"/>
          </a:p>
          <a:p>
            <a:pPr lvl="1"/>
            <a:r>
              <a:rPr lang="en-IN" sz="3100" dirty="0" smtClean="0"/>
              <a:t>In the circular logic for levy of IGST appeared to come thru Sec 7 (2) of IGST</a:t>
            </a:r>
            <a:endParaRPr lang="en-IN" sz="3100" dirty="0"/>
          </a:p>
          <a:p>
            <a:pPr lvl="1"/>
            <a:r>
              <a:rPr lang="en-IN" sz="3100" dirty="0" smtClean="0"/>
              <a:t>Also </a:t>
            </a:r>
            <a:r>
              <a:rPr lang="en-IN" sz="3100" dirty="0"/>
              <a:t>logic of capturing Value addition for GST taken </a:t>
            </a:r>
          </a:p>
          <a:p>
            <a:pPr lvl="1"/>
            <a:r>
              <a:rPr lang="en-IN" sz="3100" dirty="0"/>
              <a:t>But, proviso to  Section 5(1) not examined</a:t>
            </a:r>
          </a:p>
          <a:p>
            <a:pPr lvl="1"/>
            <a:r>
              <a:rPr lang="en-IN" sz="3100" dirty="0"/>
              <a:t>No provision in GSTR 1 to enter cases of sale to Customer from same State</a:t>
            </a:r>
          </a:p>
          <a:p>
            <a:endParaRPr lang="en-IN"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8</a:t>
            </a:fld>
            <a:endParaRPr lang="en-IN" dirty="0"/>
          </a:p>
        </p:txBody>
      </p:sp>
      <p:sp>
        <p:nvSpPr>
          <p:cNvPr id="4" name="Title 1"/>
          <p:cNvSpPr txBox="1">
            <a:spLocks/>
          </p:cNvSpPr>
          <p:nvPr/>
        </p:nvSpPr>
        <p:spPr>
          <a:xfrm>
            <a:off x="485592" y="247588"/>
            <a:ext cx="9404723" cy="81957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200" dirty="0">
                <a:solidFill>
                  <a:schemeClr val="accent2"/>
                </a:solidFill>
                <a:latin typeface="Trebuchet MS" panose="020B0603020202020204" pitchFamily="34" charset="0"/>
                <a:ea typeface="+mn-ea"/>
                <a:cs typeface="+mn-cs"/>
              </a:rPr>
              <a:t>GST - Sale of </a:t>
            </a:r>
            <a:r>
              <a:rPr lang="en-US" sz="3200" dirty="0" smtClean="0">
                <a:solidFill>
                  <a:schemeClr val="accent2"/>
                </a:solidFill>
                <a:latin typeface="Trebuchet MS" panose="020B0603020202020204" pitchFamily="34" charset="0"/>
                <a:ea typeface="+mn-ea"/>
                <a:cs typeface="+mn-cs"/>
              </a:rPr>
              <a:t>Imported Bonded </a:t>
            </a:r>
            <a:r>
              <a:rPr lang="en-US" sz="3200" dirty="0">
                <a:solidFill>
                  <a:schemeClr val="accent2"/>
                </a:solidFill>
                <a:latin typeface="Trebuchet MS" panose="020B0603020202020204" pitchFamily="34" charset="0"/>
                <a:ea typeface="+mn-ea"/>
                <a:cs typeface="+mn-cs"/>
              </a:rPr>
              <a:t>goods</a:t>
            </a:r>
          </a:p>
        </p:txBody>
      </p:sp>
    </p:spTree>
    <p:extLst>
      <p:ext uri="{BB962C8B-B14F-4D97-AF65-F5344CB8AC3E}">
        <p14:creationId xmlns:p14="http://schemas.microsoft.com/office/powerpoint/2010/main" val="3444847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5592" y="1314850"/>
            <a:ext cx="10515600" cy="4351338"/>
          </a:xfrm>
        </p:spPr>
        <p:txBody>
          <a:bodyPr>
            <a:noAutofit/>
          </a:bodyPr>
          <a:lstStyle/>
          <a:p>
            <a:r>
              <a:rPr lang="en-IN" sz="2400" dirty="0" smtClean="0"/>
              <a:t>Section 3(8A) introduced in Customs Tariff Act to provide valuation for payment of Customs duty in case of Sale of imported bonded goods.</a:t>
            </a:r>
          </a:p>
          <a:p>
            <a:pPr marL="0" indent="0">
              <a:buNone/>
            </a:pPr>
            <a:endParaRPr lang="en-IN" sz="2400" dirty="0" smtClean="0"/>
          </a:p>
          <a:p>
            <a:r>
              <a:rPr lang="en-IN" sz="2400" dirty="0" smtClean="0"/>
              <a:t>Value to include margins of goods sold i.e. the last sale value or assessable value under Customs Act, whichever is higher to be adopted.</a:t>
            </a:r>
          </a:p>
          <a:p>
            <a:pPr marL="0" indent="0">
              <a:buNone/>
            </a:pPr>
            <a:endParaRPr lang="en-IN" sz="2400" dirty="0" smtClean="0"/>
          </a:p>
          <a:p>
            <a:r>
              <a:rPr lang="en-IN" sz="2400" dirty="0" smtClean="0"/>
              <a:t>Government needs to provide exemption from payment of IGST or withdraw circular </a:t>
            </a:r>
          </a:p>
          <a:p>
            <a:endParaRPr lang="en-IN" sz="2400" dirty="0" smtClean="0"/>
          </a:p>
          <a:p>
            <a:r>
              <a:rPr lang="en-IN" sz="2400" dirty="0" smtClean="0"/>
              <a:t>For the past cases of within state sale -  ambiguity to continue </a:t>
            </a:r>
            <a:endParaRPr lang="en-IN" sz="2400" dirty="0"/>
          </a:p>
        </p:txBody>
      </p:sp>
      <p:sp>
        <p:nvSpPr>
          <p:cNvPr id="3" name="Slide Number Placeholder 2"/>
          <p:cNvSpPr>
            <a:spLocks noGrp="1"/>
          </p:cNvSpPr>
          <p:nvPr>
            <p:ph type="sldNum" sz="quarter" idx="12"/>
          </p:nvPr>
        </p:nvSpPr>
        <p:spPr/>
        <p:txBody>
          <a:bodyPr/>
          <a:lstStyle/>
          <a:p>
            <a:fld id="{1D7B11D9-5158-4DB8-9217-B7F0AB07B30B}" type="slidenum">
              <a:rPr lang="en-IN" smtClean="0"/>
              <a:pPr/>
              <a:t>9</a:t>
            </a:fld>
            <a:endParaRPr lang="en-IN" dirty="0"/>
          </a:p>
        </p:txBody>
      </p:sp>
      <p:sp>
        <p:nvSpPr>
          <p:cNvPr id="4" name="Title 1"/>
          <p:cNvSpPr txBox="1">
            <a:spLocks/>
          </p:cNvSpPr>
          <p:nvPr/>
        </p:nvSpPr>
        <p:spPr>
          <a:xfrm>
            <a:off x="485592" y="247588"/>
            <a:ext cx="9404723" cy="819575"/>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200" dirty="0">
                <a:solidFill>
                  <a:schemeClr val="accent2"/>
                </a:solidFill>
                <a:latin typeface="Trebuchet MS" panose="020B0603020202020204" pitchFamily="34" charset="0"/>
                <a:ea typeface="+mn-ea"/>
                <a:cs typeface="+mn-cs"/>
              </a:rPr>
              <a:t>GST - Sale of </a:t>
            </a:r>
            <a:r>
              <a:rPr lang="en-US" sz="3200" dirty="0" smtClean="0">
                <a:solidFill>
                  <a:schemeClr val="accent2"/>
                </a:solidFill>
                <a:latin typeface="Trebuchet MS" panose="020B0603020202020204" pitchFamily="34" charset="0"/>
                <a:ea typeface="+mn-ea"/>
                <a:cs typeface="+mn-cs"/>
              </a:rPr>
              <a:t>Imported Bonded goods – Budget Changes</a:t>
            </a:r>
            <a:endParaRPr lang="en-US" sz="3200" dirty="0">
              <a:solidFill>
                <a:schemeClr val="accent2"/>
              </a:solidFill>
              <a:latin typeface="Trebuchet MS" panose="020B0603020202020204" pitchFamily="34" charset="0"/>
              <a:ea typeface="+mn-ea"/>
              <a:cs typeface="+mn-cs"/>
            </a:endParaRPr>
          </a:p>
        </p:txBody>
      </p:sp>
    </p:spTree>
    <p:extLst>
      <p:ext uri="{BB962C8B-B14F-4D97-AF65-F5344CB8AC3E}">
        <p14:creationId xmlns:p14="http://schemas.microsoft.com/office/powerpoint/2010/main" val="27146248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15995</TotalTime>
  <Words>1430</Words>
  <Application>Microsoft Office PowerPoint</Application>
  <PresentationFormat>Custom</PresentationFormat>
  <Paragraphs>144</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Ion</vt:lpstr>
      <vt:lpstr>TLC Legal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Intern-1</dc:creator>
  <cp:lastModifiedBy>User</cp:lastModifiedBy>
  <cp:revision>1884</cp:revision>
  <cp:lastPrinted>2017-05-16T09:50:12Z</cp:lastPrinted>
  <dcterms:created xsi:type="dcterms:W3CDTF">2016-08-08T04:39:30Z</dcterms:created>
  <dcterms:modified xsi:type="dcterms:W3CDTF">2018-02-04T03:54:21Z</dcterms:modified>
</cp:coreProperties>
</file>