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slides/slide83.xml" ContentType="application/vnd.openxmlformats-officedocument.presentationml.slide+xml"/>
  <Override PartName="/ppt/diagrams/colors11.xml" ContentType="application/vnd.openxmlformats-officedocument.drawingml.diagramColors+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quickStyle20.xml" ContentType="application/vnd.openxmlformats-officedocument.drawingml.diagramStyle+xml"/>
  <Override PartName="/ppt/diagrams/drawing21.xml" ContentType="application/vnd.ms-office.drawingml.diagramDrawing+xml"/>
  <Override PartName="/ppt/slides/slide77.xml" ContentType="application/vnd.openxmlformats-officedocument.presentationml.slide+xml"/>
  <Override PartName="/ppt/slides/slide88.xml" ContentType="application/vnd.openxmlformats-officedocument.presentationml.slide+xml"/>
  <Override PartName="/ppt/diagrams/colors4.xml" ContentType="application/vnd.openxmlformats-officedocument.drawingml.diagramColors+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diagrams/layout20.xml" ContentType="application/vnd.openxmlformats-officedocument.drawingml.diagramLayout+xml"/>
  <Override PartName="/ppt/diagrams/drawing3.xml" ContentType="application/vnd.ms-office.drawingml.diagramDrawing+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drawing8.xml" ContentType="application/vnd.ms-office.drawingml.diagramDrawing+xml"/>
  <Override PartName="/ppt/slides/slide89.xml" ContentType="application/vnd.openxmlformats-officedocument.presentationml.slide+xml"/>
  <Override PartName="/ppt/slides/slide108.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drawing11.xml" ContentType="application/vnd.ms-office.drawingml.diagramDrawing+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drawing9.xml" ContentType="application/vnd.ms-office.drawingml.diagramDrawing+xml"/>
  <Override PartName="/ppt/slides/slide79.xml" ContentType="application/vnd.openxmlformats-officedocument.presentationml.slide+xml"/>
  <Override PartName="/ppt/slides/slide10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notesSlides/notesSlide10.xml" ContentType="application/vnd.openxmlformats-officedocument.presentationml.notesSlide+xml"/>
  <Override PartName="/ppt/diagrams/drawing12.xml" ContentType="application/vnd.ms-office.drawingml.diagramDrawing+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notesSlides/notesSlide5.xml" ContentType="application/vnd.openxmlformats-officedocument.presentationml.notesSlide+xml"/>
  <Override PartName="/ppt/diagrams/colors14.xml" ContentType="application/vnd.openxmlformats-officedocument.drawingml.diagramColors+xml"/>
  <Override PartName="/ppt/diagrams/layout22.xml" ContentType="application/vnd.openxmlformats-officedocument.drawingml.diagram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11.xml" ContentType="application/vnd.openxmlformats-officedocument.presentationml.notesSlide+xml"/>
  <Override PartName="/ppt/diagrams/quickStyle23.xml" ContentType="application/vnd.openxmlformats-officedocument.drawingml.diagramStyle+xml"/>
  <Override PartName="/ppt/diagrams/drawing13.xml" ContentType="application/vnd.ms-office.drawingml.diagramDrawing+xml"/>
  <Override PartName="/ppt/slides/slide98.xml" ContentType="application/vnd.openxmlformats-officedocument.presentationml.slide+xml"/>
  <Override PartName="/ppt/notesSlides/notesSlide6.xml" ContentType="application/vnd.openxmlformats-officedocument.presentationml.notesSlide+xml"/>
  <Override PartName="/ppt/diagrams/layout23.xml" ContentType="application/vnd.openxmlformats-officedocument.drawingml.diagramLayout+xml"/>
  <Override PartName="/ppt/diagrams/drawing20.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diagrams/data17.xml" ContentType="application/vnd.openxmlformats-officedocument.drawingml.diagramData+xml"/>
  <Override PartName="/ppt/diagrams/drawing2.xml" ContentType="application/vnd.ms-office.drawingml.diagramDrawing+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3.xml" ContentType="application/vnd.openxmlformats-officedocument.drawingml.diagramLayout+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slides/slide95.xml" ContentType="application/vnd.openxmlformats-officedocument.presentationml.slide+xml"/>
  <Override PartName="/ppt/notesSlides/notesSlide3.xml" ContentType="application/vnd.openxmlformats-officedocument.presentationml.notesSlide+xml"/>
  <Override PartName="/ppt/diagrams/colors12.xml" ContentType="application/vnd.openxmlformats-officedocument.drawingml.diagramColors+xml"/>
  <Override PartName="/ppt/diagrams/colors23.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slides/slide51.xml" ContentType="application/vnd.openxmlformats-officedocument.presentationml.slide+xml"/>
  <Override PartName="/ppt/diagrams/quickStyle18.xml" ContentType="application/vnd.openxmlformats-officedocument.drawingml.diagramStyle+xml"/>
  <Override PartName="/ppt/slides/slide40.xml" ContentType="application/vnd.openxmlformats-officedocument.presentationml.slide+xml"/>
  <Override PartName="/ppt/diagrams/layout18.xml" ContentType="application/vnd.openxmlformats-officedocument.drawingml.diagramLayout+xml"/>
  <Override PartName="/ppt/diagrams/layout2.xml" ContentType="application/vnd.openxmlformats-officedocument.drawingml.diagram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20"/>
  </p:notesMasterIdLst>
  <p:handoutMasterIdLst>
    <p:handoutMasterId r:id="rId121"/>
  </p:handoutMasterIdLst>
  <p:sldIdLst>
    <p:sldId id="256" r:id="rId5"/>
    <p:sldId id="747" r:id="rId6"/>
    <p:sldId id="653" r:id="rId7"/>
    <p:sldId id="654" r:id="rId8"/>
    <p:sldId id="655" r:id="rId9"/>
    <p:sldId id="656" r:id="rId10"/>
    <p:sldId id="660" r:id="rId11"/>
    <p:sldId id="661" r:id="rId12"/>
    <p:sldId id="745" r:id="rId13"/>
    <p:sldId id="686" r:id="rId14"/>
    <p:sldId id="687" r:id="rId15"/>
    <p:sldId id="688" r:id="rId16"/>
    <p:sldId id="669" r:id="rId17"/>
    <p:sldId id="670" r:id="rId18"/>
    <p:sldId id="671" r:id="rId19"/>
    <p:sldId id="673" r:id="rId20"/>
    <p:sldId id="674" r:id="rId21"/>
    <p:sldId id="675" r:id="rId22"/>
    <p:sldId id="694" r:id="rId23"/>
    <p:sldId id="696" r:id="rId24"/>
    <p:sldId id="606" r:id="rId25"/>
    <p:sldId id="647" r:id="rId26"/>
    <p:sldId id="782" r:id="rId27"/>
    <p:sldId id="648" r:id="rId28"/>
    <p:sldId id="692" r:id="rId29"/>
    <p:sldId id="693" r:id="rId30"/>
    <p:sldId id="781" r:id="rId31"/>
    <p:sldId id="748" r:id="rId32"/>
    <p:sldId id="749" r:id="rId33"/>
    <p:sldId id="750" r:id="rId34"/>
    <p:sldId id="751" r:id="rId35"/>
    <p:sldId id="752" r:id="rId36"/>
    <p:sldId id="753" r:id="rId37"/>
    <p:sldId id="754" r:id="rId38"/>
    <p:sldId id="784" r:id="rId39"/>
    <p:sldId id="652" r:id="rId40"/>
    <p:sldId id="774" r:id="rId41"/>
    <p:sldId id="775" r:id="rId42"/>
    <p:sldId id="776" r:id="rId43"/>
    <p:sldId id="785" r:id="rId44"/>
    <p:sldId id="746" r:id="rId45"/>
    <p:sldId id="786" r:id="rId46"/>
    <p:sldId id="755" r:id="rId47"/>
    <p:sldId id="756" r:id="rId48"/>
    <p:sldId id="757" r:id="rId49"/>
    <p:sldId id="758" r:id="rId50"/>
    <p:sldId id="759" r:id="rId51"/>
    <p:sldId id="760" r:id="rId52"/>
    <p:sldId id="761" r:id="rId53"/>
    <p:sldId id="762" r:id="rId54"/>
    <p:sldId id="787" r:id="rId55"/>
    <p:sldId id="788" r:id="rId56"/>
    <p:sldId id="763" r:id="rId57"/>
    <p:sldId id="764" r:id="rId58"/>
    <p:sldId id="765" r:id="rId59"/>
    <p:sldId id="766" r:id="rId60"/>
    <p:sldId id="767" r:id="rId61"/>
    <p:sldId id="768" r:id="rId62"/>
    <p:sldId id="769" r:id="rId63"/>
    <p:sldId id="770" r:id="rId64"/>
    <p:sldId id="771" r:id="rId65"/>
    <p:sldId id="772" r:id="rId66"/>
    <p:sldId id="773" r:id="rId67"/>
    <p:sldId id="697" r:id="rId68"/>
    <p:sldId id="698" r:id="rId69"/>
    <p:sldId id="699" r:id="rId70"/>
    <p:sldId id="700" r:id="rId71"/>
    <p:sldId id="701" r:id="rId72"/>
    <p:sldId id="702" r:id="rId73"/>
    <p:sldId id="703" r:id="rId74"/>
    <p:sldId id="704" r:id="rId75"/>
    <p:sldId id="705" r:id="rId76"/>
    <p:sldId id="706" r:id="rId77"/>
    <p:sldId id="707" r:id="rId78"/>
    <p:sldId id="708" r:id="rId79"/>
    <p:sldId id="777" r:id="rId80"/>
    <p:sldId id="778" r:id="rId81"/>
    <p:sldId id="779" r:id="rId82"/>
    <p:sldId id="780" r:id="rId83"/>
    <p:sldId id="709" r:id="rId84"/>
    <p:sldId id="710" r:id="rId85"/>
    <p:sldId id="711" r:id="rId86"/>
    <p:sldId id="712" r:id="rId87"/>
    <p:sldId id="713" r:id="rId88"/>
    <p:sldId id="714" r:id="rId89"/>
    <p:sldId id="715" r:id="rId90"/>
    <p:sldId id="716" r:id="rId91"/>
    <p:sldId id="717" r:id="rId92"/>
    <p:sldId id="718" r:id="rId93"/>
    <p:sldId id="719" r:id="rId94"/>
    <p:sldId id="720" r:id="rId95"/>
    <p:sldId id="721" r:id="rId96"/>
    <p:sldId id="722" r:id="rId97"/>
    <p:sldId id="723" r:id="rId98"/>
    <p:sldId id="724" r:id="rId99"/>
    <p:sldId id="725" r:id="rId100"/>
    <p:sldId id="726" r:id="rId101"/>
    <p:sldId id="727" r:id="rId102"/>
    <p:sldId id="728" r:id="rId103"/>
    <p:sldId id="729" r:id="rId104"/>
    <p:sldId id="730" r:id="rId105"/>
    <p:sldId id="731" r:id="rId106"/>
    <p:sldId id="732" r:id="rId107"/>
    <p:sldId id="733" r:id="rId108"/>
    <p:sldId id="734" r:id="rId109"/>
    <p:sldId id="735" r:id="rId110"/>
    <p:sldId id="736" r:id="rId111"/>
    <p:sldId id="737" r:id="rId112"/>
    <p:sldId id="738" r:id="rId113"/>
    <p:sldId id="739" r:id="rId114"/>
    <p:sldId id="740" r:id="rId115"/>
    <p:sldId id="741" r:id="rId116"/>
    <p:sldId id="742" r:id="rId117"/>
    <p:sldId id="743" r:id="rId118"/>
    <p:sldId id="695" r:id="rId119"/>
  </p:sldIdLst>
  <p:sldSz cx="12188825"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151" autoAdjust="0"/>
    <p:restoredTop sz="95374" autoAdjust="0"/>
  </p:normalViewPr>
  <p:slideViewPr>
    <p:cSldViewPr>
      <p:cViewPr varScale="1">
        <p:scale>
          <a:sx n="74" d="100"/>
          <a:sy n="74" d="100"/>
        </p:scale>
        <p:origin x="-618" y="-90"/>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notesViewPr>
    <p:cSldViewPr showGuides="1">
      <p:cViewPr varScale="1">
        <p:scale>
          <a:sx n="66" d="100"/>
          <a:sy n="66" d="100"/>
        </p:scale>
        <p:origin x="-3216" y="-11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slide" Target="slides/slide115.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notesMaster" Target="notesMasters/notesMaster1.xml"/><Relationship Id="rId125"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s>
</file>

<file path=ppt/diagrams/_rels/data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diagrams/_rels/drawing18.xml.rels><?xml version="1.0" encoding="UTF-8" standalone="yes"?>
<Relationships xmlns="http://schemas.openxmlformats.org/package/2006/relationships"><Relationship Id="rId2" Type="http://schemas.openxmlformats.org/officeDocument/2006/relationships/image" Target="../media/image71.jpeg"/><Relationship Id="rId1" Type="http://schemas.openxmlformats.org/officeDocument/2006/relationships/image" Target="../media/image61.jpeg"/></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46EC94-AC15-4FD5-9E17-DE7CB09501D2}" type="doc">
      <dgm:prSet loTypeId="urn:microsoft.com/office/officeart/2005/8/layout/gear1" loCatId="process" qsTypeId="urn:microsoft.com/office/officeart/2005/8/quickstyle/simple1" qsCatId="simple" csTypeId="urn:microsoft.com/office/officeart/2005/8/colors/accent3_1" csCatId="accent3" phldr="1"/>
      <dgm:spPr/>
    </dgm:pt>
    <dgm:pt modelId="{60822523-3768-4AA9-878E-AA28070D13CD}">
      <dgm:prSet phldrT="[Text]" custT="1"/>
      <dgm:spPr/>
      <dgm:t>
        <a:bodyPr/>
        <a:lstStyle/>
        <a:p>
          <a:r>
            <a:rPr lang="en-US" sz="4000" b="1" dirty="0" smtClean="0"/>
            <a:t>Rs. 100 Penalty per day</a:t>
          </a:r>
          <a:endParaRPr lang="en-US" sz="4000" b="1" dirty="0"/>
        </a:p>
      </dgm:t>
    </dgm:pt>
    <dgm:pt modelId="{FAA5009D-6478-4E60-948B-BEF8A0B9495B}" type="parTrans" cxnId="{BA7EA63D-1D78-4FFD-92B1-A057EC411EC4}">
      <dgm:prSet/>
      <dgm:spPr/>
      <dgm:t>
        <a:bodyPr/>
        <a:lstStyle/>
        <a:p>
          <a:endParaRPr lang="en-US"/>
        </a:p>
      </dgm:t>
    </dgm:pt>
    <dgm:pt modelId="{8E98698B-0283-404C-8F5D-7E64BD64A06B}" type="sibTrans" cxnId="{BA7EA63D-1D78-4FFD-92B1-A057EC411EC4}">
      <dgm:prSet/>
      <dgm:spPr/>
      <dgm:t>
        <a:bodyPr/>
        <a:lstStyle/>
        <a:p>
          <a:endParaRPr lang="en-US" sz="2000"/>
        </a:p>
      </dgm:t>
    </dgm:pt>
    <dgm:pt modelId="{AC549555-86DA-49D0-919B-096D7F4BA161}">
      <dgm:prSet phldrT="[Text]" custT="1"/>
      <dgm:spPr/>
      <dgm:t>
        <a:bodyPr/>
        <a:lstStyle/>
        <a:p>
          <a:r>
            <a:rPr lang="en-US" sz="2800" b="1" dirty="0" smtClean="0"/>
            <a:t>Strike-off         (3years) </a:t>
          </a:r>
          <a:endParaRPr lang="en-US" sz="2800" b="1" dirty="0"/>
        </a:p>
      </dgm:t>
    </dgm:pt>
    <dgm:pt modelId="{184B6893-0FE1-4D85-8C46-E4F1EF739D24}" type="parTrans" cxnId="{ED7705F8-F603-4074-BFA2-10A24D9D598C}">
      <dgm:prSet/>
      <dgm:spPr/>
      <dgm:t>
        <a:bodyPr/>
        <a:lstStyle/>
        <a:p>
          <a:endParaRPr lang="en-US"/>
        </a:p>
      </dgm:t>
    </dgm:pt>
    <dgm:pt modelId="{BC91B8D0-425B-4BCC-8267-99524489512E}" type="sibTrans" cxnId="{ED7705F8-F603-4074-BFA2-10A24D9D598C}">
      <dgm:prSet/>
      <dgm:spPr/>
      <dgm:t>
        <a:bodyPr/>
        <a:lstStyle/>
        <a:p>
          <a:endParaRPr lang="en-US" sz="2000"/>
        </a:p>
      </dgm:t>
    </dgm:pt>
    <dgm:pt modelId="{9186030A-B9B3-47F0-A0A1-DBDDF801BC42}">
      <dgm:prSet phldrT="[Text]" custT="1"/>
      <dgm:spPr/>
      <dgm:t>
        <a:bodyPr/>
        <a:lstStyle/>
        <a:p>
          <a:r>
            <a:rPr lang="en-US" sz="2000" b="1" dirty="0" smtClean="0"/>
            <a:t>Disqualification of Director</a:t>
          </a:r>
          <a:endParaRPr lang="en-US" sz="2000" b="1" dirty="0"/>
        </a:p>
      </dgm:t>
    </dgm:pt>
    <dgm:pt modelId="{A0A35E0B-3CC4-4DC3-A4AD-44A5821BF425}" type="parTrans" cxnId="{3F6FBA40-E706-46A9-922F-D602B8734C01}">
      <dgm:prSet/>
      <dgm:spPr/>
      <dgm:t>
        <a:bodyPr/>
        <a:lstStyle/>
        <a:p>
          <a:endParaRPr lang="en-US"/>
        </a:p>
      </dgm:t>
    </dgm:pt>
    <dgm:pt modelId="{2A55A82E-7878-4133-9857-640F1B861DAA}" type="sibTrans" cxnId="{3F6FBA40-E706-46A9-922F-D602B8734C01}">
      <dgm:prSet/>
      <dgm:spPr/>
      <dgm:t>
        <a:bodyPr/>
        <a:lstStyle/>
        <a:p>
          <a:endParaRPr lang="en-US" sz="2000"/>
        </a:p>
      </dgm:t>
    </dgm:pt>
    <dgm:pt modelId="{13BF3159-0DFC-49C2-A792-F65F611ED99B}" type="pres">
      <dgm:prSet presAssocID="{6046EC94-AC15-4FD5-9E17-DE7CB09501D2}" presName="composite" presStyleCnt="0">
        <dgm:presLayoutVars>
          <dgm:chMax val="3"/>
          <dgm:animLvl val="lvl"/>
          <dgm:resizeHandles val="exact"/>
        </dgm:presLayoutVars>
      </dgm:prSet>
      <dgm:spPr/>
    </dgm:pt>
    <dgm:pt modelId="{BC8B142A-8DCF-40F7-A5D2-734C961BBA95}" type="pres">
      <dgm:prSet presAssocID="{60822523-3768-4AA9-878E-AA28070D13CD}" presName="gear1" presStyleLbl="node1" presStyleIdx="0" presStyleCnt="3">
        <dgm:presLayoutVars>
          <dgm:chMax val="1"/>
          <dgm:bulletEnabled val="1"/>
        </dgm:presLayoutVars>
      </dgm:prSet>
      <dgm:spPr/>
      <dgm:t>
        <a:bodyPr/>
        <a:lstStyle/>
        <a:p>
          <a:endParaRPr lang="en-US"/>
        </a:p>
      </dgm:t>
    </dgm:pt>
    <dgm:pt modelId="{B25F21F5-0059-4C0E-8034-AB3CAC1998F2}" type="pres">
      <dgm:prSet presAssocID="{60822523-3768-4AA9-878E-AA28070D13CD}" presName="gear1srcNode" presStyleLbl="node1" presStyleIdx="0" presStyleCnt="3"/>
      <dgm:spPr/>
      <dgm:t>
        <a:bodyPr/>
        <a:lstStyle/>
        <a:p>
          <a:endParaRPr lang="en-US"/>
        </a:p>
      </dgm:t>
    </dgm:pt>
    <dgm:pt modelId="{3983D3A0-03AE-434A-8416-24BD51B142AE}" type="pres">
      <dgm:prSet presAssocID="{60822523-3768-4AA9-878E-AA28070D13CD}" presName="gear1dstNode" presStyleLbl="node1" presStyleIdx="0" presStyleCnt="3"/>
      <dgm:spPr/>
      <dgm:t>
        <a:bodyPr/>
        <a:lstStyle/>
        <a:p>
          <a:endParaRPr lang="en-US"/>
        </a:p>
      </dgm:t>
    </dgm:pt>
    <dgm:pt modelId="{308C01F8-E437-4B95-9671-FA942CBD8857}" type="pres">
      <dgm:prSet presAssocID="{AC549555-86DA-49D0-919B-096D7F4BA161}" presName="gear2" presStyleLbl="node1" presStyleIdx="1" presStyleCnt="3" custScaleX="117632" custScaleY="100092" custLinFactNeighborX="-10135" custLinFactNeighborY="6757">
        <dgm:presLayoutVars>
          <dgm:chMax val="1"/>
          <dgm:bulletEnabled val="1"/>
        </dgm:presLayoutVars>
      </dgm:prSet>
      <dgm:spPr/>
      <dgm:t>
        <a:bodyPr/>
        <a:lstStyle/>
        <a:p>
          <a:endParaRPr lang="en-US"/>
        </a:p>
      </dgm:t>
    </dgm:pt>
    <dgm:pt modelId="{428939F9-056E-4132-8097-8CFF9FB853D1}" type="pres">
      <dgm:prSet presAssocID="{AC549555-86DA-49D0-919B-096D7F4BA161}" presName="gear2srcNode" presStyleLbl="node1" presStyleIdx="1" presStyleCnt="3"/>
      <dgm:spPr/>
      <dgm:t>
        <a:bodyPr/>
        <a:lstStyle/>
        <a:p>
          <a:endParaRPr lang="en-US"/>
        </a:p>
      </dgm:t>
    </dgm:pt>
    <dgm:pt modelId="{32C64F56-1BD6-4137-8B9E-F66C7F4A9638}" type="pres">
      <dgm:prSet presAssocID="{AC549555-86DA-49D0-919B-096D7F4BA161}" presName="gear2dstNode" presStyleLbl="node1" presStyleIdx="1" presStyleCnt="3"/>
      <dgm:spPr/>
      <dgm:t>
        <a:bodyPr/>
        <a:lstStyle/>
        <a:p>
          <a:endParaRPr lang="en-US"/>
        </a:p>
      </dgm:t>
    </dgm:pt>
    <dgm:pt modelId="{2B00D148-59C5-4044-A3FF-FDFBF4F9B3AB}" type="pres">
      <dgm:prSet presAssocID="{9186030A-B9B3-47F0-A0A1-DBDDF801BC42}" presName="gear3" presStyleLbl="node1" presStyleIdx="2" presStyleCnt="3" custScaleX="154947" custScaleY="137540" custLinFactNeighborX="16410" custLinFactNeighborY="-7507"/>
      <dgm:spPr/>
      <dgm:t>
        <a:bodyPr/>
        <a:lstStyle/>
        <a:p>
          <a:endParaRPr lang="en-US"/>
        </a:p>
      </dgm:t>
    </dgm:pt>
    <dgm:pt modelId="{5C04A9EE-2DD9-4C24-B901-A6D0F725A8E5}" type="pres">
      <dgm:prSet presAssocID="{9186030A-B9B3-47F0-A0A1-DBDDF801BC42}" presName="gear3tx" presStyleLbl="node1" presStyleIdx="2" presStyleCnt="3">
        <dgm:presLayoutVars>
          <dgm:chMax val="1"/>
          <dgm:bulletEnabled val="1"/>
        </dgm:presLayoutVars>
      </dgm:prSet>
      <dgm:spPr/>
      <dgm:t>
        <a:bodyPr/>
        <a:lstStyle/>
        <a:p>
          <a:endParaRPr lang="en-US"/>
        </a:p>
      </dgm:t>
    </dgm:pt>
    <dgm:pt modelId="{152B9F49-ECF1-4D6D-A853-BA0F57BE5C57}" type="pres">
      <dgm:prSet presAssocID="{9186030A-B9B3-47F0-A0A1-DBDDF801BC42}" presName="gear3srcNode" presStyleLbl="node1" presStyleIdx="2" presStyleCnt="3"/>
      <dgm:spPr/>
      <dgm:t>
        <a:bodyPr/>
        <a:lstStyle/>
        <a:p>
          <a:endParaRPr lang="en-US"/>
        </a:p>
      </dgm:t>
    </dgm:pt>
    <dgm:pt modelId="{F372354A-2251-4F6D-A7CE-7E089F5FFB45}" type="pres">
      <dgm:prSet presAssocID="{9186030A-B9B3-47F0-A0A1-DBDDF801BC42}" presName="gear3dstNode" presStyleLbl="node1" presStyleIdx="2" presStyleCnt="3"/>
      <dgm:spPr/>
      <dgm:t>
        <a:bodyPr/>
        <a:lstStyle/>
        <a:p>
          <a:endParaRPr lang="en-US"/>
        </a:p>
      </dgm:t>
    </dgm:pt>
    <dgm:pt modelId="{C2E3C26D-78EE-4F85-A81B-4B2C21C54841}" type="pres">
      <dgm:prSet presAssocID="{8E98698B-0283-404C-8F5D-7E64BD64A06B}" presName="connector1" presStyleLbl="sibTrans2D1" presStyleIdx="0" presStyleCnt="3"/>
      <dgm:spPr/>
      <dgm:t>
        <a:bodyPr/>
        <a:lstStyle/>
        <a:p>
          <a:endParaRPr lang="en-US"/>
        </a:p>
      </dgm:t>
    </dgm:pt>
    <dgm:pt modelId="{79EDAE16-C4E8-4737-9BB9-C4B62D3F81AE}" type="pres">
      <dgm:prSet presAssocID="{BC91B8D0-425B-4BCC-8267-99524489512E}" presName="connector2" presStyleLbl="sibTrans2D1" presStyleIdx="1" presStyleCnt="3"/>
      <dgm:spPr/>
      <dgm:t>
        <a:bodyPr/>
        <a:lstStyle/>
        <a:p>
          <a:endParaRPr lang="en-US"/>
        </a:p>
      </dgm:t>
    </dgm:pt>
    <dgm:pt modelId="{D10F0D58-1256-4CCF-A534-DB7417BA6349}" type="pres">
      <dgm:prSet presAssocID="{2A55A82E-7878-4133-9857-640F1B861DAA}" presName="connector3" presStyleLbl="sibTrans2D1" presStyleIdx="2" presStyleCnt="3"/>
      <dgm:spPr/>
      <dgm:t>
        <a:bodyPr/>
        <a:lstStyle/>
        <a:p>
          <a:endParaRPr lang="en-US"/>
        </a:p>
      </dgm:t>
    </dgm:pt>
  </dgm:ptLst>
  <dgm:cxnLst>
    <dgm:cxn modelId="{ED7705F8-F603-4074-BFA2-10A24D9D598C}" srcId="{6046EC94-AC15-4FD5-9E17-DE7CB09501D2}" destId="{AC549555-86DA-49D0-919B-096D7F4BA161}" srcOrd="1" destOrd="0" parTransId="{184B6893-0FE1-4D85-8C46-E4F1EF739D24}" sibTransId="{BC91B8D0-425B-4BCC-8267-99524489512E}"/>
    <dgm:cxn modelId="{ECA9EE76-B4C0-4553-BB4A-2FDD1A00992A}" type="presOf" srcId="{9186030A-B9B3-47F0-A0A1-DBDDF801BC42}" destId="{2B00D148-59C5-4044-A3FF-FDFBF4F9B3AB}" srcOrd="0" destOrd="0" presId="urn:microsoft.com/office/officeart/2005/8/layout/gear1"/>
    <dgm:cxn modelId="{291AA875-1FC4-4743-AF0C-EF7194E25F74}" type="presOf" srcId="{9186030A-B9B3-47F0-A0A1-DBDDF801BC42}" destId="{5C04A9EE-2DD9-4C24-B901-A6D0F725A8E5}" srcOrd="1" destOrd="0" presId="urn:microsoft.com/office/officeart/2005/8/layout/gear1"/>
    <dgm:cxn modelId="{3F6FBA40-E706-46A9-922F-D602B8734C01}" srcId="{6046EC94-AC15-4FD5-9E17-DE7CB09501D2}" destId="{9186030A-B9B3-47F0-A0A1-DBDDF801BC42}" srcOrd="2" destOrd="0" parTransId="{A0A35E0B-3CC4-4DC3-A4AD-44A5821BF425}" sibTransId="{2A55A82E-7878-4133-9857-640F1B861DAA}"/>
    <dgm:cxn modelId="{FA530487-34A8-4D43-9D64-5F57E1AF5954}" type="presOf" srcId="{60822523-3768-4AA9-878E-AA28070D13CD}" destId="{B25F21F5-0059-4C0E-8034-AB3CAC1998F2}" srcOrd="1" destOrd="0" presId="urn:microsoft.com/office/officeart/2005/8/layout/gear1"/>
    <dgm:cxn modelId="{53E264DF-56D8-4FE0-8F3A-E8C0FA617F40}" type="presOf" srcId="{AC549555-86DA-49D0-919B-096D7F4BA161}" destId="{428939F9-056E-4132-8097-8CFF9FB853D1}" srcOrd="1" destOrd="0" presId="urn:microsoft.com/office/officeart/2005/8/layout/gear1"/>
    <dgm:cxn modelId="{E626FC93-8E9B-4FD0-A8ED-2C810D63FC37}" type="presOf" srcId="{9186030A-B9B3-47F0-A0A1-DBDDF801BC42}" destId="{F372354A-2251-4F6D-A7CE-7E089F5FFB45}" srcOrd="3" destOrd="0" presId="urn:microsoft.com/office/officeart/2005/8/layout/gear1"/>
    <dgm:cxn modelId="{6DBEA324-C174-4E85-8E77-792347B7FE2A}" type="presOf" srcId="{AC549555-86DA-49D0-919B-096D7F4BA161}" destId="{32C64F56-1BD6-4137-8B9E-F66C7F4A9638}" srcOrd="2" destOrd="0" presId="urn:microsoft.com/office/officeart/2005/8/layout/gear1"/>
    <dgm:cxn modelId="{1A4FABA7-1E1C-4CA9-A9B5-C230AD9273E3}" type="presOf" srcId="{2A55A82E-7878-4133-9857-640F1B861DAA}" destId="{D10F0D58-1256-4CCF-A534-DB7417BA6349}" srcOrd="0" destOrd="0" presId="urn:microsoft.com/office/officeart/2005/8/layout/gear1"/>
    <dgm:cxn modelId="{C1F6D98D-BAC3-49F1-B1B7-8D55445A92D4}" type="presOf" srcId="{AC549555-86DA-49D0-919B-096D7F4BA161}" destId="{308C01F8-E437-4B95-9671-FA942CBD8857}" srcOrd="0" destOrd="0" presId="urn:microsoft.com/office/officeart/2005/8/layout/gear1"/>
    <dgm:cxn modelId="{3BAD1E68-CA47-40C3-98A8-1CA35F1AC4BD}" type="presOf" srcId="{8E98698B-0283-404C-8F5D-7E64BD64A06B}" destId="{C2E3C26D-78EE-4F85-A81B-4B2C21C54841}" srcOrd="0" destOrd="0" presId="urn:microsoft.com/office/officeart/2005/8/layout/gear1"/>
    <dgm:cxn modelId="{BA7EA63D-1D78-4FFD-92B1-A057EC411EC4}" srcId="{6046EC94-AC15-4FD5-9E17-DE7CB09501D2}" destId="{60822523-3768-4AA9-878E-AA28070D13CD}" srcOrd="0" destOrd="0" parTransId="{FAA5009D-6478-4E60-948B-BEF8A0B9495B}" sibTransId="{8E98698B-0283-404C-8F5D-7E64BD64A06B}"/>
    <dgm:cxn modelId="{624E7880-2202-412A-BA37-69F38F4F19B9}" type="presOf" srcId="{60822523-3768-4AA9-878E-AA28070D13CD}" destId="{BC8B142A-8DCF-40F7-A5D2-734C961BBA95}" srcOrd="0" destOrd="0" presId="urn:microsoft.com/office/officeart/2005/8/layout/gear1"/>
    <dgm:cxn modelId="{9D451B1F-1D23-460C-92FB-6B74E0BB1F02}" type="presOf" srcId="{60822523-3768-4AA9-878E-AA28070D13CD}" destId="{3983D3A0-03AE-434A-8416-24BD51B142AE}" srcOrd="2" destOrd="0" presId="urn:microsoft.com/office/officeart/2005/8/layout/gear1"/>
    <dgm:cxn modelId="{83EF5343-B78B-401E-9CA3-6AFA3DA32818}" type="presOf" srcId="{9186030A-B9B3-47F0-A0A1-DBDDF801BC42}" destId="{152B9F49-ECF1-4D6D-A853-BA0F57BE5C57}" srcOrd="2" destOrd="0" presId="urn:microsoft.com/office/officeart/2005/8/layout/gear1"/>
    <dgm:cxn modelId="{148CF311-43D7-46F8-AF64-4E61FBC00910}" type="presOf" srcId="{BC91B8D0-425B-4BCC-8267-99524489512E}" destId="{79EDAE16-C4E8-4737-9BB9-C4B62D3F81AE}" srcOrd="0" destOrd="0" presId="urn:microsoft.com/office/officeart/2005/8/layout/gear1"/>
    <dgm:cxn modelId="{A7C99583-8F82-442A-8899-C9CA244FB258}" type="presOf" srcId="{6046EC94-AC15-4FD5-9E17-DE7CB09501D2}" destId="{13BF3159-0DFC-49C2-A792-F65F611ED99B}" srcOrd="0" destOrd="0" presId="urn:microsoft.com/office/officeart/2005/8/layout/gear1"/>
    <dgm:cxn modelId="{156DE4BA-F3FC-440B-B8AA-448A3E49F6D8}" type="presParOf" srcId="{13BF3159-0DFC-49C2-A792-F65F611ED99B}" destId="{BC8B142A-8DCF-40F7-A5D2-734C961BBA95}" srcOrd="0" destOrd="0" presId="urn:microsoft.com/office/officeart/2005/8/layout/gear1"/>
    <dgm:cxn modelId="{914EFC7A-9CB8-4F5C-98B0-9FD50F815E25}" type="presParOf" srcId="{13BF3159-0DFC-49C2-A792-F65F611ED99B}" destId="{B25F21F5-0059-4C0E-8034-AB3CAC1998F2}" srcOrd="1" destOrd="0" presId="urn:microsoft.com/office/officeart/2005/8/layout/gear1"/>
    <dgm:cxn modelId="{410DC72D-8E44-47EA-870E-8533B14733C0}" type="presParOf" srcId="{13BF3159-0DFC-49C2-A792-F65F611ED99B}" destId="{3983D3A0-03AE-434A-8416-24BD51B142AE}" srcOrd="2" destOrd="0" presId="urn:microsoft.com/office/officeart/2005/8/layout/gear1"/>
    <dgm:cxn modelId="{12028B88-0FEE-4E62-8582-DDEFECF887D3}" type="presParOf" srcId="{13BF3159-0DFC-49C2-A792-F65F611ED99B}" destId="{308C01F8-E437-4B95-9671-FA942CBD8857}" srcOrd="3" destOrd="0" presId="urn:microsoft.com/office/officeart/2005/8/layout/gear1"/>
    <dgm:cxn modelId="{B42EEA9D-B007-4C61-B60E-A5DC6FD1A5BB}" type="presParOf" srcId="{13BF3159-0DFC-49C2-A792-F65F611ED99B}" destId="{428939F9-056E-4132-8097-8CFF9FB853D1}" srcOrd="4" destOrd="0" presId="urn:microsoft.com/office/officeart/2005/8/layout/gear1"/>
    <dgm:cxn modelId="{56AC19EA-9FFB-4596-9C3A-7F3EFC8129C1}" type="presParOf" srcId="{13BF3159-0DFC-49C2-A792-F65F611ED99B}" destId="{32C64F56-1BD6-4137-8B9E-F66C7F4A9638}" srcOrd="5" destOrd="0" presId="urn:microsoft.com/office/officeart/2005/8/layout/gear1"/>
    <dgm:cxn modelId="{2C17708D-B17A-4B9C-B5DF-5250F670DB14}" type="presParOf" srcId="{13BF3159-0DFC-49C2-A792-F65F611ED99B}" destId="{2B00D148-59C5-4044-A3FF-FDFBF4F9B3AB}" srcOrd="6" destOrd="0" presId="urn:microsoft.com/office/officeart/2005/8/layout/gear1"/>
    <dgm:cxn modelId="{8726DF87-4135-40BD-BB8D-AE108559D2FD}" type="presParOf" srcId="{13BF3159-0DFC-49C2-A792-F65F611ED99B}" destId="{5C04A9EE-2DD9-4C24-B901-A6D0F725A8E5}" srcOrd="7" destOrd="0" presId="urn:microsoft.com/office/officeart/2005/8/layout/gear1"/>
    <dgm:cxn modelId="{7F29E2D0-E56C-46A3-91B4-F64B5E665333}" type="presParOf" srcId="{13BF3159-0DFC-49C2-A792-F65F611ED99B}" destId="{152B9F49-ECF1-4D6D-A853-BA0F57BE5C57}" srcOrd="8" destOrd="0" presId="urn:microsoft.com/office/officeart/2005/8/layout/gear1"/>
    <dgm:cxn modelId="{40309E7F-CB26-449D-8104-5030A182ACA8}" type="presParOf" srcId="{13BF3159-0DFC-49C2-A792-F65F611ED99B}" destId="{F372354A-2251-4F6D-A7CE-7E089F5FFB45}" srcOrd="9" destOrd="0" presId="urn:microsoft.com/office/officeart/2005/8/layout/gear1"/>
    <dgm:cxn modelId="{F2E2B4F1-7664-48CE-BA89-B20881285831}" type="presParOf" srcId="{13BF3159-0DFC-49C2-A792-F65F611ED99B}" destId="{C2E3C26D-78EE-4F85-A81B-4B2C21C54841}" srcOrd="10" destOrd="0" presId="urn:microsoft.com/office/officeart/2005/8/layout/gear1"/>
    <dgm:cxn modelId="{248D2559-EF9B-4F37-84A2-DC65C380AB01}" type="presParOf" srcId="{13BF3159-0DFC-49C2-A792-F65F611ED99B}" destId="{79EDAE16-C4E8-4737-9BB9-C4B62D3F81AE}" srcOrd="11" destOrd="0" presId="urn:microsoft.com/office/officeart/2005/8/layout/gear1"/>
    <dgm:cxn modelId="{8220885B-784C-4FAE-A0DD-A3BBA9AE7A31}" type="presParOf" srcId="{13BF3159-0DFC-49C2-A792-F65F611ED99B}" destId="{D10F0D58-1256-4CCF-A534-DB7417BA6349}"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635FE2B-4583-4395-AB73-E50DE7DA84B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89F4FCAE-48FF-42AA-90E2-B73DC7A0D8FB}">
      <dgm:prSet phldrT="[Text]"/>
      <dgm:spPr>
        <a:solidFill>
          <a:schemeClr val="tx2">
            <a:lumMod val="40000"/>
            <a:lumOff val="60000"/>
          </a:schemeClr>
        </a:solidFill>
      </dgm:spPr>
      <dgm:t>
        <a:bodyPr/>
        <a:lstStyle/>
        <a:p>
          <a:r>
            <a:rPr lang="en-US" dirty="0" smtClean="0">
              <a:solidFill>
                <a:schemeClr val="tx1"/>
              </a:solidFill>
              <a:latin typeface="Times New Roman" pitchFamily="18" charset="0"/>
              <a:cs typeface="Times New Roman" pitchFamily="18" charset="0"/>
            </a:rPr>
            <a:t>Enterprises </a:t>
          </a:r>
          <a:r>
            <a:rPr lang="en-US" dirty="0" smtClean="0">
              <a:solidFill>
                <a:srgbClr val="FF0000"/>
              </a:solidFill>
              <a:latin typeface="Times New Roman" pitchFamily="18" charset="0"/>
              <a:cs typeface="Times New Roman" pitchFamily="18" charset="0"/>
            </a:rPr>
            <a:t>Producing Goods </a:t>
          </a:r>
          <a:r>
            <a:rPr lang="en-US" dirty="0" smtClean="0">
              <a:solidFill>
                <a:schemeClr val="tx1"/>
              </a:solidFill>
              <a:latin typeface="Times New Roman" pitchFamily="18" charset="0"/>
              <a:cs typeface="Times New Roman" pitchFamily="18" charset="0"/>
            </a:rPr>
            <a:t>or </a:t>
          </a:r>
          <a:r>
            <a:rPr lang="en-US" dirty="0" smtClean="0">
              <a:solidFill>
                <a:srgbClr val="FF0000"/>
              </a:solidFill>
              <a:latin typeface="Times New Roman" pitchFamily="18" charset="0"/>
              <a:cs typeface="Times New Roman" pitchFamily="18" charset="0"/>
            </a:rPr>
            <a:t>Providing Services </a:t>
          </a:r>
          <a:endParaRPr lang="en-US" dirty="0">
            <a:solidFill>
              <a:srgbClr val="FF0000"/>
            </a:solidFill>
            <a:latin typeface="Times New Roman" pitchFamily="18" charset="0"/>
            <a:cs typeface="Times New Roman" pitchFamily="18" charset="0"/>
          </a:endParaRPr>
        </a:p>
      </dgm:t>
    </dgm:pt>
    <dgm:pt modelId="{0AE35C96-E671-48BF-AB5E-68C23DC839F0}" type="parTrans" cxnId="{BBEE3D78-F0FF-4EAB-8DE2-FC851F4A2599}">
      <dgm:prSet/>
      <dgm:spPr/>
      <dgm:t>
        <a:bodyPr/>
        <a:lstStyle/>
        <a:p>
          <a:endParaRPr lang="en-US">
            <a:solidFill>
              <a:schemeClr val="tx1"/>
            </a:solidFill>
          </a:endParaRPr>
        </a:p>
      </dgm:t>
    </dgm:pt>
    <dgm:pt modelId="{44AD420B-72BF-4399-B562-9AAB416A9FF8}" type="sibTrans" cxnId="{BBEE3D78-F0FF-4EAB-8DE2-FC851F4A2599}">
      <dgm:prSet/>
      <dgm:spPr/>
      <dgm:t>
        <a:bodyPr/>
        <a:lstStyle/>
        <a:p>
          <a:endParaRPr lang="en-US">
            <a:solidFill>
              <a:schemeClr val="tx1"/>
            </a:solidFill>
          </a:endParaRPr>
        </a:p>
      </dgm:t>
    </dgm:pt>
    <dgm:pt modelId="{AA390C21-24B6-4B17-8211-52C3F4D7D845}">
      <dgm:prSet phldrT="[Text]"/>
      <dgm:spPr>
        <a:solidFill>
          <a:schemeClr val="accent1">
            <a:lumMod val="40000"/>
            <a:lumOff val="60000"/>
          </a:schemeClr>
        </a:solidFill>
      </dgm:spPr>
      <dgm:t>
        <a:bodyPr/>
        <a:lstStyle/>
        <a:p>
          <a:pPr algn="ctr"/>
          <a:r>
            <a:rPr lang="en-US" sz="4000" b="1" dirty="0" smtClean="0">
              <a:solidFill>
                <a:schemeClr val="tx1"/>
              </a:solidFill>
              <a:latin typeface="Times New Roman" pitchFamily="18" charset="0"/>
              <a:cs typeface="Times New Roman" pitchFamily="18" charset="0"/>
            </a:rPr>
            <a:t>Micro</a:t>
          </a:r>
        </a:p>
      </dgm:t>
    </dgm:pt>
    <dgm:pt modelId="{F04DDAB1-3B8B-4CDB-A215-95FA725F73A8}" type="parTrans" cxnId="{88B493E4-803B-4617-A310-34DC3C44D213}">
      <dgm:prSet/>
      <dgm:spPr/>
      <dgm:t>
        <a:bodyPr/>
        <a:lstStyle/>
        <a:p>
          <a:endParaRPr lang="en-US">
            <a:solidFill>
              <a:schemeClr val="tx1"/>
            </a:solidFill>
          </a:endParaRPr>
        </a:p>
      </dgm:t>
    </dgm:pt>
    <dgm:pt modelId="{222A66F7-3704-4E6E-AD53-B5B798A23461}" type="sibTrans" cxnId="{88B493E4-803B-4617-A310-34DC3C44D213}">
      <dgm:prSet/>
      <dgm:spPr/>
      <dgm:t>
        <a:bodyPr/>
        <a:lstStyle/>
        <a:p>
          <a:endParaRPr lang="en-US">
            <a:solidFill>
              <a:schemeClr val="tx1"/>
            </a:solidFill>
          </a:endParaRPr>
        </a:p>
      </dgm:t>
    </dgm:pt>
    <dgm:pt modelId="{04B65691-6CE5-43C2-BC80-5FB7DA191403}">
      <dgm:prSet phldrT="[Text]"/>
      <dgm:spPr>
        <a:solidFill>
          <a:schemeClr val="accent1">
            <a:lumMod val="40000"/>
            <a:lumOff val="60000"/>
          </a:schemeClr>
        </a:solidFill>
      </dgm:spPr>
      <dgm:t>
        <a:bodyPr/>
        <a:lstStyle/>
        <a:p>
          <a:pPr algn="ctr"/>
          <a:r>
            <a:rPr lang="en-US" sz="4000" b="1" smtClean="0">
              <a:solidFill>
                <a:schemeClr val="tx1"/>
              </a:solidFill>
              <a:latin typeface="Times New Roman" pitchFamily="18" charset="0"/>
              <a:cs typeface="Times New Roman" pitchFamily="18" charset="0"/>
            </a:rPr>
            <a:t>Small</a:t>
          </a:r>
          <a:endParaRPr lang="en-US" sz="4000" b="1" dirty="0">
            <a:solidFill>
              <a:schemeClr val="tx1"/>
            </a:solidFill>
            <a:latin typeface="Times New Roman" pitchFamily="18" charset="0"/>
            <a:cs typeface="Times New Roman" pitchFamily="18" charset="0"/>
          </a:endParaRPr>
        </a:p>
      </dgm:t>
    </dgm:pt>
    <dgm:pt modelId="{2B7AC969-951F-486B-909F-94E22A933136}" type="parTrans" cxnId="{7D044895-B478-4091-8F91-0417BB0FF9B4}">
      <dgm:prSet/>
      <dgm:spPr/>
      <dgm:t>
        <a:bodyPr/>
        <a:lstStyle/>
        <a:p>
          <a:endParaRPr lang="en-US">
            <a:solidFill>
              <a:schemeClr val="tx1"/>
            </a:solidFill>
          </a:endParaRPr>
        </a:p>
      </dgm:t>
    </dgm:pt>
    <dgm:pt modelId="{C84368BE-6075-4C90-B6F7-7E05F347AE4C}" type="sibTrans" cxnId="{7D044895-B478-4091-8F91-0417BB0FF9B4}">
      <dgm:prSet/>
      <dgm:spPr/>
      <dgm:t>
        <a:bodyPr/>
        <a:lstStyle/>
        <a:p>
          <a:endParaRPr lang="en-US">
            <a:solidFill>
              <a:schemeClr val="tx1"/>
            </a:solidFill>
          </a:endParaRPr>
        </a:p>
      </dgm:t>
    </dgm:pt>
    <dgm:pt modelId="{F9D7818A-99E0-4769-8D70-AD579AB873FF}">
      <dgm:prSet phldrT="[Text]"/>
      <dgm:spPr>
        <a:solidFill>
          <a:schemeClr val="accent1">
            <a:lumMod val="40000"/>
            <a:lumOff val="60000"/>
          </a:schemeClr>
        </a:solidFill>
      </dgm:spPr>
      <dgm:t>
        <a:bodyPr/>
        <a:lstStyle/>
        <a:p>
          <a:pPr algn="ctr"/>
          <a:r>
            <a:rPr lang="en-US" sz="4000" b="1" dirty="0" smtClean="0">
              <a:solidFill>
                <a:schemeClr val="tx1"/>
              </a:solidFill>
              <a:latin typeface="Times New Roman" pitchFamily="18" charset="0"/>
              <a:cs typeface="Times New Roman" pitchFamily="18" charset="0"/>
            </a:rPr>
            <a:t>Medium</a:t>
          </a:r>
          <a:endParaRPr lang="en-US" sz="4000" b="1" dirty="0">
            <a:solidFill>
              <a:schemeClr val="tx1"/>
            </a:solidFill>
            <a:latin typeface="Times New Roman" pitchFamily="18" charset="0"/>
            <a:cs typeface="Times New Roman" pitchFamily="18" charset="0"/>
          </a:endParaRPr>
        </a:p>
      </dgm:t>
    </dgm:pt>
    <dgm:pt modelId="{9D401C78-A2F6-4FD8-AE35-EF93DE05D8DC}" type="sibTrans" cxnId="{3873C063-5775-4B2F-B9CA-C498A2D79F43}">
      <dgm:prSet/>
      <dgm:spPr/>
      <dgm:t>
        <a:bodyPr/>
        <a:lstStyle/>
        <a:p>
          <a:endParaRPr lang="en-US">
            <a:solidFill>
              <a:schemeClr val="tx1"/>
            </a:solidFill>
          </a:endParaRPr>
        </a:p>
      </dgm:t>
    </dgm:pt>
    <dgm:pt modelId="{0FFD753D-52AF-464F-B99F-D8F26639ABEF}" type="parTrans" cxnId="{3873C063-5775-4B2F-B9CA-C498A2D79F43}">
      <dgm:prSet/>
      <dgm:spPr/>
      <dgm:t>
        <a:bodyPr/>
        <a:lstStyle/>
        <a:p>
          <a:endParaRPr lang="en-US">
            <a:solidFill>
              <a:schemeClr val="tx1"/>
            </a:solidFill>
          </a:endParaRPr>
        </a:p>
      </dgm:t>
    </dgm:pt>
    <dgm:pt modelId="{96B87561-3AD9-4DEC-BFFC-45030845B741}">
      <dgm:prSet custT="1"/>
      <dgm:spPr>
        <a:solidFill>
          <a:schemeClr val="accent1">
            <a:lumMod val="40000"/>
            <a:lumOff val="60000"/>
          </a:schemeClr>
        </a:solidFill>
      </dgm:spPr>
      <dgm:t>
        <a:bodyPr/>
        <a:lstStyle/>
        <a:p>
          <a:pPr algn="l"/>
          <a:r>
            <a:rPr lang="en-US" sz="3200" dirty="0" smtClean="0">
              <a:solidFill>
                <a:schemeClr val="tx1"/>
              </a:solidFill>
              <a:latin typeface="Times New Roman" pitchFamily="18" charset="0"/>
              <a:cs typeface="Times New Roman" pitchFamily="18" charset="0"/>
            </a:rPr>
            <a:t>A unit where annual turnover is                        </a:t>
          </a:r>
          <a:r>
            <a:rPr lang="en-US" sz="3200" dirty="0" smtClean="0">
              <a:solidFill>
                <a:srgbClr val="FF0000"/>
              </a:solidFill>
              <a:latin typeface="Times New Roman" pitchFamily="18" charset="0"/>
              <a:cs typeface="Times New Roman" pitchFamily="18" charset="0"/>
            </a:rPr>
            <a:t>&gt;Rs. 75 crores but                              &lt; Rs. 250 crores</a:t>
          </a:r>
          <a:endParaRPr lang="en-US" sz="3200" dirty="0">
            <a:solidFill>
              <a:srgbClr val="FF0000"/>
            </a:solidFill>
            <a:latin typeface="Times New Roman" pitchFamily="18" charset="0"/>
            <a:cs typeface="Times New Roman" pitchFamily="18" charset="0"/>
          </a:endParaRPr>
        </a:p>
      </dgm:t>
    </dgm:pt>
    <dgm:pt modelId="{FD0E51C3-3691-424E-9C08-6668B09C99D8}" type="parTrans" cxnId="{E6B496F2-1519-4D7A-B242-D1F7C473978B}">
      <dgm:prSet/>
      <dgm:spPr/>
      <dgm:t>
        <a:bodyPr/>
        <a:lstStyle/>
        <a:p>
          <a:endParaRPr lang="en-US">
            <a:solidFill>
              <a:schemeClr val="tx1"/>
            </a:solidFill>
          </a:endParaRPr>
        </a:p>
      </dgm:t>
    </dgm:pt>
    <dgm:pt modelId="{5465F58B-DAB1-4DFF-83CF-B9CDFA3EA40F}" type="sibTrans" cxnId="{E6B496F2-1519-4D7A-B242-D1F7C473978B}">
      <dgm:prSet/>
      <dgm:spPr/>
      <dgm:t>
        <a:bodyPr/>
        <a:lstStyle/>
        <a:p>
          <a:endParaRPr lang="en-US">
            <a:solidFill>
              <a:schemeClr val="tx1"/>
            </a:solidFill>
          </a:endParaRPr>
        </a:p>
      </dgm:t>
    </dgm:pt>
    <dgm:pt modelId="{48CE340C-8E1E-4115-9924-30C3356BF85F}">
      <dgm:prSet custT="1"/>
      <dgm:spPr>
        <a:solidFill>
          <a:schemeClr val="accent1">
            <a:lumMod val="40000"/>
            <a:lumOff val="60000"/>
          </a:schemeClr>
        </a:solidFill>
      </dgm:spPr>
      <dgm:t>
        <a:bodyPr/>
        <a:lstStyle/>
        <a:p>
          <a:pPr algn="l"/>
          <a:r>
            <a:rPr lang="en-US" sz="3200" dirty="0" smtClean="0">
              <a:solidFill>
                <a:schemeClr val="tx1"/>
              </a:solidFill>
              <a:latin typeface="Times New Roman" pitchFamily="18" charset="0"/>
              <a:cs typeface="Times New Roman" pitchFamily="18" charset="0"/>
            </a:rPr>
            <a:t>A unit where annual turnover                             </a:t>
          </a:r>
          <a:r>
            <a:rPr lang="en-US" sz="3200" dirty="0" smtClean="0">
              <a:solidFill>
                <a:srgbClr val="FF0000"/>
              </a:solidFill>
              <a:latin typeface="Times New Roman" pitchFamily="18" charset="0"/>
              <a:cs typeface="Times New Roman" pitchFamily="18" charset="0"/>
            </a:rPr>
            <a:t>&lt; Rs. 5 crores</a:t>
          </a:r>
          <a:endParaRPr lang="en-US" sz="3100" dirty="0">
            <a:solidFill>
              <a:srgbClr val="FF0000"/>
            </a:solidFill>
            <a:latin typeface="Times New Roman" pitchFamily="18" charset="0"/>
            <a:cs typeface="Times New Roman" pitchFamily="18" charset="0"/>
          </a:endParaRPr>
        </a:p>
      </dgm:t>
    </dgm:pt>
    <dgm:pt modelId="{D4B90D26-0783-401C-B968-930B69D8F198}" type="sibTrans" cxnId="{74BC5E5A-ACFA-4E65-9CD0-DEEA23D56708}">
      <dgm:prSet/>
      <dgm:spPr/>
      <dgm:t>
        <a:bodyPr/>
        <a:lstStyle/>
        <a:p>
          <a:endParaRPr lang="en-US">
            <a:solidFill>
              <a:schemeClr val="tx1"/>
            </a:solidFill>
          </a:endParaRPr>
        </a:p>
      </dgm:t>
    </dgm:pt>
    <dgm:pt modelId="{FD9AF033-2721-417B-8FBF-BDE6EA2AE7F8}" type="parTrans" cxnId="{74BC5E5A-ACFA-4E65-9CD0-DEEA23D56708}">
      <dgm:prSet/>
      <dgm:spPr/>
      <dgm:t>
        <a:bodyPr/>
        <a:lstStyle/>
        <a:p>
          <a:endParaRPr lang="en-US">
            <a:solidFill>
              <a:schemeClr val="tx1"/>
            </a:solidFill>
          </a:endParaRPr>
        </a:p>
      </dgm:t>
    </dgm:pt>
    <dgm:pt modelId="{9F4ABADD-96A1-4115-A3C0-71B3D4BA3602}">
      <dgm:prSet custT="1"/>
      <dgm:spPr>
        <a:solidFill>
          <a:schemeClr val="accent1">
            <a:lumMod val="40000"/>
            <a:lumOff val="60000"/>
          </a:schemeClr>
        </a:solidFill>
      </dgm:spPr>
      <dgm:t>
        <a:bodyPr/>
        <a:lstStyle/>
        <a:p>
          <a:pPr algn="l"/>
          <a:r>
            <a:rPr lang="en-US" sz="3200" dirty="0" smtClean="0">
              <a:solidFill>
                <a:schemeClr val="tx1"/>
              </a:solidFill>
              <a:latin typeface="Times New Roman" pitchFamily="18" charset="0"/>
              <a:cs typeface="Times New Roman" pitchFamily="18" charset="0"/>
            </a:rPr>
            <a:t>A unit where annual turnover is more than </a:t>
          </a:r>
          <a:r>
            <a:rPr lang="en-US" sz="3200" dirty="0" smtClean="0">
              <a:solidFill>
                <a:srgbClr val="FF0000"/>
              </a:solidFill>
              <a:latin typeface="Times New Roman" pitchFamily="18" charset="0"/>
              <a:cs typeface="Times New Roman" pitchFamily="18" charset="0"/>
            </a:rPr>
            <a:t>&gt; Rs. 5 crores but               &lt; Rs. 75 crores</a:t>
          </a:r>
          <a:endParaRPr lang="en-US" sz="3200" dirty="0">
            <a:solidFill>
              <a:srgbClr val="FF0000"/>
            </a:solidFill>
            <a:latin typeface="Times New Roman" pitchFamily="18" charset="0"/>
            <a:cs typeface="Times New Roman" pitchFamily="18" charset="0"/>
          </a:endParaRPr>
        </a:p>
      </dgm:t>
    </dgm:pt>
    <dgm:pt modelId="{4D90B914-19CA-4133-A9F2-97652D209FF5}" type="sibTrans" cxnId="{99562959-34AE-4099-8809-9CC1FD84C46C}">
      <dgm:prSet/>
      <dgm:spPr/>
      <dgm:t>
        <a:bodyPr/>
        <a:lstStyle/>
        <a:p>
          <a:endParaRPr lang="en-US">
            <a:solidFill>
              <a:schemeClr val="tx1"/>
            </a:solidFill>
          </a:endParaRPr>
        </a:p>
      </dgm:t>
    </dgm:pt>
    <dgm:pt modelId="{F52A009E-8CBB-4FAB-8E7C-DA0AE334E9FF}" type="parTrans" cxnId="{99562959-34AE-4099-8809-9CC1FD84C46C}">
      <dgm:prSet/>
      <dgm:spPr/>
      <dgm:t>
        <a:bodyPr/>
        <a:lstStyle/>
        <a:p>
          <a:endParaRPr lang="en-US">
            <a:solidFill>
              <a:schemeClr val="tx1"/>
            </a:solidFill>
          </a:endParaRPr>
        </a:p>
      </dgm:t>
    </dgm:pt>
    <dgm:pt modelId="{896F3AC6-01F4-49B1-931B-F775E362BDD3}" type="pres">
      <dgm:prSet presAssocID="{A635FE2B-4583-4395-AB73-E50DE7DA84BB}" presName="composite" presStyleCnt="0">
        <dgm:presLayoutVars>
          <dgm:chMax val="1"/>
          <dgm:dir/>
          <dgm:resizeHandles val="exact"/>
        </dgm:presLayoutVars>
      </dgm:prSet>
      <dgm:spPr/>
      <dgm:t>
        <a:bodyPr/>
        <a:lstStyle/>
        <a:p>
          <a:endParaRPr lang="en-US"/>
        </a:p>
      </dgm:t>
    </dgm:pt>
    <dgm:pt modelId="{E4398B63-F787-4071-A391-EF6E924CF5B0}" type="pres">
      <dgm:prSet presAssocID="{89F4FCAE-48FF-42AA-90E2-B73DC7A0D8FB}" presName="roof" presStyleLbl="dkBgShp" presStyleIdx="0" presStyleCnt="2" custScaleY="63568"/>
      <dgm:spPr/>
      <dgm:t>
        <a:bodyPr/>
        <a:lstStyle/>
        <a:p>
          <a:endParaRPr lang="en-US"/>
        </a:p>
      </dgm:t>
    </dgm:pt>
    <dgm:pt modelId="{40F89AD3-620E-420A-9B77-0C1B0765979D}" type="pres">
      <dgm:prSet presAssocID="{89F4FCAE-48FF-42AA-90E2-B73DC7A0D8FB}" presName="pillars" presStyleCnt="0"/>
      <dgm:spPr/>
    </dgm:pt>
    <dgm:pt modelId="{BE9740BA-0512-4A7D-9336-B40A0429CCCB}" type="pres">
      <dgm:prSet presAssocID="{89F4FCAE-48FF-42AA-90E2-B73DC7A0D8FB}" presName="pillar1" presStyleLbl="node1" presStyleIdx="0" presStyleCnt="3">
        <dgm:presLayoutVars>
          <dgm:bulletEnabled val="1"/>
        </dgm:presLayoutVars>
      </dgm:prSet>
      <dgm:spPr/>
      <dgm:t>
        <a:bodyPr/>
        <a:lstStyle/>
        <a:p>
          <a:endParaRPr lang="en-US"/>
        </a:p>
      </dgm:t>
    </dgm:pt>
    <dgm:pt modelId="{6D655A5B-2F4E-44A1-9E4B-149556CF413E}" type="pres">
      <dgm:prSet presAssocID="{04B65691-6CE5-43C2-BC80-5FB7DA191403}" presName="pillarX" presStyleLbl="node1" presStyleIdx="1" presStyleCnt="3">
        <dgm:presLayoutVars>
          <dgm:bulletEnabled val="1"/>
        </dgm:presLayoutVars>
      </dgm:prSet>
      <dgm:spPr/>
      <dgm:t>
        <a:bodyPr/>
        <a:lstStyle/>
        <a:p>
          <a:endParaRPr lang="en-US"/>
        </a:p>
      </dgm:t>
    </dgm:pt>
    <dgm:pt modelId="{BFE2DE9A-2AB6-405B-BA19-9D35E0DCF204}" type="pres">
      <dgm:prSet presAssocID="{F9D7818A-99E0-4769-8D70-AD579AB873FF}" presName="pillarX" presStyleLbl="node1" presStyleIdx="2" presStyleCnt="3">
        <dgm:presLayoutVars>
          <dgm:bulletEnabled val="1"/>
        </dgm:presLayoutVars>
      </dgm:prSet>
      <dgm:spPr/>
      <dgm:t>
        <a:bodyPr/>
        <a:lstStyle/>
        <a:p>
          <a:endParaRPr lang="en-US"/>
        </a:p>
      </dgm:t>
    </dgm:pt>
    <dgm:pt modelId="{603D2668-D699-4C7E-9E3A-ED78C1BC53EE}" type="pres">
      <dgm:prSet presAssocID="{89F4FCAE-48FF-42AA-90E2-B73DC7A0D8FB}" presName="base" presStyleLbl="dkBgShp" presStyleIdx="1" presStyleCnt="2" custScaleY="16071"/>
      <dgm:spPr/>
    </dgm:pt>
  </dgm:ptLst>
  <dgm:cxnLst>
    <dgm:cxn modelId="{3873C063-5775-4B2F-B9CA-C498A2D79F43}" srcId="{89F4FCAE-48FF-42AA-90E2-B73DC7A0D8FB}" destId="{F9D7818A-99E0-4769-8D70-AD579AB873FF}" srcOrd="2" destOrd="0" parTransId="{0FFD753D-52AF-464F-B99F-D8F26639ABEF}" sibTransId="{9D401C78-A2F6-4FD8-AE35-EF93DE05D8DC}"/>
    <dgm:cxn modelId="{E9EB688C-5D6E-4D17-8A7E-8A466B487DAC}" type="presOf" srcId="{9F4ABADD-96A1-4115-A3C0-71B3D4BA3602}" destId="{6D655A5B-2F4E-44A1-9E4B-149556CF413E}" srcOrd="0" destOrd="1" presId="urn:microsoft.com/office/officeart/2005/8/layout/hList3"/>
    <dgm:cxn modelId="{7D044895-B478-4091-8F91-0417BB0FF9B4}" srcId="{89F4FCAE-48FF-42AA-90E2-B73DC7A0D8FB}" destId="{04B65691-6CE5-43C2-BC80-5FB7DA191403}" srcOrd="1" destOrd="0" parTransId="{2B7AC969-951F-486B-909F-94E22A933136}" sibTransId="{C84368BE-6075-4C90-B6F7-7E05F347AE4C}"/>
    <dgm:cxn modelId="{88B493E4-803B-4617-A310-34DC3C44D213}" srcId="{89F4FCAE-48FF-42AA-90E2-B73DC7A0D8FB}" destId="{AA390C21-24B6-4B17-8211-52C3F4D7D845}" srcOrd="0" destOrd="0" parTransId="{F04DDAB1-3B8B-4CDB-A215-95FA725F73A8}" sibTransId="{222A66F7-3704-4E6E-AD53-B5B798A23461}"/>
    <dgm:cxn modelId="{93155CC1-62E9-4749-A887-E71D54D16FC9}" type="presOf" srcId="{04B65691-6CE5-43C2-BC80-5FB7DA191403}" destId="{6D655A5B-2F4E-44A1-9E4B-149556CF413E}" srcOrd="0" destOrd="0" presId="urn:microsoft.com/office/officeart/2005/8/layout/hList3"/>
    <dgm:cxn modelId="{99DB17CE-05B8-4D55-B410-A3790486429E}" type="presOf" srcId="{89F4FCAE-48FF-42AA-90E2-B73DC7A0D8FB}" destId="{E4398B63-F787-4071-A391-EF6E924CF5B0}" srcOrd="0" destOrd="0" presId="urn:microsoft.com/office/officeart/2005/8/layout/hList3"/>
    <dgm:cxn modelId="{27B70506-3008-46E5-B371-F63808030826}" type="presOf" srcId="{48CE340C-8E1E-4115-9924-30C3356BF85F}" destId="{BE9740BA-0512-4A7D-9336-B40A0429CCCB}" srcOrd="0" destOrd="1" presId="urn:microsoft.com/office/officeart/2005/8/layout/hList3"/>
    <dgm:cxn modelId="{81E30706-104A-4FA6-A716-DA29552B1709}" type="presOf" srcId="{A635FE2B-4583-4395-AB73-E50DE7DA84BB}" destId="{896F3AC6-01F4-49B1-931B-F775E362BDD3}" srcOrd="0" destOrd="0" presId="urn:microsoft.com/office/officeart/2005/8/layout/hList3"/>
    <dgm:cxn modelId="{99562959-34AE-4099-8809-9CC1FD84C46C}" srcId="{04B65691-6CE5-43C2-BC80-5FB7DA191403}" destId="{9F4ABADD-96A1-4115-A3C0-71B3D4BA3602}" srcOrd="0" destOrd="0" parTransId="{F52A009E-8CBB-4FAB-8E7C-DA0AE334E9FF}" sibTransId="{4D90B914-19CA-4133-A9F2-97652D209FF5}"/>
    <dgm:cxn modelId="{E6B496F2-1519-4D7A-B242-D1F7C473978B}" srcId="{F9D7818A-99E0-4769-8D70-AD579AB873FF}" destId="{96B87561-3AD9-4DEC-BFFC-45030845B741}" srcOrd="0" destOrd="0" parTransId="{FD0E51C3-3691-424E-9C08-6668B09C99D8}" sibTransId="{5465F58B-DAB1-4DFF-83CF-B9CDFA3EA40F}"/>
    <dgm:cxn modelId="{5857BE97-4786-4184-9F0C-612A354BAB7A}" type="presOf" srcId="{96B87561-3AD9-4DEC-BFFC-45030845B741}" destId="{BFE2DE9A-2AB6-405B-BA19-9D35E0DCF204}" srcOrd="0" destOrd="1" presId="urn:microsoft.com/office/officeart/2005/8/layout/hList3"/>
    <dgm:cxn modelId="{2A93BE03-449A-4208-94F0-8F7FC9DB591F}" type="presOf" srcId="{AA390C21-24B6-4B17-8211-52C3F4D7D845}" destId="{BE9740BA-0512-4A7D-9336-B40A0429CCCB}" srcOrd="0" destOrd="0" presId="urn:microsoft.com/office/officeart/2005/8/layout/hList3"/>
    <dgm:cxn modelId="{9107D10D-09DA-4774-AE43-EE56CDDABE22}" type="presOf" srcId="{F9D7818A-99E0-4769-8D70-AD579AB873FF}" destId="{BFE2DE9A-2AB6-405B-BA19-9D35E0DCF204}" srcOrd="0" destOrd="0" presId="urn:microsoft.com/office/officeart/2005/8/layout/hList3"/>
    <dgm:cxn modelId="{BBEE3D78-F0FF-4EAB-8DE2-FC851F4A2599}" srcId="{A635FE2B-4583-4395-AB73-E50DE7DA84BB}" destId="{89F4FCAE-48FF-42AA-90E2-B73DC7A0D8FB}" srcOrd="0" destOrd="0" parTransId="{0AE35C96-E671-48BF-AB5E-68C23DC839F0}" sibTransId="{44AD420B-72BF-4399-B562-9AAB416A9FF8}"/>
    <dgm:cxn modelId="{74BC5E5A-ACFA-4E65-9CD0-DEEA23D56708}" srcId="{AA390C21-24B6-4B17-8211-52C3F4D7D845}" destId="{48CE340C-8E1E-4115-9924-30C3356BF85F}" srcOrd="0" destOrd="0" parTransId="{FD9AF033-2721-417B-8FBF-BDE6EA2AE7F8}" sibTransId="{D4B90D26-0783-401C-B968-930B69D8F198}"/>
    <dgm:cxn modelId="{D497D584-04C7-48F6-8431-E55379105D13}" type="presParOf" srcId="{896F3AC6-01F4-49B1-931B-F775E362BDD3}" destId="{E4398B63-F787-4071-A391-EF6E924CF5B0}" srcOrd="0" destOrd="0" presId="urn:microsoft.com/office/officeart/2005/8/layout/hList3"/>
    <dgm:cxn modelId="{AC2E6A6E-C2EE-4F16-AE12-D583AAED4DDD}" type="presParOf" srcId="{896F3AC6-01F4-49B1-931B-F775E362BDD3}" destId="{40F89AD3-620E-420A-9B77-0C1B0765979D}" srcOrd="1" destOrd="0" presId="urn:microsoft.com/office/officeart/2005/8/layout/hList3"/>
    <dgm:cxn modelId="{650A8476-FF7A-4C0B-9C11-C2AF42038DDA}" type="presParOf" srcId="{40F89AD3-620E-420A-9B77-0C1B0765979D}" destId="{BE9740BA-0512-4A7D-9336-B40A0429CCCB}" srcOrd="0" destOrd="0" presId="urn:microsoft.com/office/officeart/2005/8/layout/hList3"/>
    <dgm:cxn modelId="{0D2D53DE-A0D9-4BE1-9FA4-A2C362A45599}" type="presParOf" srcId="{40F89AD3-620E-420A-9B77-0C1B0765979D}" destId="{6D655A5B-2F4E-44A1-9E4B-149556CF413E}" srcOrd="1" destOrd="0" presId="urn:microsoft.com/office/officeart/2005/8/layout/hList3"/>
    <dgm:cxn modelId="{10B3C871-2880-431A-BA77-0A17BDD3CE85}" type="presParOf" srcId="{40F89AD3-620E-420A-9B77-0C1B0765979D}" destId="{BFE2DE9A-2AB6-405B-BA19-9D35E0DCF204}" srcOrd="2" destOrd="0" presId="urn:microsoft.com/office/officeart/2005/8/layout/hList3"/>
    <dgm:cxn modelId="{65C412FD-8C00-4BDB-81A8-0A1C1D35663B}" type="presParOf" srcId="{896F3AC6-01F4-49B1-931B-F775E362BDD3}" destId="{603D2668-D699-4C7E-9E3A-ED78C1BC53EE}"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B95CEEF-1F9B-4BAC-9673-7F506B61996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7E2634CB-3664-4C7D-8944-36D6BCAA6935}">
      <dgm:prSet phldrT="[Text]" custT="1"/>
      <dgm:spPr>
        <a:solidFill>
          <a:schemeClr val="tx2">
            <a:lumMod val="40000"/>
            <a:lumOff val="60000"/>
          </a:schemeClr>
        </a:solidFill>
      </dgm:spPr>
      <dgm:t>
        <a:bodyPr/>
        <a:lstStyle/>
        <a:p>
          <a:pPr algn="ctr"/>
          <a:r>
            <a:rPr lang="en-US" sz="3200" dirty="0" smtClean="0">
              <a:solidFill>
                <a:schemeClr val="tx1"/>
              </a:solidFill>
              <a:latin typeface="Times New Roman" pitchFamily="18" charset="0"/>
              <a:cs typeface="Times New Roman" pitchFamily="18" charset="0"/>
            </a:rPr>
            <a:t>Initial  Reporting</a:t>
          </a:r>
          <a:endParaRPr lang="en-US" sz="3200" dirty="0">
            <a:solidFill>
              <a:schemeClr val="tx1"/>
            </a:solidFill>
            <a:latin typeface="Times New Roman" pitchFamily="18" charset="0"/>
            <a:cs typeface="Times New Roman" pitchFamily="18" charset="0"/>
          </a:endParaRPr>
        </a:p>
      </dgm:t>
    </dgm:pt>
    <dgm:pt modelId="{33DECEFC-74D0-42BA-A9FA-9DB1CC38665E}" type="parTrans" cxnId="{CF04FF71-3911-49EE-9661-76453C9D97ED}">
      <dgm:prSet/>
      <dgm:spPr/>
      <dgm:t>
        <a:bodyPr/>
        <a:lstStyle/>
        <a:p>
          <a:endParaRPr lang="en-US"/>
        </a:p>
      </dgm:t>
    </dgm:pt>
    <dgm:pt modelId="{9BF6E2A7-EFB6-477C-94FB-A103FF02E1ED}" type="sibTrans" cxnId="{CF04FF71-3911-49EE-9661-76453C9D97ED}">
      <dgm:prSet/>
      <dgm:spPr/>
      <dgm:t>
        <a:bodyPr/>
        <a:lstStyle/>
        <a:p>
          <a:endParaRPr lang="en-US"/>
        </a:p>
      </dgm:t>
    </dgm:pt>
    <dgm:pt modelId="{BC726295-D9AB-4120-B5F4-561E99B96FEE}">
      <dgm:prSet phldrT="[Text]" custT="1"/>
      <dgm:spPr>
        <a:solidFill>
          <a:schemeClr val="tx2">
            <a:lumMod val="20000"/>
            <a:lumOff val="80000"/>
            <a:alpha val="90000"/>
          </a:schemeClr>
        </a:solidFill>
        <a:ln>
          <a:solidFill>
            <a:schemeClr val="accent1">
              <a:lumMod val="75000"/>
              <a:alpha val="90000"/>
            </a:schemeClr>
          </a:solidFill>
        </a:ln>
      </dgm:spPr>
      <dgm:t>
        <a:bodyPr/>
        <a:lstStyle/>
        <a:p>
          <a:pPr algn="just"/>
          <a:r>
            <a:rPr lang="en-US" sz="2800" dirty="0" smtClean="0">
              <a:latin typeface="Times New Roman" pitchFamily="18" charset="0"/>
              <a:cs typeface="Times New Roman" pitchFamily="18" charset="0"/>
            </a:rPr>
            <a:t>For all outstanding dues to be done </a:t>
          </a:r>
          <a:r>
            <a:rPr lang="en-US" sz="2800" i="1" dirty="0" smtClean="0">
              <a:solidFill>
                <a:srgbClr val="FF0000"/>
              </a:solidFill>
              <a:latin typeface="Times New Roman" pitchFamily="18" charset="0"/>
              <a:cs typeface="Times New Roman" pitchFamily="18" charset="0"/>
            </a:rPr>
            <a:t>within 30 days </a:t>
          </a:r>
          <a:r>
            <a:rPr lang="en-US" sz="2800" dirty="0" smtClean="0">
              <a:latin typeface="Times New Roman" pitchFamily="18" charset="0"/>
              <a:cs typeface="Times New Roman" pitchFamily="18" charset="0"/>
            </a:rPr>
            <a:t>from the date the said publication of the Notification  that is 22</a:t>
          </a:r>
          <a:r>
            <a:rPr lang="en-US" sz="2800" baseline="30000" dirty="0" smtClean="0">
              <a:latin typeface="Times New Roman" pitchFamily="18" charset="0"/>
              <a:cs typeface="Times New Roman" pitchFamily="18" charset="0"/>
            </a:rPr>
            <a:t>nd</a:t>
          </a:r>
          <a:r>
            <a:rPr lang="en-US" sz="2800" dirty="0" smtClean="0">
              <a:latin typeface="Times New Roman" pitchFamily="18" charset="0"/>
              <a:cs typeface="Times New Roman" pitchFamily="18" charset="0"/>
            </a:rPr>
            <a:t> January 2019. However the Form is still not released by MCA </a:t>
          </a:r>
          <a:endParaRPr lang="en-US" sz="2800" dirty="0">
            <a:latin typeface="Times New Roman" pitchFamily="18" charset="0"/>
            <a:cs typeface="Times New Roman" pitchFamily="18" charset="0"/>
          </a:endParaRPr>
        </a:p>
      </dgm:t>
    </dgm:pt>
    <dgm:pt modelId="{67C87C00-7E62-401C-84C0-EAAABF7BA6C1}" type="parTrans" cxnId="{4CB3C018-542F-4625-BB4D-F74674C1282E}">
      <dgm:prSet/>
      <dgm:spPr/>
      <dgm:t>
        <a:bodyPr/>
        <a:lstStyle/>
        <a:p>
          <a:endParaRPr lang="en-US"/>
        </a:p>
      </dgm:t>
    </dgm:pt>
    <dgm:pt modelId="{7B159B28-E8A0-4C94-BDA9-05D411B9D16D}" type="sibTrans" cxnId="{4CB3C018-542F-4625-BB4D-F74674C1282E}">
      <dgm:prSet/>
      <dgm:spPr/>
      <dgm:t>
        <a:bodyPr/>
        <a:lstStyle/>
        <a:p>
          <a:endParaRPr lang="en-US"/>
        </a:p>
      </dgm:t>
    </dgm:pt>
    <dgm:pt modelId="{0459C53E-6E88-4FFE-AE72-3542DB09C466}">
      <dgm:prSet phldrT="[Text]" custT="1"/>
      <dgm:spPr>
        <a:solidFill>
          <a:schemeClr val="tx2">
            <a:lumMod val="40000"/>
            <a:lumOff val="60000"/>
          </a:schemeClr>
        </a:solidFill>
      </dgm:spPr>
      <dgm:t>
        <a:bodyPr/>
        <a:lstStyle/>
        <a:p>
          <a:pPr algn="l"/>
          <a:r>
            <a:rPr lang="en-US" sz="3200" dirty="0" smtClean="0">
              <a:solidFill>
                <a:schemeClr val="tx1"/>
              </a:solidFill>
              <a:latin typeface="Times New Roman" pitchFamily="18" charset="0"/>
              <a:cs typeface="Times New Roman" pitchFamily="18" charset="0"/>
            </a:rPr>
            <a:t>Half-Yearly Reporting</a:t>
          </a:r>
          <a:endParaRPr lang="en-US" sz="3200" dirty="0">
            <a:solidFill>
              <a:schemeClr val="tx1"/>
            </a:solidFill>
            <a:latin typeface="Times New Roman" pitchFamily="18" charset="0"/>
            <a:cs typeface="Times New Roman" pitchFamily="18" charset="0"/>
          </a:endParaRPr>
        </a:p>
      </dgm:t>
    </dgm:pt>
    <dgm:pt modelId="{904C24EC-E376-4EE5-8586-627C8F5F748F}" type="parTrans" cxnId="{EF36EA90-802B-48EA-A5A3-4A779D94C20C}">
      <dgm:prSet/>
      <dgm:spPr/>
      <dgm:t>
        <a:bodyPr/>
        <a:lstStyle/>
        <a:p>
          <a:endParaRPr lang="en-US"/>
        </a:p>
      </dgm:t>
    </dgm:pt>
    <dgm:pt modelId="{D8259215-0A35-4E08-8C41-1761C10B1C08}" type="sibTrans" cxnId="{EF36EA90-802B-48EA-A5A3-4A779D94C20C}">
      <dgm:prSet/>
      <dgm:spPr/>
      <dgm:t>
        <a:bodyPr/>
        <a:lstStyle/>
        <a:p>
          <a:endParaRPr lang="en-US"/>
        </a:p>
      </dgm:t>
    </dgm:pt>
    <dgm:pt modelId="{D4F455E0-260C-4689-A5CB-456621F254AC}">
      <dgm:prSet phldrT="[Text]" custT="1"/>
      <dgm:spPr>
        <a:solidFill>
          <a:schemeClr val="tx2">
            <a:lumMod val="20000"/>
            <a:lumOff val="80000"/>
            <a:alpha val="90000"/>
          </a:schemeClr>
        </a:solidFill>
        <a:ln>
          <a:solidFill>
            <a:schemeClr val="accent1">
              <a:lumMod val="75000"/>
              <a:alpha val="90000"/>
            </a:schemeClr>
          </a:solidFill>
        </a:ln>
      </dgm:spPr>
      <dgm:t>
        <a:bodyPr/>
        <a:lstStyle/>
        <a:p>
          <a:pPr algn="just"/>
          <a:r>
            <a:rPr lang="en-US" sz="2800" dirty="0" smtClean="0">
              <a:latin typeface="Times New Roman" pitchFamily="18" charset="0"/>
              <a:cs typeface="Times New Roman" pitchFamily="18" charset="0"/>
            </a:rPr>
            <a:t>By </a:t>
          </a:r>
          <a:r>
            <a:rPr lang="en-US" sz="2800" i="1" dirty="0" smtClean="0">
              <a:solidFill>
                <a:srgbClr val="FF0000"/>
              </a:solidFill>
              <a:latin typeface="Times New Roman" pitchFamily="18" charset="0"/>
              <a:cs typeface="Times New Roman" pitchFamily="18" charset="0"/>
            </a:rPr>
            <a:t>31</a:t>
          </a:r>
          <a:r>
            <a:rPr lang="en-US" sz="2800" i="1" baseline="30000" dirty="0" smtClean="0">
              <a:solidFill>
                <a:srgbClr val="FF0000"/>
              </a:solidFill>
              <a:latin typeface="Times New Roman" pitchFamily="18" charset="0"/>
              <a:cs typeface="Times New Roman" pitchFamily="18" charset="0"/>
            </a:rPr>
            <a:t>st</a:t>
          </a:r>
          <a:r>
            <a:rPr lang="en-US" sz="2800" i="1" dirty="0" smtClean="0">
              <a:solidFill>
                <a:srgbClr val="FF0000"/>
              </a:solidFill>
              <a:latin typeface="Times New Roman" pitchFamily="18" charset="0"/>
              <a:cs typeface="Times New Roman" pitchFamily="18" charset="0"/>
            </a:rPr>
            <a:t> October</a:t>
          </a:r>
          <a:r>
            <a:rPr lang="en-US" sz="2800" dirty="0" smtClean="0">
              <a:latin typeface="Times New Roman" pitchFamily="18" charset="0"/>
              <a:cs typeface="Times New Roman" pitchFamily="18" charset="0"/>
            </a:rPr>
            <a:t>, for the period from April to September</a:t>
          </a:r>
          <a:endParaRPr lang="en-US" sz="2800" dirty="0">
            <a:latin typeface="Times New Roman" pitchFamily="18" charset="0"/>
            <a:cs typeface="Times New Roman" pitchFamily="18" charset="0"/>
          </a:endParaRPr>
        </a:p>
      </dgm:t>
    </dgm:pt>
    <dgm:pt modelId="{FEB36EF1-5A4B-464F-8166-6A3F0C0BE92C}" type="sibTrans" cxnId="{3850A566-2534-40AF-AB88-79470E07AED9}">
      <dgm:prSet/>
      <dgm:spPr/>
      <dgm:t>
        <a:bodyPr/>
        <a:lstStyle/>
        <a:p>
          <a:endParaRPr lang="en-US"/>
        </a:p>
      </dgm:t>
    </dgm:pt>
    <dgm:pt modelId="{9D17D1A2-DEE5-4D09-9663-4A12ECB59B74}" type="parTrans" cxnId="{3850A566-2534-40AF-AB88-79470E07AED9}">
      <dgm:prSet/>
      <dgm:spPr/>
      <dgm:t>
        <a:bodyPr/>
        <a:lstStyle/>
        <a:p>
          <a:endParaRPr lang="en-US"/>
        </a:p>
      </dgm:t>
    </dgm:pt>
    <dgm:pt modelId="{952B867D-79CB-4B53-A5D9-FC2F548B7582}">
      <dgm:prSet custT="1"/>
      <dgm:spPr>
        <a:solidFill>
          <a:schemeClr val="tx2">
            <a:lumMod val="40000"/>
            <a:lumOff val="60000"/>
          </a:schemeClr>
        </a:solidFill>
      </dgm:spPr>
      <dgm:t>
        <a:bodyPr/>
        <a:lstStyle/>
        <a:p>
          <a:pPr algn="l"/>
          <a:r>
            <a:rPr lang="en-US" sz="3200" dirty="0" smtClean="0">
              <a:solidFill>
                <a:schemeClr val="tx1"/>
              </a:solidFill>
              <a:latin typeface="Times New Roman" pitchFamily="18" charset="0"/>
              <a:cs typeface="Times New Roman" pitchFamily="18" charset="0"/>
            </a:rPr>
            <a:t>NIL Reporting</a:t>
          </a:r>
          <a:endParaRPr lang="en-US" sz="3200" dirty="0">
            <a:solidFill>
              <a:schemeClr val="tx1"/>
            </a:solidFill>
            <a:latin typeface="Times New Roman" pitchFamily="18" charset="0"/>
            <a:cs typeface="Times New Roman" pitchFamily="18" charset="0"/>
          </a:endParaRPr>
        </a:p>
      </dgm:t>
    </dgm:pt>
    <dgm:pt modelId="{46913A61-50E5-4306-9074-B53E2FC7B920}" type="parTrans" cxnId="{3E044D79-F96B-45A7-9B8B-919CAB20238A}">
      <dgm:prSet/>
      <dgm:spPr/>
      <dgm:t>
        <a:bodyPr/>
        <a:lstStyle/>
        <a:p>
          <a:endParaRPr lang="en-US"/>
        </a:p>
      </dgm:t>
    </dgm:pt>
    <dgm:pt modelId="{058173ED-9147-4856-ABCE-24DD95B55C33}" type="sibTrans" cxnId="{3E044D79-F96B-45A7-9B8B-919CAB20238A}">
      <dgm:prSet/>
      <dgm:spPr/>
      <dgm:t>
        <a:bodyPr/>
        <a:lstStyle/>
        <a:p>
          <a:endParaRPr lang="en-US"/>
        </a:p>
      </dgm:t>
    </dgm:pt>
    <dgm:pt modelId="{5DED24C0-0494-4E96-AE00-9910D18A5E31}">
      <dgm:prSet custT="1"/>
      <dgm:spPr>
        <a:solidFill>
          <a:schemeClr val="tx2">
            <a:lumMod val="20000"/>
            <a:lumOff val="80000"/>
            <a:alpha val="90000"/>
          </a:schemeClr>
        </a:solidFill>
        <a:ln>
          <a:solidFill>
            <a:schemeClr val="accent1">
              <a:alpha val="90000"/>
            </a:schemeClr>
          </a:solidFill>
        </a:ln>
      </dgm:spPr>
      <dgm:t>
        <a:bodyPr/>
        <a:lstStyle/>
        <a:p>
          <a:pPr algn="just"/>
          <a:r>
            <a:rPr lang="en-US" sz="3200" dirty="0" smtClean="0">
              <a:solidFill>
                <a:schemeClr val="tx1"/>
              </a:solidFill>
              <a:latin typeface="Times New Roman" pitchFamily="18" charset="0"/>
              <a:cs typeface="Times New Roman" pitchFamily="18" charset="0"/>
            </a:rPr>
            <a:t>Any Company which does not fall within the definition of  “Specified companies” </a:t>
          </a:r>
          <a:r>
            <a:rPr lang="en-US" sz="3200" i="1" dirty="0" smtClean="0">
              <a:solidFill>
                <a:schemeClr val="tx1"/>
              </a:solidFill>
              <a:latin typeface="Times New Roman" pitchFamily="18" charset="0"/>
              <a:cs typeface="Times New Roman" pitchFamily="18" charset="0"/>
            </a:rPr>
            <a:t>is not required to file NIL return</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endParaRPr>
        </a:p>
      </dgm:t>
    </dgm:pt>
    <dgm:pt modelId="{211E9DC4-17BB-4229-AEDB-259A5245FF97}" type="parTrans" cxnId="{9706B384-409C-4435-8F6B-A7E0A4A0FED0}">
      <dgm:prSet/>
      <dgm:spPr/>
      <dgm:t>
        <a:bodyPr/>
        <a:lstStyle/>
        <a:p>
          <a:endParaRPr lang="en-US"/>
        </a:p>
      </dgm:t>
    </dgm:pt>
    <dgm:pt modelId="{0A464384-20BD-4CA7-96D3-B059E390D7CD}" type="sibTrans" cxnId="{9706B384-409C-4435-8F6B-A7E0A4A0FED0}">
      <dgm:prSet/>
      <dgm:spPr/>
      <dgm:t>
        <a:bodyPr/>
        <a:lstStyle/>
        <a:p>
          <a:endParaRPr lang="en-US"/>
        </a:p>
      </dgm:t>
    </dgm:pt>
    <dgm:pt modelId="{31BC3004-5575-4808-A60E-F9414FFDB443}">
      <dgm:prSet phldrT="[Text]" custT="1"/>
      <dgm:spPr>
        <a:solidFill>
          <a:schemeClr val="tx2">
            <a:lumMod val="20000"/>
            <a:lumOff val="80000"/>
            <a:alpha val="90000"/>
          </a:schemeClr>
        </a:solidFill>
        <a:ln>
          <a:solidFill>
            <a:schemeClr val="accent1">
              <a:lumMod val="75000"/>
              <a:alpha val="90000"/>
            </a:schemeClr>
          </a:solidFill>
        </a:ln>
      </dgm:spPr>
      <dgm:t>
        <a:bodyPr/>
        <a:lstStyle/>
        <a:p>
          <a:pPr algn="just"/>
          <a:r>
            <a:rPr lang="en-US" sz="2800" dirty="0" smtClean="0">
              <a:latin typeface="Times New Roman" pitchFamily="18" charset="0"/>
              <a:cs typeface="Times New Roman" pitchFamily="18" charset="0"/>
            </a:rPr>
            <a:t> By </a:t>
          </a:r>
          <a:r>
            <a:rPr lang="en-US" sz="2800" i="1" dirty="0" smtClean="0">
              <a:solidFill>
                <a:srgbClr val="FF0000"/>
              </a:solidFill>
              <a:latin typeface="Times New Roman" pitchFamily="18" charset="0"/>
              <a:cs typeface="Times New Roman" pitchFamily="18" charset="0"/>
            </a:rPr>
            <a:t>30</a:t>
          </a:r>
          <a:r>
            <a:rPr lang="en-US" sz="2800" i="1" baseline="30000" dirty="0" smtClean="0">
              <a:solidFill>
                <a:srgbClr val="FF0000"/>
              </a:solidFill>
              <a:latin typeface="Times New Roman" pitchFamily="18" charset="0"/>
              <a:cs typeface="Times New Roman" pitchFamily="18" charset="0"/>
            </a:rPr>
            <a:t>th</a:t>
          </a:r>
          <a:r>
            <a:rPr lang="en-US" sz="2800" i="1" dirty="0" smtClean="0">
              <a:solidFill>
                <a:srgbClr val="FF0000"/>
              </a:solidFill>
              <a:latin typeface="Times New Roman" pitchFamily="18" charset="0"/>
              <a:cs typeface="Times New Roman" pitchFamily="18" charset="0"/>
            </a:rPr>
            <a:t> April</a:t>
          </a:r>
          <a:r>
            <a:rPr lang="en-US" sz="2800" dirty="0" smtClean="0">
              <a:latin typeface="Times New Roman" pitchFamily="18" charset="0"/>
              <a:cs typeface="Times New Roman" pitchFamily="18" charset="0"/>
            </a:rPr>
            <a:t>, for the period from October to March</a:t>
          </a:r>
          <a:endParaRPr lang="en-US" sz="2800" dirty="0">
            <a:latin typeface="Times New Roman" pitchFamily="18" charset="0"/>
            <a:cs typeface="Times New Roman" pitchFamily="18" charset="0"/>
          </a:endParaRPr>
        </a:p>
      </dgm:t>
    </dgm:pt>
    <dgm:pt modelId="{95AAA56E-28C3-46D2-8F18-122E6566F5A1}" type="sibTrans" cxnId="{1168B39F-895E-42FD-AF09-047BB915C190}">
      <dgm:prSet/>
      <dgm:spPr/>
      <dgm:t>
        <a:bodyPr/>
        <a:lstStyle/>
        <a:p>
          <a:endParaRPr lang="en-US"/>
        </a:p>
      </dgm:t>
    </dgm:pt>
    <dgm:pt modelId="{BF3C0228-A2DF-495A-A1EC-BDE67E9D8452}" type="parTrans" cxnId="{1168B39F-895E-42FD-AF09-047BB915C190}">
      <dgm:prSet/>
      <dgm:spPr/>
      <dgm:t>
        <a:bodyPr/>
        <a:lstStyle/>
        <a:p>
          <a:endParaRPr lang="en-US"/>
        </a:p>
      </dgm:t>
    </dgm:pt>
    <dgm:pt modelId="{9FC024C7-FEFC-47AD-BDEF-E980E69BBDD7}" type="pres">
      <dgm:prSet presAssocID="{DB95CEEF-1F9B-4BAC-9673-7F506B61996C}" presName="Name0" presStyleCnt="0">
        <dgm:presLayoutVars>
          <dgm:dir/>
          <dgm:animLvl val="lvl"/>
          <dgm:resizeHandles/>
        </dgm:presLayoutVars>
      </dgm:prSet>
      <dgm:spPr/>
      <dgm:t>
        <a:bodyPr/>
        <a:lstStyle/>
        <a:p>
          <a:endParaRPr lang="en-US"/>
        </a:p>
      </dgm:t>
    </dgm:pt>
    <dgm:pt modelId="{30FC1216-B95B-4308-B071-F688224DAE34}" type="pres">
      <dgm:prSet presAssocID="{7E2634CB-3664-4C7D-8944-36D6BCAA6935}" presName="linNode" presStyleCnt="0"/>
      <dgm:spPr/>
    </dgm:pt>
    <dgm:pt modelId="{DECB9C8A-C801-4E51-B752-615A3F9E38AD}" type="pres">
      <dgm:prSet presAssocID="{7E2634CB-3664-4C7D-8944-36D6BCAA6935}" presName="parentShp" presStyleLbl="node1" presStyleIdx="0" presStyleCnt="3" custScaleX="70611" custScaleY="102257" custLinFactNeighborX="-44" custLinFactNeighborY="-9892">
        <dgm:presLayoutVars>
          <dgm:bulletEnabled val="1"/>
        </dgm:presLayoutVars>
      </dgm:prSet>
      <dgm:spPr/>
      <dgm:t>
        <a:bodyPr/>
        <a:lstStyle/>
        <a:p>
          <a:endParaRPr lang="en-US"/>
        </a:p>
      </dgm:t>
    </dgm:pt>
    <dgm:pt modelId="{DA9873B8-487F-4BDD-B39F-35E843D7C009}" type="pres">
      <dgm:prSet presAssocID="{7E2634CB-3664-4C7D-8944-36D6BCAA6935}" presName="childShp" presStyleLbl="bgAccFollowNode1" presStyleIdx="0" presStyleCnt="3" custScaleX="122825" custScaleY="176075" custLinFactNeighborX="1543" custLinFactNeighborY="-161">
        <dgm:presLayoutVars>
          <dgm:bulletEnabled val="1"/>
        </dgm:presLayoutVars>
      </dgm:prSet>
      <dgm:spPr/>
      <dgm:t>
        <a:bodyPr/>
        <a:lstStyle/>
        <a:p>
          <a:endParaRPr lang="en-US"/>
        </a:p>
      </dgm:t>
    </dgm:pt>
    <dgm:pt modelId="{F6374267-F8C6-40DC-A3F4-AC6A91057731}" type="pres">
      <dgm:prSet presAssocID="{9BF6E2A7-EFB6-477C-94FB-A103FF02E1ED}" presName="spacing" presStyleCnt="0"/>
      <dgm:spPr/>
    </dgm:pt>
    <dgm:pt modelId="{E9A7C2AD-8808-467A-BAFB-FB339509014D}" type="pres">
      <dgm:prSet presAssocID="{0459C53E-6E88-4FFE-AE72-3542DB09C466}" presName="linNode" presStyleCnt="0"/>
      <dgm:spPr/>
    </dgm:pt>
    <dgm:pt modelId="{580B970B-AB0A-41A8-BBFE-DEDDEF415503}" type="pres">
      <dgm:prSet presAssocID="{0459C53E-6E88-4FFE-AE72-3542DB09C466}" presName="parentShp" presStyleLbl="node1" presStyleIdx="1" presStyleCnt="3" custScaleX="73503" custScaleY="110783" custLinFactNeighborX="-82" custLinFactNeighborY="-25159">
        <dgm:presLayoutVars>
          <dgm:bulletEnabled val="1"/>
        </dgm:presLayoutVars>
      </dgm:prSet>
      <dgm:spPr/>
      <dgm:t>
        <a:bodyPr/>
        <a:lstStyle/>
        <a:p>
          <a:endParaRPr lang="en-US"/>
        </a:p>
      </dgm:t>
    </dgm:pt>
    <dgm:pt modelId="{F9F5876D-5E47-437C-BF36-1CDB1864C83D}" type="pres">
      <dgm:prSet presAssocID="{0459C53E-6E88-4FFE-AE72-3542DB09C466}" presName="childShp" presStyleLbl="bgAccFollowNode1" presStyleIdx="1" presStyleCnt="3" custScaleX="123748" custScaleY="196287" custLinFactNeighborX="1337" custLinFactNeighborY="-9584">
        <dgm:presLayoutVars>
          <dgm:bulletEnabled val="1"/>
        </dgm:presLayoutVars>
      </dgm:prSet>
      <dgm:spPr/>
      <dgm:t>
        <a:bodyPr/>
        <a:lstStyle/>
        <a:p>
          <a:endParaRPr lang="en-US"/>
        </a:p>
      </dgm:t>
    </dgm:pt>
    <dgm:pt modelId="{DDE3A68A-E8AD-443E-A598-B6879F74A53B}" type="pres">
      <dgm:prSet presAssocID="{D8259215-0A35-4E08-8C41-1761C10B1C08}" presName="spacing" presStyleCnt="0"/>
      <dgm:spPr/>
    </dgm:pt>
    <dgm:pt modelId="{6FC8C44B-6FCB-40A7-9991-604A39FD1452}" type="pres">
      <dgm:prSet presAssocID="{952B867D-79CB-4B53-A5D9-FC2F548B7582}" presName="linNode" presStyleCnt="0"/>
      <dgm:spPr/>
    </dgm:pt>
    <dgm:pt modelId="{2D1AB39D-A390-470F-9597-CE9E8AD26CEA}" type="pres">
      <dgm:prSet presAssocID="{952B867D-79CB-4B53-A5D9-FC2F548B7582}" presName="parentShp" presStyleLbl="node1" presStyleIdx="2" presStyleCnt="3" custScaleX="73528" custScaleY="119686" custLinFactNeighborX="-68" custLinFactNeighborY="-20835">
        <dgm:presLayoutVars>
          <dgm:bulletEnabled val="1"/>
        </dgm:presLayoutVars>
      </dgm:prSet>
      <dgm:spPr/>
      <dgm:t>
        <a:bodyPr/>
        <a:lstStyle/>
        <a:p>
          <a:endParaRPr lang="en-US"/>
        </a:p>
      </dgm:t>
    </dgm:pt>
    <dgm:pt modelId="{0590444D-486A-4A1A-A576-8F8416351EA3}" type="pres">
      <dgm:prSet presAssocID="{952B867D-79CB-4B53-A5D9-FC2F548B7582}" presName="childShp" presStyleLbl="bgAccFollowNode1" presStyleIdx="2" presStyleCnt="3" custScaleX="119823" custScaleY="191625" custLinFactNeighborX="1092" custLinFactNeighborY="-18837">
        <dgm:presLayoutVars>
          <dgm:bulletEnabled val="1"/>
        </dgm:presLayoutVars>
      </dgm:prSet>
      <dgm:spPr/>
      <dgm:t>
        <a:bodyPr/>
        <a:lstStyle/>
        <a:p>
          <a:endParaRPr lang="en-US"/>
        </a:p>
      </dgm:t>
    </dgm:pt>
  </dgm:ptLst>
  <dgm:cxnLst>
    <dgm:cxn modelId="{3850A566-2534-40AF-AB88-79470E07AED9}" srcId="{0459C53E-6E88-4FFE-AE72-3542DB09C466}" destId="{D4F455E0-260C-4689-A5CB-456621F254AC}" srcOrd="0" destOrd="0" parTransId="{9D17D1A2-DEE5-4D09-9663-4A12ECB59B74}" sibTransId="{FEB36EF1-5A4B-464F-8166-6A3F0C0BE92C}"/>
    <dgm:cxn modelId="{D96AF3D1-A904-4A17-99A3-06482B722F3F}" type="presOf" srcId="{DB95CEEF-1F9B-4BAC-9673-7F506B61996C}" destId="{9FC024C7-FEFC-47AD-BDEF-E980E69BBDD7}" srcOrd="0" destOrd="0" presId="urn:microsoft.com/office/officeart/2005/8/layout/vList6"/>
    <dgm:cxn modelId="{E57BE47E-301F-45B6-97D3-5C9CA5842228}" type="presOf" srcId="{BC726295-D9AB-4120-B5F4-561E99B96FEE}" destId="{DA9873B8-487F-4BDD-B39F-35E843D7C009}" srcOrd="0" destOrd="0" presId="urn:microsoft.com/office/officeart/2005/8/layout/vList6"/>
    <dgm:cxn modelId="{4CB3C018-542F-4625-BB4D-F74674C1282E}" srcId="{7E2634CB-3664-4C7D-8944-36D6BCAA6935}" destId="{BC726295-D9AB-4120-B5F4-561E99B96FEE}" srcOrd="0" destOrd="0" parTransId="{67C87C00-7E62-401C-84C0-EAAABF7BA6C1}" sibTransId="{7B159B28-E8A0-4C94-BDA9-05D411B9D16D}"/>
    <dgm:cxn modelId="{554EB78E-C46F-4386-B415-FEBE57FDC78C}" type="presOf" srcId="{D4F455E0-260C-4689-A5CB-456621F254AC}" destId="{F9F5876D-5E47-437C-BF36-1CDB1864C83D}" srcOrd="0" destOrd="0" presId="urn:microsoft.com/office/officeart/2005/8/layout/vList6"/>
    <dgm:cxn modelId="{EF36EA90-802B-48EA-A5A3-4A779D94C20C}" srcId="{DB95CEEF-1F9B-4BAC-9673-7F506B61996C}" destId="{0459C53E-6E88-4FFE-AE72-3542DB09C466}" srcOrd="1" destOrd="0" parTransId="{904C24EC-E376-4EE5-8586-627C8F5F748F}" sibTransId="{D8259215-0A35-4E08-8C41-1761C10B1C08}"/>
    <dgm:cxn modelId="{56618BC4-CE91-41AD-92B7-853D1DC3EE87}" type="presOf" srcId="{7E2634CB-3664-4C7D-8944-36D6BCAA6935}" destId="{DECB9C8A-C801-4E51-B752-615A3F9E38AD}" srcOrd="0" destOrd="0" presId="urn:microsoft.com/office/officeart/2005/8/layout/vList6"/>
    <dgm:cxn modelId="{4D0FEB3E-D405-4D02-A323-54400852095B}" type="presOf" srcId="{31BC3004-5575-4808-A60E-F9414FFDB443}" destId="{F9F5876D-5E47-437C-BF36-1CDB1864C83D}" srcOrd="0" destOrd="1" presId="urn:microsoft.com/office/officeart/2005/8/layout/vList6"/>
    <dgm:cxn modelId="{3E044D79-F96B-45A7-9B8B-919CAB20238A}" srcId="{DB95CEEF-1F9B-4BAC-9673-7F506B61996C}" destId="{952B867D-79CB-4B53-A5D9-FC2F548B7582}" srcOrd="2" destOrd="0" parTransId="{46913A61-50E5-4306-9074-B53E2FC7B920}" sibTransId="{058173ED-9147-4856-ABCE-24DD95B55C33}"/>
    <dgm:cxn modelId="{9706B384-409C-4435-8F6B-A7E0A4A0FED0}" srcId="{952B867D-79CB-4B53-A5D9-FC2F548B7582}" destId="{5DED24C0-0494-4E96-AE00-9910D18A5E31}" srcOrd="0" destOrd="0" parTransId="{211E9DC4-17BB-4229-AEDB-259A5245FF97}" sibTransId="{0A464384-20BD-4CA7-96D3-B059E390D7CD}"/>
    <dgm:cxn modelId="{CF04FF71-3911-49EE-9661-76453C9D97ED}" srcId="{DB95CEEF-1F9B-4BAC-9673-7F506B61996C}" destId="{7E2634CB-3664-4C7D-8944-36D6BCAA6935}" srcOrd="0" destOrd="0" parTransId="{33DECEFC-74D0-42BA-A9FA-9DB1CC38665E}" sibTransId="{9BF6E2A7-EFB6-477C-94FB-A103FF02E1ED}"/>
    <dgm:cxn modelId="{530A450C-6991-4DC6-8D22-F70D45C79581}" type="presOf" srcId="{5DED24C0-0494-4E96-AE00-9910D18A5E31}" destId="{0590444D-486A-4A1A-A576-8F8416351EA3}" srcOrd="0" destOrd="0" presId="urn:microsoft.com/office/officeart/2005/8/layout/vList6"/>
    <dgm:cxn modelId="{1168B39F-895E-42FD-AF09-047BB915C190}" srcId="{0459C53E-6E88-4FFE-AE72-3542DB09C466}" destId="{31BC3004-5575-4808-A60E-F9414FFDB443}" srcOrd="1" destOrd="0" parTransId="{BF3C0228-A2DF-495A-A1EC-BDE67E9D8452}" sibTransId="{95AAA56E-28C3-46D2-8F18-122E6566F5A1}"/>
    <dgm:cxn modelId="{55A9A481-9653-47ED-814C-90BA750E05FA}" type="presOf" srcId="{952B867D-79CB-4B53-A5D9-FC2F548B7582}" destId="{2D1AB39D-A390-470F-9597-CE9E8AD26CEA}" srcOrd="0" destOrd="0" presId="urn:microsoft.com/office/officeart/2005/8/layout/vList6"/>
    <dgm:cxn modelId="{7896BDB2-FA1B-4BF9-A267-4B402DDBC161}" type="presOf" srcId="{0459C53E-6E88-4FFE-AE72-3542DB09C466}" destId="{580B970B-AB0A-41A8-BBFE-DEDDEF415503}" srcOrd="0" destOrd="0" presId="urn:microsoft.com/office/officeart/2005/8/layout/vList6"/>
    <dgm:cxn modelId="{ADF39532-BB2A-40B1-A863-E2D219CA945A}" type="presParOf" srcId="{9FC024C7-FEFC-47AD-BDEF-E980E69BBDD7}" destId="{30FC1216-B95B-4308-B071-F688224DAE34}" srcOrd="0" destOrd="0" presId="urn:microsoft.com/office/officeart/2005/8/layout/vList6"/>
    <dgm:cxn modelId="{76787478-B80D-4553-9D0F-644841384AD0}" type="presParOf" srcId="{30FC1216-B95B-4308-B071-F688224DAE34}" destId="{DECB9C8A-C801-4E51-B752-615A3F9E38AD}" srcOrd="0" destOrd="0" presId="urn:microsoft.com/office/officeart/2005/8/layout/vList6"/>
    <dgm:cxn modelId="{951ABB89-1421-48A3-9CEF-3501BC4D9A39}" type="presParOf" srcId="{30FC1216-B95B-4308-B071-F688224DAE34}" destId="{DA9873B8-487F-4BDD-B39F-35E843D7C009}" srcOrd="1" destOrd="0" presId="urn:microsoft.com/office/officeart/2005/8/layout/vList6"/>
    <dgm:cxn modelId="{8C0E527F-0BEA-48FB-8370-695661165BDD}" type="presParOf" srcId="{9FC024C7-FEFC-47AD-BDEF-E980E69BBDD7}" destId="{F6374267-F8C6-40DC-A3F4-AC6A91057731}" srcOrd="1" destOrd="0" presId="urn:microsoft.com/office/officeart/2005/8/layout/vList6"/>
    <dgm:cxn modelId="{AE7B43CE-55A8-4E2C-A32B-814CA6EBDEA0}" type="presParOf" srcId="{9FC024C7-FEFC-47AD-BDEF-E980E69BBDD7}" destId="{E9A7C2AD-8808-467A-BAFB-FB339509014D}" srcOrd="2" destOrd="0" presId="urn:microsoft.com/office/officeart/2005/8/layout/vList6"/>
    <dgm:cxn modelId="{7D1A258D-F46F-4872-94EE-41A31B4624AC}" type="presParOf" srcId="{E9A7C2AD-8808-467A-BAFB-FB339509014D}" destId="{580B970B-AB0A-41A8-BBFE-DEDDEF415503}" srcOrd="0" destOrd="0" presId="urn:microsoft.com/office/officeart/2005/8/layout/vList6"/>
    <dgm:cxn modelId="{FD03C9FF-8EF1-4392-9D13-E30217ACB46B}" type="presParOf" srcId="{E9A7C2AD-8808-467A-BAFB-FB339509014D}" destId="{F9F5876D-5E47-437C-BF36-1CDB1864C83D}" srcOrd="1" destOrd="0" presId="urn:microsoft.com/office/officeart/2005/8/layout/vList6"/>
    <dgm:cxn modelId="{BA0526FB-0B43-479A-8202-54BDD4F4CF72}" type="presParOf" srcId="{9FC024C7-FEFC-47AD-BDEF-E980E69BBDD7}" destId="{DDE3A68A-E8AD-443E-A598-B6879F74A53B}" srcOrd="3" destOrd="0" presId="urn:microsoft.com/office/officeart/2005/8/layout/vList6"/>
    <dgm:cxn modelId="{38782420-BFF1-49C7-805E-DF0D0C9AD689}" type="presParOf" srcId="{9FC024C7-FEFC-47AD-BDEF-E980E69BBDD7}" destId="{6FC8C44B-6FCB-40A7-9991-604A39FD1452}" srcOrd="4" destOrd="0" presId="urn:microsoft.com/office/officeart/2005/8/layout/vList6"/>
    <dgm:cxn modelId="{82BF865F-5A48-47F1-A018-D401EED684A7}" type="presParOf" srcId="{6FC8C44B-6FCB-40A7-9991-604A39FD1452}" destId="{2D1AB39D-A390-470F-9597-CE9E8AD26CEA}" srcOrd="0" destOrd="0" presId="urn:microsoft.com/office/officeart/2005/8/layout/vList6"/>
    <dgm:cxn modelId="{02C545D5-D14F-40DE-BBA4-C998AE7BB856}" type="presParOf" srcId="{6FC8C44B-6FCB-40A7-9991-604A39FD1452}" destId="{0590444D-486A-4A1A-A576-8F8416351EA3}"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7AE553D-ABAF-4AB5-8E96-BC47E041C75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45E59DCB-99DF-441E-BFD3-EEFA78FE02DF}">
      <dgm:prSet phldrT="[Text]" custT="1"/>
      <dgm:spPr>
        <a:solidFill>
          <a:schemeClr val="tx2">
            <a:lumMod val="40000"/>
            <a:lumOff val="60000"/>
          </a:schemeClr>
        </a:solidFill>
      </dgm:spPr>
      <dgm:t>
        <a:bodyPr/>
        <a:lstStyle/>
        <a:p>
          <a:r>
            <a:rPr lang="en-US" sz="3200" b="1" u="sng" dirty="0" smtClean="0">
              <a:solidFill>
                <a:schemeClr val="tx1"/>
              </a:solidFill>
              <a:latin typeface="Times New Roman" pitchFamily="18" charset="0"/>
              <a:cs typeface="Times New Roman" pitchFamily="18" charset="0"/>
            </a:rPr>
            <a:t>Disclosures</a:t>
          </a:r>
          <a:endParaRPr lang="en-US" sz="3200" b="1" u="sng" dirty="0">
            <a:solidFill>
              <a:schemeClr val="tx1"/>
            </a:solidFill>
            <a:latin typeface="Times New Roman" pitchFamily="18" charset="0"/>
            <a:cs typeface="Times New Roman" pitchFamily="18" charset="0"/>
          </a:endParaRPr>
        </a:p>
      </dgm:t>
    </dgm:pt>
    <dgm:pt modelId="{6EB29361-045D-4032-9A54-9B64857C1D7A}" type="parTrans" cxnId="{E144EF35-F5E9-4A04-A5C4-3EF6D6C72572}">
      <dgm:prSet/>
      <dgm:spPr/>
      <dgm:t>
        <a:bodyPr/>
        <a:lstStyle/>
        <a:p>
          <a:endParaRPr lang="en-US">
            <a:solidFill>
              <a:schemeClr val="tx1"/>
            </a:solidFill>
          </a:endParaRPr>
        </a:p>
      </dgm:t>
    </dgm:pt>
    <dgm:pt modelId="{49D77656-ABED-4734-9CCE-89AE34C404D1}" type="sibTrans" cxnId="{E144EF35-F5E9-4A04-A5C4-3EF6D6C72572}">
      <dgm:prSet/>
      <dgm:spPr/>
      <dgm:t>
        <a:bodyPr/>
        <a:lstStyle/>
        <a:p>
          <a:endParaRPr lang="en-US">
            <a:solidFill>
              <a:schemeClr val="tx1"/>
            </a:solidFill>
          </a:endParaRPr>
        </a:p>
      </dgm:t>
    </dgm:pt>
    <dgm:pt modelId="{CAC9CE06-B26C-41B8-A53A-C4CE4FA4E438}">
      <dgm:prSet phldrT="[Text]" custT="1"/>
      <dgm:spPr>
        <a:solidFill>
          <a:schemeClr val="tx2">
            <a:lumMod val="20000"/>
            <a:lumOff val="80000"/>
          </a:schemeClr>
        </a:solidFill>
        <a:ln>
          <a:solidFill>
            <a:schemeClr val="accent1"/>
          </a:solidFill>
        </a:ln>
      </dgm:spPr>
      <dgm:t>
        <a:bodyPr/>
        <a:lstStyle/>
        <a:p>
          <a:endParaRPr lang="en-US" sz="2000" b="1" u="sng" dirty="0" smtClean="0">
            <a:solidFill>
              <a:schemeClr val="tx1"/>
            </a:solidFill>
            <a:latin typeface="Times New Roman" pitchFamily="18" charset="0"/>
            <a:cs typeface="Times New Roman" pitchFamily="18" charset="0"/>
          </a:endParaRPr>
        </a:p>
        <a:p>
          <a:r>
            <a:rPr lang="en-US" sz="3600" b="1" u="sng" dirty="0" smtClean="0">
              <a:solidFill>
                <a:schemeClr val="tx1"/>
              </a:solidFill>
              <a:latin typeface="Times New Roman" pitchFamily="18" charset="0"/>
              <a:cs typeface="Times New Roman" pitchFamily="18" charset="0"/>
            </a:rPr>
            <a:t>Company Details:</a:t>
          </a:r>
        </a:p>
        <a:p>
          <a:endParaRPr lang="en-US" sz="3600" dirty="0" smtClean="0">
            <a:solidFill>
              <a:schemeClr val="tx1"/>
            </a:solidFill>
            <a:latin typeface="Times New Roman" pitchFamily="18" charset="0"/>
            <a:cs typeface="Times New Roman" pitchFamily="18" charset="0"/>
          </a:endParaRPr>
        </a:p>
      </dgm:t>
    </dgm:pt>
    <dgm:pt modelId="{2EED1B6F-5114-4B34-82F3-05898AD5B570}" type="parTrans" cxnId="{114AA047-914C-4623-A761-A953C3E7B4CA}">
      <dgm:prSet/>
      <dgm:spPr/>
      <dgm:t>
        <a:bodyPr/>
        <a:lstStyle/>
        <a:p>
          <a:endParaRPr lang="en-US">
            <a:solidFill>
              <a:schemeClr val="tx1"/>
            </a:solidFill>
          </a:endParaRPr>
        </a:p>
      </dgm:t>
    </dgm:pt>
    <dgm:pt modelId="{7CA0E6D1-9B44-4D97-B31E-FFDD4D0390D7}" type="sibTrans" cxnId="{114AA047-914C-4623-A761-A953C3E7B4CA}">
      <dgm:prSet/>
      <dgm:spPr/>
      <dgm:t>
        <a:bodyPr/>
        <a:lstStyle/>
        <a:p>
          <a:endParaRPr lang="en-US">
            <a:solidFill>
              <a:schemeClr val="tx1"/>
            </a:solidFill>
          </a:endParaRPr>
        </a:p>
      </dgm:t>
    </dgm:pt>
    <dgm:pt modelId="{6EFE13DF-29EE-4894-B464-ADABF5DDABFC}">
      <dgm:prSet phldrT="[Text]" custT="1"/>
      <dgm:spPr>
        <a:solidFill>
          <a:schemeClr val="tx2">
            <a:lumMod val="20000"/>
            <a:lumOff val="80000"/>
          </a:schemeClr>
        </a:solidFill>
        <a:ln>
          <a:solidFill>
            <a:schemeClr val="accent1"/>
          </a:solidFill>
        </a:ln>
      </dgm:spPr>
      <dgm:t>
        <a:bodyPr/>
        <a:lstStyle/>
        <a:p>
          <a:pPr algn="l"/>
          <a:r>
            <a:rPr lang="en-US" sz="3000" b="1" u="sng" dirty="0" smtClean="0">
              <a:solidFill>
                <a:schemeClr val="tx1"/>
              </a:solidFill>
              <a:latin typeface="Times New Roman" pitchFamily="18" charset="0"/>
              <a:cs typeface="Times New Roman" pitchFamily="18" charset="0"/>
            </a:rPr>
            <a:t>Details of outstanding dues to Micro/Small Enterprise:</a:t>
          </a:r>
        </a:p>
      </dgm:t>
    </dgm:pt>
    <dgm:pt modelId="{C26CB83F-DFF9-4B4E-884B-694ADE1A31A7}" type="parTrans" cxnId="{3397EE92-F4AF-4F12-A2D4-0F39EFDFD674}">
      <dgm:prSet/>
      <dgm:spPr/>
      <dgm:t>
        <a:bodyPr/>
        <a:lstStyle/>
        <a:p>
          <a:endParaRPr lang="en-US">
            <a:solidFill>
              <a:schemeClr val="tx1"/>
            </a:solidFill>
          </a:endParaRPr>
        </a:p>
      </dgm:t>
    </dgm:pt>
    <dgm:pt modelId="{CF11E0DD-FAD8-4A00-A97E-B511E4B994BE}" type="sibTrans" cxnId="{3397EE92-F4AF-4F12-A2D4-0F39EFDFD674}">
      <dgm:prSet/>
      <dgm:spPr/>
      <dgm:t>
        <a:bodyPr/>
        <a:lstStyle/>
        <a:p>
          <a:endParaRPr lang="en-US">
            <a:solidFill>
              <a:schemeClr val="tx1"/>
            </a:solidFill>
          </a:endParaRPr>
        </a:p>
      </dgm:t>
    </dgm:pt>
    <dgm:pt modelId="{1750C087-4712-47CC-B384-72D654A7BC61}">
      <dgm:prSet custT="1"/>
      <dgm:spPr>
        <a:solidFill>
          <a:schemeClr val="tx2">
            <a:lumMod val="20000"/>
            <a:lumOff val="80000"/>
          </a:schemeClr>
        </a:solidFill>
        <a:ln>
          <a:solidFill>
            <a:schemeClr val="accent1"/>
          </a:solidFill>
        </a:ln>
      </dgm:spPr>
      <dgm:t>
        <a:bodyPr/>
        <a:lstStyle/>
        <a:p>
          <a:r>
            <a:rPr lang="en-US" sz="3600" dirty="0" smtClean="0">
              <a:solidFill>
                <a:schemeClr val="tx1"/>
              </a:solidFill>
              <a:latin typeface="Times New Roman" pitchFamily="18" charset="0"/>
              <a:cs typeface="Times New Roman" pitchFamily="18" charset="0"/>
            </a:rPr>
            <a:t>Name, address and CIN</a:t>
          </a:r>
          <a:endParaRPr lang="en-US" sz="3600" dirty="0">
            <a:solidFill>
              <a:schemeClr val="tx1"/>
            </a:solidFill>
            <a:latin typeface="Times New Roman" pitchFamily="18" charset="0"/>
            <a:cs typeface="Times New Roman" pitchFamily="18" charset="0"/>
          </a:endParaRPr>
        </a:p>
      </dgm:t>
    </dgm:pt>
    <dgm:pt modelId="{1A2B94CA-DD89-4471-896B-CFE865348293}" type="parTrans" cxnId="{BB7E1707-77D9-4F73-9262-F8ACBDAA8A63}">
      <dgm:prSet/>
      <dgm:spPr/>
      <dgm:t>
        <a:bodyPr/>
        <a:lstStyle/>
        <a:p>
          <a:endParaRPr lang="en-US">
            <a:solidFill>
              <a:schemeClr val="tx1"/>
            </a:solidFill>
          </a:endParaRPr>
        </a:p>
      </dgm:t>
    </dgm:pt>
    <dgm:pt modelId="{9F855283-C973-44E3-8445-347CBAC9BEDB}" type="sibTrans" cxnId="{BB7E1707-77D9-4F73-9262-F8ACBDAA8A63}">
      <dgm:prSet/>
      <dgm:spPr/>
      <dgm:t>
        <a:bodyPr/>
        <a:lstStyle/>
        <a:p>
          <a:endParaRPr lang="en-US">
            <a:solidFill>
              <a:schemeClr val="tx1"/>
            </a:solidFill>
          </a:endParaRPr>
        </a:p>
      </dgm:t>
    </dgm:pt>
    <dgm:pt modelId="{8D8F1ED1-1221-4751-B3E4-88F9BCE3BD6B}">
      <dgm:prSet custT="1"/>
      <dgm:spPr>
        <a:solidFill>
          <a:schemeClr val="tx2">
            <a:lumMod val="20000"/>
            <a:lumOff val="80000"/>
          </a:schemeClr>
        </a:solidFill>
        <a:ln>
          <a:solidFill>
            <a:schemeClr val="accent1"/>
          </a:solidFill>
        </a:ln>
      </dgm:spPr>
      <dgm:t>
        <a:bodyPr/>
        <a:lstStyle/>
        <a:p>
          <a:r>
            <a:rPr lang="en-US" sz="3600" dirty="0" smtClean="0">
              <a:solidFill>
                <a:schemeClr val="tx1"/>
              </a:solidFill>
              <a:latin typeface="Times New Roman" pitchFamily="18" charset="0"/>
              <a:cs typeface="Times New Roman" pitchFamily="18" charset="0"/>
            </a:rPr>
            <a:t>PAN  </a:t>
          </a:r>
          <a:endParaRPr lang="en-US" sz="3600" dirty="0">
            <a:solidFill>
              <a:schemeClr val="tx1"/>
            </a:solidFill>
            <a:latin typeface="Times New Roman" pitchFamily="18" charset="0"/>
            <a:cs typeface="Times New Roman" pitchFamily="18" charset="0"/>
          </a:endParaRPr>
        </a:p>
      </dgm:t>
    </dgm:pt>
    <dgm:pt modelId="{9B62362C-D694-4955-9E6D-B2E4030BDA1A}" type="parTrans" cxnId="{74BCBE63-CE35-4244-9795-C072662CB58E}">
      <dgm:prSet/>
      <dgm:spPr/>
      <dgm:t>
        <a:bodyPr/>
        <a:lstStyle/>
        <a:p>
          <a:endParaRPr lang="en-US">
            <a:solidFill>
              <a:schemeClr val="tx1"/>
            </a:solidFill>
          </a:endParaRPr>
        </a:p>
      </dgm:t>
    </dgm:pt>
    <dgm:pt modelId="{DE9ABA9D-F79D-442B-88AA-D6666F57A097}" type="sibTrans" cxnId="{74BCBE63-CE35-4244-9795-C072662CB58E}">
      <dgm:prSet/>
      <dgm:spPr/>
      <dgm:t>
        <a:bodyPr/>
        <a:lstStyle/>
        <a:p>
          <a:endParaRPr lang="en-US">
            <a:solidFill>
              <a:schemeClr val="tx1"/>
            </a:solidFill>
          </a:endParaRPr>
        </a:p>
      </dgm:t>
    </dgm:pt>
    <dgm:pt modelId="{B59727A1-2896-4226-8718-8C45158B7D1E}">
      <dgm:prSet custT="1"/>
      <dgm:spPr>
        <a:solidFill>
          <a:schemeClr val="tx2">
            <a:lumMod val="20000"/>
            <a:lumOff val="80000"/>
          </a:schemeClr>
        </a:solidFill>
        <a:ln>
          <a:solidFill>
            <a:schemeClr val="accent1"/>
          </a:solidFill>
        </a:ln>
      </dgm:spPr>
      <dgm:t>
        <a:bodyPr/>
        <a:lstStyle/>
        <a:p>
          <a:endParaRPr lang="en-US" sz="2800" dirty="0">
            <a:solidFill>
              <a:schemeClr val="tx1"/>
            </a:solidFill>
            <a:latin typeface="Times New Roman" pitchFamily="18" charset="0"/>
            <a:cs typeface="Times New Roman" pitchFamily="18" charset="0"/>
          </a:endParaRPr>
        </a:p>
      </dgm:t>
    </dgm:pt>
    <dgm:pt modelId="{5019B9AA-5547-4214-ABAE-67D0CA70B968}" type="parTrans" cxnId="{802DB188-D362-4E43-BF78-2D1A00B53B60}">
      <dgm:prSet/>
      <dgm:spPr/>
      <dgm:t>
        <a:bodyPr/>
        <a:lstStyle/>
        <a:p>
          <a:endParaRPr lang="en-US">
            <a:solidFill>
              <a:schemeClr val="tx1"/>
            </a:solidFill>
          </a:endParaRPr>
        </a:p>
      </dgm:t>
    </dgm:pt>
    <dgm:pt modelId="{7508F8EC-6F18-49E0-A9F0-4613EA088AC6}" type="sibTrans" cxnId="{802DB188-D362-4E43-BF78-2D1A00B53B60}">
      <dgm:prSet/>
      <dgm:spPr/>
      <dgm:t>
        <a:bodyPr/>
        <a:lstStyle/>
        <a:p>
          <a:endParaRPr lang="en-US">
            <a:solidFill>
              <a:schemeClr val="tx1"/>
            </a:solidFill>
          </a:endParaRPr>
        </a:p>
      </dgm:t>
    </dgm:pt>
    <dgm:pt modelId="{0878F8B5-B802-4EB8-A63E-85A35790390B}">
      <dgm:prSet custT="1"/>
      <dgm:spPr>
        <a:solidFill>
          <a:schemeClr val="tx2">
            <a:lumMod val="20000"/>
            <a:lumOff val="80000"/>
          </a:schemeClr>
        </a:solidFill>
        <a:ln>
          <a:solidFill>
            <a:schemeClr val="accent1"/>
          </a:solidFill>
        </a:ln>
      </dgm:spPr>
      <dgm:t>
        <a:bodyPr/>
        <a:lstStyle/>
        <a:p>
          <a:r>
            <a:rPr lang="en-US" sz="3600" dirty="0" smtClean="0">
              <a:solidFill>
                <a:schemeClr val="tx1"/>
              </a:solidFill>
              <a:latin typeface="Times New Roman" pitchFamily="18" charset="0"/>
              <a:cs typeface="Times New Roman" pitchFamily="18" charset="0"/>
            </a:rPr>
            <a:t>Email ID </a:t>
          </a:r>
          <a:endParaRPr lang="en-US" sz="3600" dirty="0">
            <a:solidFill>
              <a:schemeClr val="tx1"/>
            </a:solidFill>
            <a:latin typeface="Times New Roman" pitchFamily="18" charset="0"/>
            <a:cs typeface="Times New Roman" pitchFamily="18" charset="0"/>
          </a:endParaRPr>
        </a:p>
      </dgm:t>
    </dgm:pt>
    <dgm:pt modelId="{C2B433A9-3E79-4B66-9200-75916CA2E119}" type="parTrans" cxnId="{5D05961B-3E83-444B-9F46-268B72EA944F}">
      <dgm:prSet/>
      <dgm:spPr/>
      <dgm:t>
        <a:bodyPr/>
        <a:lstStyle/>
        <a:p>
          <a:endParaRPr lang="en-US">
            <a:solidFill>
              <a:schemeClr val="tx1"/>
            </a:solidFill>
          </a:endParaRPr>
        </a:p>
      </dgm:t>
    </dgm:pt>
    <dgm:pt modelId="{23521C94-3268-492F-9FA2-241B61A8FB14}" type="sibTrans" cxnId="{5D05961B-3E83-444B-9F46-268B72EA944F}">
      <dgm:prSet/>
      <dgm:spPr/>
      <dgm:t>
        <a:bodyPr/>
        <a:lstStyle/>
        <a:p>
          <a:endParaRPr lang="en-US">
            <a:solidFill>
              <a:schemeClr val="tx1"/>
            </a:solidFill>
          </a:endParaRPr>
        </a:p>
      </dgm:t>
    </dgm:pt>
    <dgm:pt modelId="{35E0AB38-620E-497C-8AA1-73797DDB4B31}">
      <dgm:prSet/>
      <dgm:spPr>
        <a:solidFill>
          <a:schemeClr val="tx2">
            <a:lumMod val="20000"/>
            <a:lumOff val="80000"/>
          </a:schemeClr>
        </a:solidFill>
        <a:ln>
          <a:solidFill>
            <a:schemeClr val="accent1"/>
          </a:solidFill>
        </a:ln>
      </dgm:spPr>
      <dgm:t>
        <a:bodyPr/>
        <a:lstStyle/>
        <a:p>
          <a:pPr algn="l"/>
          <a:endParaRPr lang="en-US" sz="3600" dirty="0">
            <a:solidFill>
              <a:schemeClr val="tx1"/>
            </a:solidFill>
          </a:endParaRPr>
        </a:p>
      </dgm:t>
    </dgm:pt>
    <dgm:pt modelId="{11FD10E8-BADB-4A48-B6D8-FC2554C70787}" type="parTrans" cxnId="{E27057E6-9E44-4D42-BC19-786B0C1CD7E9}">
      <dgm:prSet/>
      <dgm:spPr/>
      <dgm:t>
        <a:bodyPr/>
        <a:lstStyle/>
        <a:p>
          <a:endParaRPr lang="en-US">
            <a:solidFill>
              <a:schemeClr val="tx1"/>
            </a:solidFill>
          </a:endParaRPr>
        </a:p>
      </dgm:t>
    </dgm:pt>
    <dgm:pt modelId="{C58FB168-2991-4838-A382-630206D620F3}" type="sibTrans" cxnId="{E27057E6-9E44-4D42-BC19-786B0C1CD7E9}">
      <dgm:prSet/>
      <dgm:spPr/>
      <dgm:t>
        <a:bodyPr/>
        <a:lstStyle/>
        <a:p>
          <a:endParaRPr lang="en-US">
            <a:solidFill>
              <a:schemeClr val="tx1"/>
            </a:solidFill>
          </a:endParaRPr>
        </a:p>
      </dgm:t>
    </dgm:pt>
    <dgm:pt modelId="{98E80B1A-AA7F-4F63-B3C2-F664AFF6C157}">
      <dgm:prSet/>
      <dgm:spPr>
        <a:solidFill>
          <a:schemeClr val="tx2">
            <a:lumMod val="20000"/>
            <a:lumOff val="80000"/>
          </a:schemeClr>
        </a:solidFill>
        <a:ln>
          <a:solidFill>
            <a:schemeClr val="accent1"/>
          </a:solidFill>
        </a:ln>
      </dgm:spPr>
      <dgm:t>
        <a:bodyPr/>
        <a:lstStyle/>
        <a:p>
          <a:pPr algn="l"/>
          <a:endParaRPr lang="en-US" sz="3600" dirty="0">
            <a:solidFill>
              <a:schemeClr val="tx1"/>
            </a:solidFill>
          </a:endParaRPr>
        </a:p>
      </dgm:t>
    </dgm:pt>
    <dgm:pt modelId="{AB7149F0-35E4-4C56-AD11-6E31A212238C}" type="parTrans" cxnId="{DCE58583-E94C-492B-A34F-F2ECF1F00A58}">
      <dgm:prSet/>
      <dgm:spPr/>
      <dgm:t>
        <a:bodyPr/>
        <a:lstStyle/>
        <a:p>
          <a:endParaRPr lang="en-US">
            <a:solidFill>
              <a:schemeClr val="tx1"/>
            </a:solidFill>
          </a:endParaRPr>
        </a:p>
      </dgm:t>
    </dgm:pt>
    <dgm:pt modelId="{56F26C4B-076A-4F36-A341-BD89F0D97924}" type="sibTrans" cxnId="{DCE58583-E94C-492B-A34F-F2ECF1F00A58}">
      <dgm:prSet/>
      <dgm:spPr/>
      <dgm:t>
        <a:bodyPr/>
        <a:lstStyle/>
        <a:p>
          <a:endParaRPr lang="en-US">
            <a:solidFill>
              <a:schemeClr val="tx1"/>
            </a:solidFill>
          </a:endParaRPr>
        </a:p>
      </dgm:t>
    </dgm:pt>
    <dgm:pt modelId="{644C258D-FCA0-4279-9A14-C65B393E1E58}">
      <dgm:prSet/>
      <dgm:spPr>
        <a:solidFill>
          <a:schemeClr val="tx2">
            <a:lumMod val="20000"/>
            <a:lumOff val="80000"/>
          </a:schemeClr>
        </a:solidFill>
        <a:ln>
          <a:solidFill>
            <a:schemeClr val="accent1"/>
          </a:solidFill>
        </a:ln>
      </dgm:spPr>
      <dgm:t>
        <a:bodyPr/>
        <a:lstStyle/>
        <a:p>
          <a:pPr algn="l"/>
          <a:endParaRPr lang="en-US" sz="3600" dirty="0">
            <a:solidFill>
              <a:schemeClr val="tx1"/>
            </a:solidFill>
          </a:endParaRPr>
        </a:p>
      </dgm:t>
    </dgm:pt>
    <dgm:pt modelId="{B2981E32-FAFC-4B94-8473-5C58666D56C3}" type="parTrans" cxnId="{FCE38F53-FD5B-492D-B5CE-69B65A9D795C}">
      <dgm:prSet/>
      <dgm:spPr/>
      <dgm:t>
        <a:bodyPr/>
        <a:lstStyle/>
        <a:p>
          <a:endParaRPr lang="en-US">
            <a:solidFill>
              <a:schemeClr val="tx1"/>
            </a:solidFill>
          </a:endParaRPr>
        </a:p>
      </dgm:t>
    </dgm:pt>
    <dgm:pt modelId="{3FD3AA2A-0366-4794-B6E5-38A454D39659}" type="sibTrans" cxnId="{FCE38F53-FD5B-492D-B5CE-69B65A9D795C}">
      <dgm:prSet/>
      <dgm:spPr/>
      <dgm:t>
        <a:bodyPr/>
        <a:lstStyle/>
        <a:p>
          <a:endParaRPr lang="en-US">
            <a:solidFill>
              <a:schemeClr val="tx1"/>
            </a:solidFill>
          </a:endParaRPr>
        </a:p>
      </dgm:t>
    </dgm:pt>
    <dgm:pt modelId="{666A64A6-38DD-43BB-8764-458D693BCD0D}">
      <dgm:prSet custT="1"/>
      <dgm:spPr>
        <a:solidFill>
          <a:schemeClr val="tx2">
            <a:lumMod val="20000"/>
            <a:lumOff val="80000"/>
          </a:schemeClr>
        </a:solidFill>
        <a:ln>
          <a:solidFill>
            <a:schemeClr val="accent1"/>
          </a:solidFill>
        </a:ln>
      </dgm:spPr>
      <dgm:t>
        <a:bodyPr/>
        <a:lstStyle/>
        <a:p>
          <a:pPr algn="l"/>
          <a:r>
            <a:rPr lang="en-US" sz="3000" dirty="0" smtClean="0">
              <a:solidFill>
                <a:schemeClr val="tx1"/>
              </a:solidFill>
              <a:latin typeface="Times New Roman" pitchFamily="18" charset="0"/>
              <a:cs typeface="Times New Roman" pitchFamily="18" charset="0"/>
            </a:rPr>
            <a:t>Total amount dues,</a:t>
          </a:r>
          <a:endParaRPr lang="en-US" sz="3000" dirty="0">
            <a:solidFill>
              <a:schemeClr val="tx1"/>
            </a:solidFill>
            <a:latin typeface="Times New Roman" pitchFamily="18" charset="0"/>
            <a:cs typeface="Times New Roman" pitchFamily="18" charset="0"/>
          </a:endParaRPr>
        </a:p>
      </dgm:t>
    </dgm:pt>
    <dgm:pt modelId="{C7C85841-27B8-4887-B49E-C5FB9FDC4B12}" type="sibTrans" cxnId="{441E74E0-1235-4110-849C-9AFE342B5852}">
      <dgm:prSet/>
      <dgm:spPr/>
      <dgm:t>
        <a:bodyPr/>
        <a:lstStyle/>
        <a:p>
          <a:endParaRPr lang="en-US">
            <a:solidFill>
              <a:schemeClr val="tx1"/>
            </a:solidFill>
          </a:endParaRPr>
        </a:p>
      </dgm:t>
    </dgm:pt>
    <dgm:pt modelId="{AF88AA88-EC4D-4A48-B51F-B08AE34A34C9}" type="parTrans" cxnId="{441E74E0-1235-4110-849C-9AFE342B5852}">
      <dgm:prSet/>
      <dgm:spPr/>
      <dgm:t>
        <a:bodyPr/>
        <a:lstStyle/>
        <a:p>
          <a:endParaRPr lang="en-US">
            <a:solidFill>
              <a:schemeClr val="tx1"/>
            </a:solidFill>
          </a:endParaRPr>
        </a:p>
      </dgm:t>
    </dgm:pt>
    <dgm:pt modelId="{3458EF5D-9BB3-4EAE-9591-3EC3F6B50C09}">
      <dgm:prSet custT="1"/>
      <dgm:spPr>
        <a:solidFill>
          <a:schemeClr val="tx2">
            <a:lumMod val="20000"/>
            <a:lumOff val="80000"/>
          </a:schemeClr>
        </a:solidFill>
        <a:ln>
          <a:solidFill>
            <a:schemeClr val="accent1"/>
          </a:solidFill>
        </a:ln>
      </dgm:spPr>
      <dgm:t>
        <a:bodyPr/>
        <a:lstStyle/>
        <a:p>
          <a:pPr algn="l"/>
          <a:endParaRPr lang="en-US" sz="2000" dirty="0">
            <a:solidFill>
              <a:schemeClr val="tx1"/>
            </a:solidFill>
            <a:latin typeface="Times New Roman" pitchFamily="18" charset="0"/>
            <a:cs typeface="Times New Roman" pitchFamily="18" charset="0"/>
          </a:endParaRPr>
        </a:p>
      </dgm:t>
    </dgm:pt>
    <dgm:pt modelId="{A1285917-5DA9-4B14-90E5-97F3AEFAE703}" type="parTrans" cxnId="{47833F1E-A70B-44F7-A279-72B9CA91B2C8}">
      <dgm:prSet/>
      <dgm:spPr/>
      <dgm:t>
        <a:bodyPr/>
        <a:lstStyle/>
        <a:p>
          <a:endParaRPr lang="en-US">
            <a:solidFill>
              <a:schemeClr val="tx1"/>
            </a:solidFill>
          </a:endParaRPr>
        </a:p>
      </dgm:t>
    </dgm:pt>
    <dgm:pt modelId="{5ED4B3B1-2DD3-48CD-8DAA-6312CFA774D1}" type="sibTrans" cxnId="{47833F1E-A70B-44F7-A279-72B9CA91B2C8}">
      <dgm:prSet/>
      <dgm:spPr/>
      <dgm:t>
        <a:bodyPr/>
        <a:lstStyle/>
        <a:p>
          <a:endParaRPr lang="en-US">
            <a:solidFill>
              <a:schemeClr val="tx1"/>
            </a:solidFill>
          </a:endParaRPr>
        </a:p>
      </dgm:t>
    </dgm:pt>
    <dgm:pt modelId="{F2F35136-167E-4AF0-B4EA-A7E233483E66}">
      <dgm:prSet custT="1"/>
      <dgm:spPr>
        <a:solidFill>
          <a:schemeClr val="tx2">
            <a:lumMod val="20000"/>
            <a:lumOff val="80000"/>
          </a:schemeClr>
        </a:solidFill>
        <a:ln>
          <a:solidFill>
            <a:schemeClr val="accent1"/>
          </a:solidFill>
        </a:ln>
      </dgm:spPr>
      <dgm:t>
        <a:bodyPr/>
        <a:lstStyle/>
        <a:p>
          <a:pPr algn="l"/>
          <a:endParaRPr lang="en-US" sz="2000" dirty="0">
            <a:solidFill>
              <a:schemeClr val="tx1"/>
            </a:solidFill>
            <a:latin typeface="Times New Roman" pitchFamily="18" charset="0"/>
            <a:cs typeface="Times New Roman" pitchFamily="18" charset="0"/>
          </a:endParaRPr>
        </a:p>
      </dgm:t>
    </dgm:pt>
    <dgm:pt modelId="{20D40C48-AEE8-45FD-8852-24C27BE0C33D}" type="parTrans" cxnId="{2B2B6D2A-8B4C-42D1-8E87-AA61753EC3DF}">
      <dgm:prSet/>
      <dgm:spPr/>
      <dgm:t>
        <a:bodyPr/>
        <a:lstStyle/>
        <a:p>
          <a:endParaRPr lang="en-US">
            <a:solidFill>
              <a:schemeClr val="tx1"/>
            </a:solidFill>
          </a:endParaRPr>
        </a:p>
      </dgm:t>
    </dgm:pt>
    <dgm:pt modelId="{3C002FA2-9B2C-4216-B101-5DBAF198C248}" type="sibTrans" cxnId="{2B2B6D2A-8B4C-42D1-8E87-AA61753EC3DF}">
      <dgm:prSet/>
      <dgm:spPr/>
      <dgm:t>
        <a:bodyPr/>
        <a:lstStyle/>
        <a:p>
          <a:endParaRPr lang="en-US">
            <a:solidFill>
              <a:schemeClr val="tx1"/>
            </a:solidFill>
          </a:endParaRPr>
        </a:p>
      </dgm:t>
    </dgm:pt>
    <dgm:pt modelId="{D84B4285-50D2-4A22-A0E2-A1C70E25A67F}">
      <dgm:prSet custT="1"/>
      <dgm:spPr>
        <a:solidFill>
          <a:schemeClr val="tx2">
            <a:lumMod val="20000"/>
            <a:lumOff val="80000"/>
          </a:schemeClr>
        </a:solidFill>
        <a:ln>
          <a:solidFill>
            <a:schemeClr val="accent1"/>
          </a:solidFill>
        </a:ln>
      </dgm:spPr>
      <dgm:t>
        <a:bodyPr/>
        <a:lstStyle/>
        <a:p>
          <a:pPr algn="l"/>
          <a:r>
            <a:rPr lang="en-US" sz="3000" dirty="0" smtClean="0">
              <a:solidFill>
                <a:schemeClr val="tx1"/>
              </a:solidFill>
              <a:latin typeface="Times New Roman" pitchFamily="18" charset="0"/>
              <a:cs typeface="Times New Roman" pitchFamily="18" charset="0"/>
            </a:rPr>
            <a:t>Relevant Financial year,</a:t>
          </a:r>
          <a:endParaRPr lang="en-US" sz="3000" dirty="0">
            <a:solidFill>
              <a:schemeClr val="tx1"/>
            </a:solidFill>
            <a:latin typeface="Times New Roman" pitchFamily="18" charset="0"/>
            <a:cs typeface="Times New Roman" pitchFamily="18" charset="0"/>
          </a:endParaRPr>
        </a:p>
      </dgm:t>
    </dgm:pt>
    <dgm:pt modelId="{B639701C-D234-4EEA-AC5F-A5635249DBCB}" type="parTrans" cxnId="{4AD2335C-B47F-46CE-9F6F-CD7D3F39A2AE}">
      <dgm:prSet/>
      <dgm:spPr/>
      <dgm:t>
        <a:bodyPr/>
        <a:lstStyle/>
        <a:p>
          <a:endParaRPr lang="en-US">
            <a:solidFill>
              <a:schemeClr val="tx1"/>
            </a:solidFill>
          </a:endParaRPr>
        </a:p>
      </dgm:t>
    </dgm:pt>
    <dgm:pt modelId="{E91824D1-62D8-4ED2-BD4F-23B775DA1301}" type="sibTrans" cxnId="{4AD2335C-B47F-46CE-9F6F-CD7D3F39A2AE}">
      <dgm:prSet/>
      <dgm:spPr/>
      <dgm:t>
        <a:bodyPr/>
        <a:lstStyle/>
        <a:p>
          <a:endParaRPr lang="en-US">
            <a:solidFill>
              <a:schemeClr val="tx1"/>
            </a:solidFill>
          </a:endParaRPr>
        </a:p>
      </dgm:t>
    </dgm:pt>
    <dgm:pt modelId="{7D95BEF3-2AF3-433D-85AD-16A2168C1965}">
      <dgm:prSet custT="1"/>
      <dgm:spPr>
        <a:solidFill>
          <a:schemeClr val="tx2">
            <a:lumMod val="20000"/>
            <a:lumOff val="80000"/>
          </a:schemeClr>
        </a:solidFill>
        <a:ln>
          <a:solidFill>
            <a:schemeClr val="accent1"/>
          </a:solidFill>
        </a:ln>
      </dgm:spPr>
      <dgm:t>
        <a:bodyPr/>
        <a:lstStyle/>
        <a:p>
          <a:pPr algn="l"/>
          <a:endParaRPr lang="en-US" sz="2000" dirty="0">
            <a:solidFill>
              <a:schemeClr val="tx1"/>
            </a:solidFill>
            <a:latin typeface="Times New Roman" pitchFamily="18" charset="0"/>
            <a:cs typeface="Times New Roman" pitchFamily="18" charset="0"/>
          </a:endParaRPr>
        </a:p>
      </dgm:t>
    </dgm:pt>
    <dgm:pt modelId="{B337D89B-C9A3-447A-9CFC-01630516A234}" type="parTrans" cxnId="{D078038B-3F3A-49E3-A39F-098240D69169}">
      <dgm:prSet/>
      <dgm:spPr/>
      <dgm:t>
        <a:bodyPr/>
        <a:lstStyle/>
        <a:p>
          <a:endParaRPr lang="en-US">
            <a:solidFill>
              <a:schemeClr val="tx1"/>
            </a:solidFill>
          </a:endParaRPr>
        </a:p>
      </dgm:t>
    </dgm:pt>
    <dgm:pt modelId="{2506C119-726B-4E04-B540-3F601B484F08}" type="sibTrans" cxnId="{D078038B-3F3A-49E3-A39F-098240D69169}">
      <dgm:prSet/>
      <dgm:spPr/>
      <dgm:t>
        <a:bodyPr/>
        <a:lstStyle/>
        <a:p>
          <a:endParaRPr lang="en-US">
            <a:solidFill>
              <a:schemeClr val="tx1"/>
            </a:solidFill>
          </a:endParaRPr>
        </a:p>
      </dgm:t>
    </dgm:pt>
    <dgm:pt modelId="{A88F3CB1-D614-4E4C-B2C0-1C5789CF60E6}">
      <dgm:prSet custT="1"/>
      <dgm:spPr>
        <a:solidFill>
          <a:schemeClr val="tx2">
            <a:lumMod val="20000"/>
            <a:lumOff val="80000"/>
          </a:schemeClr>
        </a:solidFill>
        <a:ln>
          <a:solidFill>
            <a:schemeClr val="accent1"/>
          </a:solidFill>
        </a:ln>
      </dgm:spPr>
      <dgm:t>
        <a:bodyPr/>
        <a:lstStyle/>
        <a:p>
          <a:pPr algn="l"/>
          <a:r>
            <a:rPr lang="en-US" sz="3000" dirty="0" smtClean="0">
              <a:solidFill>
                <a:schemeClr val="tx1"/>
              </a:solidFill>
              <a:latin typeface="Times New Roman" pitchFamily="18" charset="0"/>
              <a:cs typeface="Times New Roman" pitchFamily="18" charset="0"/>
            </a:rPr>
            <a:t>Name of Supplier &amp; its PAN,</a:t>
          </a:r>
          <a:endParaRPr lang="en-US" sz="3000" dirty="0">
            <a:solidFill>
              <a:schemeClr val="tx1"/>
            </a:solidFill>
            <a:latin typeface="Times New Roman" pitchFamily="18" charset="0"/>
            <a:cs typeface="Times New Roman" pitchFamily="18" charset="0"/>
          </a:endParaRPr>
        </a:p>
      </dgm:t>
    </dgm:pt>
    <dgm:pt modelId="{3DAD6E0A-E9F0-4171-B706-0815BABB190A}" type="parTrans" cxnId="{77B019BF-1F3F-45F9-9291-8E2F07DF41CD}">
      <dgm:prSet/>
      <dgm:spPr/>
      <dgm:t>
        <a:bodyPr/>
        <a:lstStyle/>
        <a:p>
          <a:endParaRPr lang="en-US">
            <a:solidFill>
              <a:schemeClr val="tx1"/>
            </a:solidFill>
          </a:endParaRPr>
        </a:p>
      </dgm:t>
    </dgm:pt>
    <dgm:pt modelId="{19D8F5F0-9E3A-48C8-8662-A2FF80EFC049}" type="sibTrans" cxnId="{77B019BF-1F3F-45F9-9291-8E2F07DF41CD}">
      <dgm:prSet/>
      <dgm:spPr/>
      <dgm:t>
        <a:bodyPr/>
        <a:lstStyle/>
        <a:p>
          <a:endParaRPr lang="en-US">
            <a:solidFill>
              <a:schemeClr val="tx1"/>
            </a:solidFill>
          </a:endParaRPr>
        </a:p>
      </dgm:t>
    </dgm:pt>
    <dgm:pt modelId="{C869120B-40DA-45EC-B030-840E5EFBBE26}">
      <dgm:prSet custT="1"/>
      <dgm:spPr>
        <a:solidFill>
          <a:schemeClr val="tx2">
            <a:lumMod val="20000"/>
            <a:lumOff val="80000"/>
          </a:schemeClr>
        </a:solidFill>
        <a:ln>
          <a:solidFill>
            <a:schemeClr val="accent1"/>
          </a:solidFill>
        </a:ln>
      </dgm:spPr>
      <dgm:t>
        <a:bodyPr/>
        <a:lstStyle/>
        <a:p>
          <a:pPr algn="just"/>
          <a:r>
            <a:rPr lang="en-US" sz="3000" dirty="0" smtClean="0">
              <a:solidFill>
                <a:schemeClr val="tx1"/>
              </a:solidFill>
              <a:latin typeface="Times New Roman" pitchFamily="18" charset="0"/>
              <a:cs typeface="Times New Roman" pitchFamily="18" charset="0"/>
            </a:rPr>
            <a:t>Date from which  such amount is due.</a:t>
          </a:r>
          <a:endParaRPr lang="en-US" sz="3000" dirty="0">
            <a:solidFill>
              <a:schemeClr val="tx1"/>
            </a:solidFill>
            <a:latin typeface="Times New Roman" pitchFamily="18" charset="0"/>
            <a:cs typeface="Times New Roman" pitchFamily="18" charset="0"/>
          </a:endParaRPr>
        </a:p>
      </dgm:t>
    </dgm:pt>
    <dgm:pt modelId="{C0E7100C-AA06-4735-A78A-B1376EEE4F9D}" type="parTrans" cxnId="{219AD9D2-BD82-4C8D-9C30-E19347231FB5}">
      <dgm:prSet/>
      <dgm:spPr/>
      <dgm:t>
        <a:bodyPr/>
        <a:lstStyle/>
        <a:p>
          <a:endParaRPr lang="en-US">
            <a:solidFill>
              <a:schemeClr val="tx1"/>
            </a:solidFill>
          </a:endParaRPr>
        </a:p>
      </dgm:t>
    </dgm:pt>
    <dgm:pt modelId="{1CAB5768-A724-4F3A-8315-64E1D5315679}" type="sibTrans" cxnId="{219AD9D2-BD82-4C8D-9C30-E19347231FB5}">
      <dgm:prSet/>
      <dgm:spPr/>
      <dgm:t>
        <a:bodyPr/>
        <a:lstStyle/>
        <a:p>
          <a:endParaRPr lang="en-US">
            <a:solidFill>
              <a:schemeClr val="tx1"/>
            </a:solidFill>
          </a:endParaRPr>
        </a:p>
      </dgm:t>
    </dgm:pt>
    <dgm:pt modelId="{90EF0AA0-D48D-4935-BADF-63050A24FD46}">
      <dgm:prSet phldrT="[Text]" custT="1"/>
      <dgm:spPr>
        <a:solidFill>
          <a:schemeClr val="tx2">
            <a:lumMod val="20000"/>
            <a:lumOff val="80000"/>
          </a:schemeClr>
        </a:solidFill>
        <a:ln>
          <a:solidFill>
            <a:schemeClr val="accent1"/>
          </a:solidFill>
        </a:ln>
      </dgm:spPr>
      <dgm:t>
        <a:bodyPr/>
        <a:lstStyle/>
        <a:p>
          <a:r>
            <a:rPr lang="en-US" sz="4000" b="1" u="sng" dirty="0" smtClean="0">
              <a:solidFill>
                <a:schemeClr val="tx1"/>
              </a:solidFill>
              <a:latin typeface="Times New Roman" pitchFamily="18" charset="0"/>
              <a:cs typeface="Times New Roman" pitchFamily="18" charset="0"/>
            </a:rPr>
            <a:t>Reasons for delay:</a:t>
          </a:r>
        </a:p>
        <a:p>
          <a:endParaRPr lang="en-US" sz="4000" b="1" u="sng" dirty="0" smtClean="0">
            <a:solidFill>
              <a:schemeClr val="tx1"/>
            </a:solidFill>
            <a:latin typeface="Times New Roman" pitchFamily="18" charset="0"/>
            <a:cs typeface="Times New Roman" pitchFamily="18" charset="0"/>
          </a:endParaRPr>
        </a:p>
        <a:p>
          <a:endParaRPr lang="en-US" sz="600" b="1" u="sng" dirty="0" smtClean="0">
            <a:solidFill>
              <a:schemeClr val="tx1"/>
            </a:solidFill>
            <a:latin typeface="Times New Roman" pitchFamily="18" charset="0"/>
            <a:cs typeface="Times New Roman" pitchFamily="18" charset="0"/>
          </a:endParaRPr>
        </a:p>
        <a:p>
          <a:r>
            <a:rPr lang="en-US" sz="4000" b="0" u="none" dirty="0" smtClean="0">
              <a:solidFill>
                <a:schemeClr val="tx1"/>
              </a:solidFill>
              <a:latin typeface="Times New Roman" pitchFamily="18" charset="0"/>
              <a:cs typeface="Times New Roman" pitchFamily="18" charset="0"/>
            </a:rPr>
            <a:t>State the reasons for delay in making the payment of amounts due</a:t>
          </a:r>
        </a:p>
        <a:p>
          <a:endParaRPr lang="en-US" sz="4000" b="0" u="none" dirty="0" smtClean="0">
            <a:solidFill>
              <a:schemeClr val="tx1"/>
            </a:solidFill>
            <a:latin typeface="Times New Roman" pitchFamily="18" charset="0"/>
            <a:cs typeface="Times New Roman" pitchFamily="18" charset="0"/>
          </a:endParaRPr>
        </a:p>
        <a:p>
          <a:endParaRPr lang="en-US" sz="2000" b="1" dirty="0" smtClean="0">
            <a:solidFill>
              <a:schemeClr val="tx1"/>
            </a:solidFill>
            <a:latin typeface="Times New Roman" pitchFamily="18" charset="0"/>
            <a:cs typeface="Times New Roman" pitchFamily="18" charset="0"/>
          </a:endParaRPr>
        </a:p>
      </dgm:t>
    </dgm:pt>
    <dgm:pt modelId="{6AE3065D-884E-46F8-B122-CFC8D9E9E165}" type="sibTrans" cxnId="{3919DF0C-3114-438F-BA30-DC18917CA020}">
      <dgm:prSet/>
      <dgm:spPr/>
      <dgm:t>
        <a:bodyPr/>
        <a:lstStyle/>
        <a:p>
          <a:endParaRPr lang="en-US">
            <a:solidFill>
              <a:schemeClr val="tx1"/>
            </a:solidFill>
          </a:endParaRPr>
        </a:p>
      </dgm:t>
    </dgm:pt>
    <dgm:pt modelId="{31C30626-B5CF-4ED2-850A-EE26B4C74BA6}" type="parTrans" cxnId="{3919DF0C-3114-438F-BA30-DC18917CA020}">
      <dgm:prSet/>
      <dgm:spPr/>
      <dgm:t>
        <a:bodyPr/>
        <a:lstStyle/>
        <a:p>
          <a:endParaRPr lang="en-US">
            <a:solidFill>
              <a:schemeClr val="tx1"/>
            </a:solidFill>
          </a:endParaRPr>
        </a:p>
      </dgm:t>
    </dgm:pt>
    <dgm:pt modelId="{D42E3B41-6B5A-4035-A331-4C0E2A1E718A}" type="pres">
      <dgm:prSet presAssocID="{87AE553D-ABAF-4AB5-8E96-BC47E041C755}" presName="composite" presStyleCnt="0">
        <dgm:presLayoutVars>
          <dgm:chMax val="1"/>
          <dgm:dir/>
          <dgm:resizeHandles val="exact"/>
        </dgm:presLayoutVars>
      </dgm:prSet>
      <dgm:spPr/>
      <dgm:t>
        <a:bodyPr/>
        <a:lstStyle/>
        <a:p>
          <a:endParaRPr lang="en-US"/>
        </a:p>
      </dgm:t>
    </dgm:pt>
    <dgm:pt modelId="{73ADFC22-9636-4D9E-8EFF-9F360341B025}" type="pres">
      <dgm:prSet presAssocID="{45E59DCB-99DF-441E-BFD3-EEFA78FE02DF}" presName="roof" presStyleLbl="dkBgShp" presStyleIdx="0" presStyleCnt="2" custScaleY="31558"/>
      <dgm:spPr/>
      <dgm:t>
        <a:bodyPr/>
        <a:lstStyle/>
        <a:p>
          <a:endParaRPr lang="en-US"/>
        </a:p>
      </dgm:t>
    </dgm:pt>
    <dgm:pt modelId="{80D8FF59-A9E3-4F3E-B965-ECD5F33079A6}" type="pres">
      <dgm:prSet presAssocID="{45E59DCB-99DF-441E-BFD3-EEFA78FE02DF}" presName="pillars" presStyleCnt="0"/>
      <dgm:spPr/>
    </dgm:pt>
    <dgm:pt modelId="{1D05F11D-3D01-4E18-B0FD-18E4D2307B9D}" type="pres">
      <dgm:prSet presAssocID="{45E59DCB-99DF-441E-BFD3-EEFA78FE02DF}" presName="pillar1" presStyleLbl="node1" presStyleIdx="0" presStyleCnt="3" custScaleY="126375">
        <dgm:presLayoutVars>
          <dgm:bulletEnabled val="1"/>
        </dgm:presLayoutVars>
      </dgm:prSet>
      <dgm:spPr/>
      <dgm:t>
        <a:bodyPr/>
        <a:lstStyle/>
        <a:p>
          <a:endParaRPr lang="en-US"/>
        </a:p>
      </dgm:t>
    </dgm:pt>
    <dgm:pt modelId="{AF80FACF-831A-4D33-B247-D3EFDCBB1D0B}" type="pres">
      <dgm:prSet presAssocID="{6EFE13DF-29EE-4894-B464-ADABF5DDABFC}" presName="pillarX" presStyleLbl="node1" presStyleIdx="1" presStyleCnt="3" custScaleY="126356" custLinFactNeighborX="-49" custLinFactNeighborY="484">
        <dgm:presLayoutVars>
          <dgm:bulletEnabled val="1"/>
        </dgm:presLayoutVars>
      </dgm:prSet>
      <dgm:spPr/>
      <dgm:t>
        <a:bodyPr/>
        <a:lstStyle/>
        <a:p>
          <a:endParaRPr lang="en-US"/>
        </a:p>
      </dgm:t>
    </dgm:pt>
    <dgm:pt modelId="{9DF74C48-F283-432C-AC5E-8BE99EE40C74}" type="pres">
      <dgm:prSet presAssocID="{90EF0AA0-D48D-4935-BADF-63050A24FD46}" presName="pillarX" presStyleLbl="node1" presStyleIdx="2" presStyleCnt="3" custScaleY="124561">
        <dgm:presLayoutVars>
          <dgm:bulletEnabled val="1"/>
        </dgm:presLayoutVars>
      </dgm:prSet>
      <dgm:spPr/>
      <dgm:t>
        <a:bodyPr/>
        <a:lstStyle/>
        <a:p>
          <a:endParaRPr lang="en-US"/>
        </a:p>
      </dgm:t>
    </dgm:pt>
    <dgm:pt modelId="{4154F88F-9B51-4ED6-B324-DEE8A4DB2CA3}" type="pres">
      <dgm:prSet presAssocID="{45E59DCB-99DF-441E-BFD3-EEFA78FE02DF}" presName="base" presStyleLbl="dkBgShp" presStyleIdx="1" presStyleCnt="2" custScaleY="296797"/>
      <dgm:spPr>
        <a:solidFill>
          <a:schemeClr val="tx2">
            <a:lumMod val="40000"/>
            <a:lumOff val="60000"/>
          </a:schemeClr>
        </a:solidFill>
      </dgm:spPr>
      <dgm:t>
        <a:bodyPr/>
        <a:lstStyle/>
        <a:p>
          <a:endParaRPr lang="en-US"/>
        </a:p>
      </dgm:t>
    </dgm:pt>
  </dgm:ptLst>
  <dgm:cxnLst>
    <dgm:cxn modelId="{AD3F2053-FA7B-4E5A-B0CD-62FDFAED3FDF}" type="presOf" srcId="{35E0AB38-620E-497C-8AA1-73797DDB4B31}" destId="{AF80FACF-831A-4D33-B247-D3EFDCBB1D0B}" srcOrd="0" destOrd="8" presId="urn:microsoft.com/office/officeart/2005/8/layout/hList3"/>
    <dgm:cxn modelId="{9664A3EF-5E4A-4365-80EE-7F4936299665}" type="presOf" srcId="{0878F8B5-B802-4EB8-A63E-85A35790390B}" destId="{1D05F11D-3D01-4E18-B0FD-18E4D2307B9D}" srcOrd="0" destOrd="3" presId="urn:microsoft.com/office/officeart/2005/8/layout/hList3"/>
    <dgm:cxn modelId="{DCE58583-E94C-492B-A34F-F2ECF1F00A58}" srcId="{6EFE13DF-29EE-4894-B464-ADABF5DDABFC}" destId="{98E80B1A-AA7F-4F63-B3C2-F664AFF6C157}" srcOrd="8" destOrd="0" parTransId="{AB7149F0-35E4-4C56-AD11-6E31A212238C}" sibTransId="{56F26C4B-076A-4F36-A341-BD89F0D97924}"/>
    <dgm:cxn modelId="{BB7E1707-77D9-4F73-9262-F8ACBDAA8A63}" srcId="{CAC9CE06-B26C-41B8-A53A-C4CE4FA4E438}" destId="{1750C087-4712-47CC-B384-72D654A7BC61}" srcOrd="0" destOrd="0" parTransId="{1A2B94CA-DD89-4471-896B-CFE865348293}" sibTransId="{9F855283-C973-44E3-8445-347CBAC9BEDB}"/>
    <dgm:cxn modelId="{FC8F9077-741D-460A-80C4-A90E5E227675}" type="presOf" srcId="{666A64A6-38DD-43BB-8764-458D693BCD0D}" destId="{AF80FACF-831A-4D33-B247-D3EFDCBB1D0B}" srcOrd="0" destOrd="1" presId="urn:microsoft.com/office/officeart/2005/8/layout/hList3"/>
    <dgm:cxn modelId="{FAD49A50-2CD8-4BC0-B4E8-B65504A63214}" type="presOf" srcId="{45E59DCB-99DF-441E-BFD3-EEFA78FE02DF}" destId="{73ADFC22-9636-4D9E-8EFF-9F360341B025}" srcOrd="0" destOrd="0" presId="urn:microsoft.com/office/officeart/2005/8/layout/hList3"/>
    <dgm:cxn modelId="{E27057E6-9E44-4D42-BC19-786B0C1CD7E9}" srcId="{6EFE13DF-29EE-4894-B464-ADABF5DDABFC}" destId="{35E0AB38-620E-497C-8AA1-73797DDB4B31}" srcOrd="7" destOrd="0" parTransId="{11FD10E8-BADB-4A48-B6D8-FC2554C70787}" sibTransId="{C58FB168-2991-4838-A382-630206D620F3}"/>
    <dgm:cxn modelId="{27BB7DDD-8DBF-4B75-9C09-4DC81EA97D29}" type="presOf" srcId="{1750C087-4712-47CC-B384-72D654A7BC61}" destId="{1D05F11D-3D01-4E18-B0FD-18E4D2307B9D}" srcOrd="0" destOrd="1" presId="urn:microsoft.com/office/officeart/2005/8/layout/hList3"/>
    <dgm:cxn modelId="{802DB188-D362-4E43-BF78-2D1A00B53B60}" srcId="{CAC9CE06-B26C-41B8-A53A-C4CE4FA4E438}" destId="{B59727A1-2896-4226-8718-8C45158B7D1E}" srcOrd="3" destOrd="0" parTransId="{5019B9AA-5547-4214-ABAE-67D0CA70B968}" sibTransId="{7508F8EC-6F18-49E0-A9F0-4613EA088AC6}"/>
    <dgm:cxn modelId="{E144EF35-F5E9-4A04-A5C4-3EF6D6C72572}" srcId="{87AE553D-ABAF-4AB5-8E96-BC47E041C755}" destId="{45E59DCB-99DF-441E-BFD3-EEFA78FE02DF}" srcOrd="0" destOrd="0" parTransId="{6EB29361-045D-4032-9A54-9B64857C1D7A}" sibTransId="{49D77656-ABED-4734-9CCE-89AE34C404D1}"/>
    <dgm:cxn modelId="{849BDCF8-38F5-4A15-88D8-8DA926E5F986}" type="presOf" srcId="{B59727A1-2896-4226-8718-8C45158B7D1E}" destId="{1D05F11D-3D01-4E18-B0FD-18E4D2307B9D}" srcOrd="0" destOrd="4" presId="urn:microsoft.com/office/officeart/2005/8/layout/hList3"/>
    <dgm:cxn modelId="{2B2B6D2A-8B4C-42D1-8E87-AA61753EC3DF}" srcId="{6EFE13DF-29EE-4894-B464-ADABF5DDABFC}" destId="{F2F35136-167E-4AF0-B4EA-A7E233483E66}" srcOrd="5" destOrd="0" parTransId="{20D40C48-AEE8-45FD-8852-24C27BE0C33D}" sibTransId="{3C002FA2-9B2C-4216-B101-5DBAF198C248}"/>
    <dgm:cxn modelId="{47833F1E-A70B-44F7-A279-72B9CA91B2C8}" srcId="{6EFE13DF-29EE-4894-B464-ADABF5DDABFC}" destId="{3458EF5D-9BB3-4EAE-9591-3EC3F6B50C09}" srcOrd="6" destOrd="0" parTransId="{A1285917-5DA9-4B14-90E5-97F3AEFAE703}" sibTransId="{5ED4B3B1-2DD3-48CD-8DAA-6312CFA774D1}"/>
    <dgm:cxn modelId="{6A1D6261-3C09-414A-A24C-23693D041E69}" type="presOf" srcId="{8D8F1ED1-1221-4751-B3E4-88F9BCE3BD6B}" destId="{1D05F11D-3D01-4E18-B0FD-18E4D2307B9D}" srcOrd="0" destOrd="2" presId="urn:microsoft.com/office/officeart/2005/8/layout/hList3"/>
    <dgm:cxn modelId="{608BBCA6-A239-4BF7-A8BC-31B4E2C07CA9}" type="presOf" srcId="{7D95BEF3-2AF3-433D-85AD-16A2168C1965}" destId="{AF80FACF-831A-4D33-B247-D3EFDCBB1D0B}" srcOrd="0" destOrd="5" presId="urn:microsoft.com/office/officeart/2005/8/layout/hList3"/>
    <dgm:cxn modelId="{363B3701-8189-4F6B-823C-FF59041CE943}" type="presOf" srcId="{87AE553D-ABAF-4AB5-8E96-BC47E041C755}" destId="{D42E3B41-6B5A-4035-A331-4C0E2A1E718A}" srcOrd="0" destOrd="0" presId="urn:microsoft.com/office/officeart/2005/8/layout/hList3"/>
    <dgm:cxn modelId="{8CC2E6BA-BAEC-4DF4-AAB2-17147689D89E}" type="presOf" srcId="{3458EF5D-9BB3-4EAE-9591-3EC3F6B50C09}" destId="{AF80FACF-831A-4D33-B247-D3EFDCBB1D0B}" srcOrd="0" destOrd="7" presId="urn:microsoft.com/office/officeart/2005/8/layout/hList3"/>
    <dgm:cxn modelId="{F7196B7B-3BCD-4911-8BE5-9DFF1B76B713}" type="presOf" srcId="{C869120B-40DA-45EC-B030-840E5EFBBE26}" destId="{AF80FACF-831A-4D33-B247-D3EFDCBB1D0B}" srcOrd="0" destOrd="4" presId="urn:microsoft.com/office/officeart/2005/8/layout/hList3"/>
    <dgm:cxn modelId="{441E74E0-1235-4110-849C-9AFE342B5852}" srcId="{6EFE13DF-29EE-4894-B464-ADABF5DDABFC}" destId="{666A64A6-38DD-43BB-8764-458D693BCD0D}" srcOrd="0" destOrd="0" parTransId="{AF88AA88-EC4D-4A48-B51F-B08AE34A34C9}" sibTransId="{C7C85841-27B8-4887-B49E-C5FB9FDC4B12}"/>
    <dgm:cxn modelId="{77B019BF-1F3F-45F9-9291-8E2F07DF41CD}" srcId="{6EFE13DF-29EE-4894-B464-ADABF5DDABFC}" destId="{A88F3CB1-D614-4E4C-B2C0-1C5789CF60E6}" srcOrd="2" destOrd="0" parTransId="{3DAD6E0A-E9F0-4171-B706-0815BABB190A}" sibTransId="{19D8F5F0-9E3A-48C8-8662-A2FF80EFC049}"/>
    <dgm:cxn modelId="{59CF72A7-B3A2-4DE0-A0F6-7E329BB1DAD2}" type="presOf" srcId="{F2F35136-167E-4AF0-B4EA-A7E233483E66}" destId="{AF80FACF-831A-4D33-B247-D3EFDCBB1D0B}" srcOrd="0" destOrd="6" presId="urn:microsoft.com/office/officeart/2005/8/layout/hList3"/>
    <dgm:cxn modelId="{65181E5B-5805-4E97-9FEC-5D4EFCC88BCB}" type="presOf" srcId="{D84B4285-50D2-4A22-A0E2-A1C70E25A67F}" destId="{AF80FACF-831A-4D33-B247-D3EFDCBB1D0B}" srcOrd="0" destOrd="2" presId="urn:microsoft.com/office/officeart/2005/8/layout/hList3"/>
    <dgm:cxn modelId="{D9815E0B-03BB-49BB-B00C-3EDEE3FA71A8}" type="presOf" srcId="{CAC9CE06-B26C-41B8-A53A-C4CE4FA4E438}" destId="{1D05F11D-3D01-4E18-B0FD-18E4D2307B9D}" srcOrd="0" destOrd="0" presId="urn:microsoft.com/office/officeart/2005/8/layout/hList3"/>
    <dgm:cxn modelId="{219AD9D2-BD82-4C8D-9C30-E19347231FB5}" srcId="{6EFE13DF-29EE-4894-B464-ADABF5DDABFC}" destId="{C869120B-40DA-45EC-B030-840E5EFBBE26}" srcOrd="3" destOrd="0" parTransId="{C0E7100C-AA06-4735-A78A-B1376EEE4F9D}" sibTransId="{1CAB5768-A724-4F3A-8315-64E1D5315679}"/>
    <dgm:cxn modelId="{74BCBE63-CE35-4244-9795-C072662CB58E}" srcId="{CAC9CE06-B26C-41B8-A53A-C4CE4FA4E438}" destId="{8D8F1ED1-1221-4751-B3E4-88F9BCE3BD6B}" srcOrd="1" destOrd="0" parTransId="{9B62362C-D694-4955-9E6D-B2E4030BDA1A}" sibTransId="{DE9ABA9D-F79D-442B-88AA-D6666F57A097}"/>
    <dgm:cxn modelId="{B8D42332-8EF2-4BFD-8C55-1883CCF70249}" type="presOf" srcId="{A88F3CB1-D614-4E4C-B2C0-1C5789CF60E6}" destId="{AF80FACF-831A-4D33-B247-D3EFDCBB1D0B}" srcOrd="0" destOrd="3" presId="urn:microsoft.com/office/officeart/2005/8/layout/hList3"/>
    <dgm:cxn modelId="{A153E5E4-7E2F-4B90-B5B3-5642562E8DA8}" type="presOf" srcId="{90EF0AA0-D48D-4935-BADF-63050A24FD46}" destId="{9DF74C48-F283-432C-AC5E-8BE99EE40C74}" srcOrd="0" destOrd="0" presId="urn:microsoft.com/office/officeart/2005/8/layout/hList3"/>
    <dgm:cxn modelId="{23FB3FB8-8C1A-4ABD-87C1-A3E66F4940EF}" type="presOf" srcId="{6EFE13DF-29EE-4894-B464-ADABF5DDABFC}" destId="{AF80FACF-831A-4D33-B247-D3EFDCBB1D0B}" srcOrd="0" destOrd="0" presId="urn:microsoft.com/office/officeart/2005/8/layout/hList3"/>
    <dgm:cxn modelId="{279050C3-79F5-474D-870D-A2B119524922}" type="presOf" srcId="{98E80B1A-AA7F-4F63-B3C2-F664AFF6C157}" destId="{AF80FACF-831A-4D33-B247-D3EFDCBB1D0B}" srcOrd="0" destOrd="9" presId="urn:microsoft.com/office/officeart/2005/8/layout/hList3"/>
    <dgm:cxn modelId="{5D05961B-3E83-444B-9F46-268B72EA944F}" srcId="{CAC9CE06-B26C-41B8-A53A-C4CE4FA4E438}" destId="{0878F8B5-B802-4EB8-A63E-85A35790390B}" srcOrd="2" destOrd="0" parTransId="{C2B433A9-3E79-4B66-9200-75916CA2E119}" sibTransId="{23521C94-3268-492F-9FA2-241B61A8FB14}"/>
    <dgm:cxn modelId="{4AD2335C-B47F-46CE-9F6F-CD7D3F39A2AE}" srcId="{6EFE13DF-29EE-4894-B464-ADABF5DDABFC}" destId="{D84B4285-50D2-4A22-A0E2-A1C70E25A67F}" srcOrd="1" destOrd="0" parTransId="{B639701C-D234-4EEA-AC5F-A5635249DBCB}" sibTransId="{E91824D1-62D8-4ED2-BD4F-23B775DA1301}"/>
    <dgm:cxn modelId="{3397EE92-F4AF-4F12-A2D4-0F39EFDFD674}" srcId="{45E59DCB-99DF-441E-BFD3-EEFA78FE02DF}" destId="{6EFE13DF-29EE-4894-B464-ADABF5DDABFC}" srcOrd="1" destOrd="0" parTransId="{C26CB83F-DFF9-4B4E-884B-694ADE1A31A7}" sibTransId="{CF11E0DD-FAD8-4A00-A97E-B511E4B994BE}"/>
    <dgm:cxn modelId="{114AA047-914C-4623-A761-A953C3E7B4CA}" srcId="{45E59DCB-99DF-441E-BFD3-EEFA78FE02DF}" destId="{CAC9CE06-B26C-41B8-A53A-C4CE4FA4E438}" srcOrd="0" destOrd="0" parTransId="{2EED1B6F-5114-4B34-82F3-05898AD5B570}" sibTransId="{7CA0E6D1-9B44-4D97-B31E-FFDD4D0390D7}"/>
    <dgm:cxn modelId="{3919DF0C-3114-438F-BA30-DC18917CA020}" srcId="{45E59DCB-99DF-441E-BFD3-EEFA78FE02DF}" destId="{90EF0AA0-D48D-4935-BADF-63050A24FD46}" srcOrd="2" destOrd="0" parTransId="{31C30626-B5CF-4ED2-850A-EE26B4C74BA6}" sibTransId="{6AE3065D-884E-46F8-B122-CFC8D9E9E165}"/>
    <dgm:cxn modelId="{FCE38F53-FD5B-492D-B5CE-69B65A9D795C}" srcId="{6EFE13DF-29EE-4894-B464-ADABF5DDABFC}" destId="{644C258D-FCA0-4279-9A14-C65B393E1E58}" srcOrd="9" destOrd="0" parTransId="{B2981E32-FAFC-4B94-8473-5C58666D56C3}" sibTransId="{3FD3AA2A-0366-4794-B6E5-38A454D39659}"/>
    <dgm:cxn modelId="{D078038B-3F3A-49E3-A39F-098240D69169}" srcId="{6EFE13DF-29EE-4894-B464-ADABF5DDABFC}" destId="{7D95BEF3-2AF3-433D-85AD-16A2168C1965}" srcOrd="4" destOrd="0" parTransId="{B337D89B-C9A3-447A-9CFC-01630516A234}" sibTransId="{2506C119-726B-4E04-B540-3F601B484F08}"/>
    <dgm:cxn modelId="{DD599E57-F19A-4B43-97AD-D88A248FC1FB}" type="presOf" srcId="{644C258D-FCA0-4279-9A14-C65B393E1E58}" destId="{AF80FACF-831A-4D33-B247-D3EFDCBB1D0B}" srcOrd="0" destOrd="10" presId="urn:microsoft.com/office/officeart/2005/8/layout/hList3"/>
    <dgm:cxn modelId="{85FFBBD9-BECE-476D-8A6C-BEEC593A335A}" type="presParOf" srcId="{D42E3B41-6B5A-4035-A331-4C0E2A1E718A}" destId="{73ADFC22-9636-4D9E-8EFF-9F360341B025}" srcOrd="0" destOrd="0" presId="urn:microsoft.com/office/officeart/2005/8/layout/hList3"/>
    <dgm:cxn modelId="{B0339876-89E1-441A-B6B0-6E4A0CAF80E3}" type="presParOf" srcId="{D42E3B41-6B5A-4035-A331-4C0E2A1E718A}" destId="{80D8FF59-A9E3-4F3E-B965-ECD5F33079A6}" srcOrd="1" destOrd="0" presId="urn:microsoft.com/office/officeart/2005/8/layout/hList3"/>
    <dgm:cxn modelId="{F20DFC8B-F842-4510-96ED-7E513E8CCC55}" type="presParOf" srcId="{80D8FF59-A9E3-4F3E-B965-ECD5F33079A6}" destId="{1D05F11D-3D01-4E18-B0FD-18E4D2307B9D}" srcOrd="0" destOrd="0" presId="urn:microsoft.com/office/officeart/2005/8/layout/hList3"/>
    <dgm:cxn modelId="{4DDEECB5-71F3-4A48-A127-1D9D9A080503}" type="presParOf" srcId="{80D8FF59-A9E3-4F3E-B965-ECD5F33079A6}" destId="{AF80FACF-831A-4D33-B247-D3EFDCBB1D0B}" srcOrd="1" destOrd="0" presId="urn:microsoft.com/office/officeart/2005/8/layout/hList3"/>
    <dgm:cxn modelId="{A4CAE3F8-B4C3-4FBD-BEE3-A26E6AC42C58}" type="presParOf" srcId="{80D8FF59-A9E3-4F3E-B965-ECD5F33079A6}" destId="{9DF74C48-F283-432C-AC5E-8BE99EE40C74}" srcOrd="2" destOrd="0" presId="urn:microsoft.com/office/officeart/2005/8/layout/hList3"/>
    <dgm:cxn modelId="{A6C64D2B-F5E9-4566-93A1-A6228B8FFE50}" type="presParOf" srcId="{D42E3B41-6B5A-4035-A331-4C0E2A1E718A}" destId="{4154F88F-9B51-4ED6-B324-DEE8A4DB2CA3}"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373E081-B243-418C-912E-C28371C1465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2938AF4-44D6-4A76-9126-9816AAD07D4E}">
      <dgm:prSet phldrT="[Text]" custT="1"/>
      <dgm:spPr/>
      <dgm:t>
        <a:bodyPr/>
        <a:lstStyle/>
        <a:p>
          <a:r>
            <a:rPr lang="en-US" sz="2000" dirty="0" smtClean="0">
              <a:latin typeface="Times New Roman" pitchFamily="18" charset="0"/>
              <a:cs typeface="Times New Roman" pitchFamily="18" charset="0"/>
            </a:rPr>
            <a:t>Every Company</a:t>
          </a:r>
          <a:endParaRPr lang="en-US" sz="2000" dirty="0">
            <a:latin typeface="Times New Roman" pitchFamily="18" charset="0"/>
            <a:cs typeface="Times New Roman" pitchFamily="18" charset="0"/>
          </a:endParaRPr>
        </a:p>
      </dgm:t>
    </dgm:pt>
    <dgm:pt modelId="{D9434C41-DC0C-4807-B607-03885468221F}" type="parTrans" cxnId="{83059BEA-A853-4C74-A36C-9467D88CACD0}">
      <dgm:prSet/>
      <dgm:spPr/>
      <dgm:t>
        <a:bodyPr/>
        <a:lstStyle/>
        <a:p>
          <a:endParaRPr lang="en-US"/>
        </a:p>
      </dgm:t>
    </dgm:pt>
    <dgm:pt modelId="{4A2CF650-C250-41E9-9222-21A044671054}" type="sibTrans" cxnId="{83059BEA-A853-4C74-A36C-9467D88CACD0}">
      <dgm:prSet/>
      <dgm:spPr/>
      <dgm:t>
        <a:bodyPr/>
        <a:lstStyle/>
        <a:p>
          <a:endParaRPr lang="en-US"/>
        </a:p>
      </dgm:t>
    </dgm:pt>
    <dgm:pt modelId="{01AB9B51-F404-4FC7-9CEB-6282870B8DFC}">
      <dgm:prSet phldrT="[Text]" custT="1"/>
      <dgm:spPr/>
      <dgm:t>
        <a:bodyPr/>
        <a:lstStyle/>
        <a:p>
          <a:r>
            <a:rPr lang="en-US" sz="2000" dirty="0" smtClean="0">
              <a:latin typeface="Times New Roman" pitchFamily="18" charset="0"/>
              <a:cs typeface="Times New Roman" pitchFamily="18" charset="0"/>
            </a:rPr>
            <a:t>Private Company u/s 2 (68)</a:t>
          </a:r>
          <a:endParaRPr lang="en-US" sz="2000" dirty="0">
            <a:latin typeface="Times New Roman" pitchFamily="18" charset="0"/>
            <a:cs typeface="Times New Roman" pitchFamily="18" charset="0"/>
          </a:endParaRPr>
        </a:p>
      </dgm:t>
    </dgm:pt>
    <dgm:pt modelId="{3AC78C31-C90A-4DDE-A931-B3BC0BE0785D}" type="parTrans" cxnId="{A4FD7E29-BF19-48E6-BB32-A355D5AF44B3}">
      <dgm:prSet/>
      <dgm:spPr/>
      <dgm:t>
        <a:bodyPr/>
        <a:lstStyle/>
        <a:p>
          <a:endParaRPr lang="en-US" sz="1100">
            <a:latin typeface="Times New Roman" pitchFamily="18" charset="0"/>
            <a:cs typeface="Times New Roman" pitchFamily="18" charset="0"/>
          </a:endParaRPr>
        </a:p>
      </dgm:t>
    </dgm:pt>
    <dgm:pt modelId="{7A3AA7E8-67BE-449B-B114-9035F1966E0E}" type="sibTrans" cxnId="{A4FD7E29-BF19-48E6-BB32-A355D5AF44B3}">
      <dgm:prSet/>
      <dgm:spPr/>
      <dgm:t>
        <a:bodyPr/>
        <a:lstStyle/>
        <a:p>
          <a:endParaRPr lang="en-US"/>
        </a:p>
      </dgm:t>
    </dgm:pt>
    <dgm:pt modelId="{37870D85-A3BE-4842-AF64-FECA0C20CE8B}">
      <dgm:prSet phldrT="[Text]" custT="1"/>
      <dgm:spPr/>
      <dgm:t>
        <a:bodyPr/>
        <a:lstStyle/>
        <a:p>
          <a:pPr algn="just"/>
          <a:r>
            <a:rPr lang="en-US" sz="1700" b="0" i="0" dirty="0" smtClean="0">
              <a:latin typeface="Times New Roman" pitchFamily="18" charset="0"/>
              <a:cs typeface="Times New Roman" pitchFamily="18" charset="0"/>
            </a:rPr>
            <a:t>Means not having minimum paid up share capital, restricts the right to transfer its shares, except in case of OPC limits the number of its members to 200. Provided that where 2 or more persons hold one or more shares in a Co. jointly, they shall, for the purposes of this clause, be treated as a single member:</a:t>
          </a:r>
          <a:endParaRPr lang="en-US" sz="1700" dirty="0">
            <a:latin typeface="Times New Roman" pitchFamily="18" charset="0"/>
            <a:cs typeface="Times New Roman" pitchFamily="18" charset="0"/>
          </a:endParaRPr>
        </a:p>
      </dgm:t>
    </dgm:pt>
    <dgm:pt modelId="{BCD84C9D-D931-420C-97CF-0456703EA476}" type="parTrans" cxnId="{963716E1-295A-480C-98A6-C7AAEEC9EB75}">
      <dgm:prSet/>
      <dgm:spPr/>
      <dgm:t>
        <a:bodyPr/>
        <a:lstStyle/>
        <a:p>
          <a:endParaRPr lang="en-US" sz="1100">
            <a:latin typeface="Times New Roman" pitchFamily="18" charset="0"/>
            <a:cs typeface="Times New Roman" pitchFamily="18" charset="0"/>
          </a:endParaRPr>
        </a:p>
      </dgm:t>
    </dgm:pt>
    <dgm:pt modelId="{FD309F4C-E5B6-4D27-ABA2-5EBDDBC82AA3}" type="sibTrans" cxnId="{963716E1-295A-480C-98A6-C7AAEEC9EB75}">
      <dgm:prSet/>
      <dgm:spPr/>
      <dgm:t>
        <a:bodyPr/>
        <a:lstStyle/>
        <a:p>
          <a:endParaRPr lang="en-US"/>
        </a:p>
      </dgm:t>
    </dgm:pt>
    <dgm:pt modelId="{24A91D44-1F72-4988-BA2A-0DD5891D4266}">
      <dgm:prSet phldrT="[Text]" custT="1"/>
      <dgm:spPr/>
      <dgm:t>
        <a:bodyPr/>
        <a:lstStyle/>
        <a:p>
          <a:r>
            <a:rPr lang="en-US" sz="2000" dirty="0" smtClean="0">
              <a:latin typeface="Times New Roman" pitchFamily="18" charset="0"/>
              <a:cs typeface="Times New Roman" pitchFamily="18" charset="0"/>
            </a:rPr>
            <a:t>Public Company</a:t>
          </a:r>
        </a:p>
        <a:p>
          <a:r>
            <a:rPr lang="en-US" sz="2000" dirty="0" smtClean="0">
              <a:latin typeface="Times New Roman" pitchFamily="18" charset="0"/>
              <a:cs typeface="Times New Roman" pitchFamily="18" charset="0"/>
            </a:rPr>
            <a:t>u/s 2 (71)</a:t>
          </a:r>
          <a:endParaRPr lang="en-US" sz="2000" dirty="0">
            <a:latin typeface="Times New Roman" pitchFamily="18" charset="0"/>
            <a:cs typeface="Times New Roman" pitchFamily="18" charset="0"/>
          </a:endParaRPr>
        </a:p>
      </dgm:t>
    </dgm:pt>
    <dgm:pt modelId="{BB81827D-DEF9-4AB1-AC3C-5ABB279F8DDD}" type="parTrans" cxnId="{F164A068-1E30-4D48-8AEC-5D4CC05B669C}">
      <dgm:prSet/>
      <dgm:spPr/>
      <dgm:t>
        <a:bodyPr/>
        <a:lstStyle/>
        <a:p>
          <a:endParaRPr lang="en-US" sz="1100">
            <a:latin typeface="Times New Roman" pitchFamily="18" charset="0"/>
            <a:cs typeface="Times New Roman" pitchFamily="18" charset="0"/>
          </a:endParaRPr>
        </a:p>
      </dgm:t>
    </dgm:pt>
    <dgm:pt modelId="{4F0AE297-153F-469D-991C-47C62A5FC8F4}" type="sibTrans" cxnId="{F164A068-1E30-4D48-8AEC-5D4CC05B669C}">
      <dgm:prSet/>
      <dgm:spPr/>
      <dgm:t>
        <a:bodyPr/>
        <a:lstStyle/>
        <a:p>
          <a:endParaRPr lang="en-US"/>
        </a:p>
      </dgm:t>
    </dgm:pt>
    <dgm:pt modelId="{AD40F55D-5AFF-4519-BA9D-EA0405A79518}">
      <dgm:prSet custT="1"/>
      <dgm:spPr/>
      <dgm:t>
        <a:bodyPr/>
        <a:lstStyle/>
        <a:p>
          <a:r>
            <a:rPr lang="en-US" sz="2000" dirty="0" smtClean="0">
              <a:latin typeface="Times New Roman" pitchFamily="18" charset="0"/>
              <a:cs typeface="Times New Roman" pitchFamily="18" charset="0"/>
            </a:rPr>
            <a:t>OPC</a:t>
          </a:r>
        </a:p>
        <a:p>
          <a:r>
            <a:rPr lang="en-US" sz="2000" dirty="0" smtClean="0">
              <a:latin typeface="Times New Roman" pitchFamily="18" charset="0"/>
              <a:cs typeface="Times New Roman" pitchFamily="18" charset="0"/>
            </a:rPr>
            <a:t>u/s 2 (62)</a:t>
          </a:r>
          <a:endParaRPr lang="en-US" sz="2000" dirty="0">
            <a:latin typeface="Times New Roman" pitchFamily="18" charset="0"/>
            <a:cs typeface="Times New Roman" pitchFamily="18" charset="0"/>
          </a:endParaRPr>
        </a:p>
      </dgm:t>
    </dgm:pt>
    <dgm:pt modelId="{9A4A2815-EAE1-497E-82BC-6BDFCDF95AEF}" type="parTrans" cxnId="{5A1F51D3-836C-4EAB-A686-5CFD84E87DE2}">
      <dgm:prSet/>
      <dgm:spPr/>
      <dgm:t>
        <a:bodyPr/>
        <a:lstStyle/>
        <a:p>
          <a:endParaRPr lang="en-US" sz="1100">
            <a:latin typeface="Times New Roman" pitchFamily="18" charset="0"/>
            <a:cs typeface="Times New Roman" pitchFamily="18" charset="0"/>
          </a:endParaRPr>
        </a:p>
      </dgm:t>
    </dgm:pt>
    <dgm:pt modelId="{9E3ADB91-B424-4304-84FD-C31A31ED8C1B}" type="sibTrans" cxnId="{5A1F51D3-836C-4EAB-A686-5CFD84E87DE2}">
      <dgm:prSet/>
      <dgm:spPr/>
      <dgm:t>
        <a:bodyPr/>
        <a:lstStyle/>
        <a:p>
          <a:endParaRPr lang="en-US"/>
        </a:p>
      </dgm:t>
    </dgm:pt>
    <dgm:pt modelId="{2912052D-AFEE-48B6-97A6-8955277430FC}">
      <dgm:prSet custT="1"/>
      <dgm:spPr/>
      <dgm:t>
        <a:bodyPr/>
        <a:lstStyle/>
        <a:p>
          <a:pPr algn="just"/>
          <a:r>
            <a:rPr lang="en-US" sz="1800" b="0" i="0" dirty="0" smtClean="0">
              <a:latin typeface="Times New Roman" pitchFamily="18" charset="0"/>
              <a:cs typeface="Times New Roman" pitchFamily="18" charset="0"/>
            </a:rPr>
            <a:t>Means a Company which is not a Private Company as per CA, 2013. Provided that a company which is a subsidiary of a company, not being a private company, shall be deemed to be public company for the purposes of this Act even where such subsidiary company continues to be a private company in its articles ;</a:t>
          </a:r>
          <a:endParaRPr lang="en-US" sz="1800" b="0" i="0" dirty="0">
            <a:latin typeface="Times New Roman" pitchFamily="18" charset="0"/>
            <a:cs typeface="Times New Roman" pitchFamily="18" charset="0"/>
          </a:endParaRPr>
        </a:p>
      </dgm:t>
    </dgm:pt>
    <dgm:pt modelId="{88CDB10B-FCB0-4B2A-A999-B041F1EF6F23}" type="parTrans" cxnId="{08ACA613-9CD4-4031-A615-8B890971D1D2}">
      <dgm:prSet/>
      <dgm:spPr/>
      <dgm:t>
        <a:bodyPr/>
        <a:lstStyle/>
        <a:p>
          <a:endParaRPr lang="en-US" sz="1100">
            <a:latin typeface="Times New Roman" pitchFamily="18" charset="0"/>
            <a:cs typeface="Times New Roman" pitchFamily="18" charset="0"/>
          </a:endParaRPr>
        </a:p>
      </dgm:t>
    </dgm:pt>
    <dgm:pt modelId="{AA5289D9-8D42-4B37-A271-95E24A7EF43C}" type="sibTrans" cxnId="{08ACA613-9CD4-4031-A615-8B890971D1D2}">
      <dgm:prSet/>
      <dgm:spPr/>
      <dgm:t>
        <a:bodyPr/>
        <a:lstStyle/>
        <a:p>
          <a:endParaRPr lang="en-US"/>
        </a:p>
      </dgm:t>
    </dgm:pt>
    <dgm:pt modelId="{21D12549-8617-4105-895F-E1997C424A18}">
      <dgm:prSet custT="1"/>
      <dgm:spPr/>
      <dgm:t>
        <a:bodyPr/>
        <a:lstStyle/>
        <a:p>
          <a:r>
            <a:rPr lang="en-US" sz="1500" b="1" i="0" dirty="0" smtClean="0">
              <a:latin typeface="Times New Roman" pitchFamily="18" charset="0"/>
              <a:cs typeface="Times New Roman" pitchFamily="18" charset="0"/>
            </a:rPr>
            <a:t> </a:t>
          </a:r>
          <a:r>
            <a:rPr lang="en-US" sz="2000" b="0" i="0" dirty="0" smtClean="0">
              <a:latin typeface="Times New Roman" pitchFamily="18" charset="0"/>
              <a:cs typeface="Times New Roman" pitchFamily="18" charset="0"/>
            </a:rPr>
            <a:t>means a company which has only one person as a member;</a:t>
          </a:r>
          <a:endParaRPr lang="en-US" sz="2000" b="0" i="0" dirty="0">
            <a:latin typeface="Times New Roman" pitchFamily="18" charset="0"/>
            <a:cs typeface="Times New Roman" pitchFamily="18" charset="0"/>
          </a:endParaRPr>
        </a:p>
      </dgm:t>
    </dgm:pt>
    <dgm:pt modelId="{A6637C5E-0538-4B75-9FD5-06921B3F2272}" type="parTrans" cxnId="{E8D7303C-68B7-4E84-AC0E-2E38F9542413}">
      <dgm:prSet/>
      <dgm:spPr/>
      <dgm:t>
        <a:bodyPr/>
        <a:lstStyle/>
        <a:p>
          <a:endParaRPr lang="en-US" sz="1100">
            <a:latin typeface="Times New Roman" pitchFamily="18" charset="0"/>
            <a:cs typeface="Times New Roman" pitchFamily="18" charset="0"/>
          </a:endParaRPr>
        </a:p>
      </dgm:t>
    </dgm:pt>
    <dgm:pt modelId="{8F0EB8E8-2FD7-49C9-AC9D-7DE5CFBE71EF}" type="sibTrans" cxnId="{E8D7303C-68B7-4E84-AC0E-2E38F9542413}">
      <dgm:prSet/>
      <dgm:spPr/>
      <dgm:t>
        <a:bodyPr/>
        <a:lstStyle/>
        <a:p>
          <a:endParaRPr lang="en-US"/>
        </a:p>
      </dgm:t>
    </dgm:pt>
    <dgm:pt modelId="{542ABFD1-89EC-4B41-926C-55AA55CCFBBB}" type="pres">
      <dgm:prSet presAssocID="{4373E081-B243-418C-912E-C28371C1465D}" presName="hierChild1" presStyleCnt="0">
        <dgm:presLayoutVars>
          <dgm:chPref val="1"/>
          <dgm:dir/>
          <dgm:animOne val="branch"/>
          <dgm:animLvl val="lvl"/>
          <dgm:resizeHandles/>
        </dgm:presLayoutVars>
      </dgm:prSet>
      <dgm:spPr/>
      <dgm:t>
        <a:bodyPr/>
        <a:lstStyle/>
        <a:p>
          <a:endParaRPr lang="en-US"/>
        </a:p>
      </dgm:t>
    </dgm:pt>
    <dgm:pt modelId="{08D469EB-AD40-499C-A096-899A751813F3}" type="pres">
      <dgm:prSet presAssocID="{32938AF4-44D6-4A76-9126-9816AAD07D4E}" presName="hierRoot1" presStyleCnt="0"/>
      <dgm:spPr/>
    </dgm:pt>
    <dgm:pt modelId="{DCE4A60D-37F4-4F20-9BD3-BCBD0DD4B026}" type="pres">
      <dgm:prSet presAssocID="{32938AF4-44D6-4A76-9126-9816AAD07D4E}" presName="composite" presStyleCnt="0"/>
      <dgm:spPr/>
    </dgm:pt>
    <dgm:pt modelId="{CD7DB846-68F9-4AAC-B0DE-120E0B45104D}" type="pres">
      <dgm:prSet presAssocID="{32938AF4-44D6-4A76-9126-9816AAD07D4E}" presName="background" presStyleLbl="node0" presStyleIdx="0" presStyleCnt="1">
        <dgm:style>
          <a:lnRef idx="3">
            <a:schemeClr val="lt1"/>
          </a:lnRef>
          <a:fillRef idx="1">
            <a:schemeClr val="accent1"/>
          </a:fillRef>
          <a:effectRef idx="1">
            <a:schemeClr val="accent1"/>
          </a:effectRef>
          <a:fontRef idx="minor">
            <a:schemeClr val="lt1"/>
          </a:fontRef>
        </dgm:style>
      </dgm:prSet>
      <dgm:spPr/>
      <dgm:t>
        <a:bodyPr/>
        <a:lstStyle/>
        <a:p>
          <a:endParaRPr lang="en-US"/>
        </a:p>
      </dgm:t>
    </dgm:pt>
    <dgm:pt modelId="{BB19D3D0-8312-47AF-8905-C94A70D96DD4}" type="pres">
      <dgm:prSet presAssocID="{32938AF4-44D6-4A76-9126-9816AAD07D4E}" presName="text" presStyleLbl="fgAcc0" presStyleIdx="0" presStyleCnt="1" custScaleY="38371" custLinFactNeighborX="-1982" custLinFactNeighborY="-5909">
        <dgm:presLayoutVars>
          <dgm:chPref val="3"/>
        </dgm:presLayoutVars>
      </dgm:prSet>
      <dgm:spPr/>
      <dgm:t>
        <a:bodyPr/>
        <a:lstStyle/>
        <a:p>
          <a:endParaRPr lang="en-US"/>
        </a:p>
      </dgm:t>
    </dgm:pt>
    <dgm:pt modelId="{DA502220-20D6-4109-A4CE-29BB5EC921FA}" type="pres">
      <dgm:prSet presAssocID="{32938AF4-44D6-4A76-9126-9816AAD07D4E}" presName="hierChild2" presStyleCnt="0"/>
      <dgm:spPr/>
    </dgm:pt>
    <dgm:pt modelId="{A863F3D0-71AC-4A85-BC0E-1BAAEC91AEAA}" type="pres">
      <dgm:prSet presAssocID="{3AC78C31-C90A-4DDE-A931-B3BC0BE0785D}" presName="Name10" presStyleLbl="parChTrans1D2" presStyleIdx="0" presStyleCnt="3"/>
      <dgm:spPr/>
      <dgm:t>
        <a:bodyPr/>
        <a:lstStyle/>
        <a:p>
          <a:endParaRPr lang="en-US"/>
        </a:p>
      </dgm:t>
    </dgm:pt>
    <dgm:pt modelId="{2C8CAB12-9881-4CF9-9C07-370FD696BCEA}" type="pres">
      <dgm:prSet presAssocID="{01AB9B51-F404-4FC7-9CEB-6282870B8DFC}" presName="hierRoot2" presStyleCnt="0"/>
      <dgm:spPr/>
    </dgm:pt>
    <dgm:pt modelId="{8AA7AC57-303E-4439-BC28-23CB73A5663A}" type="pres">
      <dgm:prSet presAssocID="{01AB9B51-F404-4FC7-9CEB-6282870B8DFC}" presName="composite2" presStyleCnt="0"/>
      <dgm:spPr/>
    </dgm:pt>
    <dgm:pt modelId="{3316DE83-04ED-4FC7-B756-865EC36F28E2}" type="pres">
      <dgm:prSet presAssocID="{01AB9B51-F404-4FC7-9CEB-6282870B8DFC}" presName="background2" presStyleLbl="node2" presStyleIdx="0" presStyleCnt="3"/>
      <dgm:spPr/>
    </dgm:pt>
    <dgm:pt modelId="{3173088D-C2CB-4B27-812B-0705007696A4}" type="pres">
      <dgm:prSet presAssocID="{01AB9B51-F404-4FC7-9CEB-6282870B8DFC}" presName="text2" presStyleLbl="fgAcc2" presStyleIdx="0" presStyleCnt="3" custScaleY="41268">
        <dgm:presLayoutVars>
          <dgm:chPref val="3"/>
        </dgm:presLayoutVars>
      </dgm:prSet>
      <dgm:spPr/>
      <dgm:t>
        <a:bodyPr/>
        <a:lstStyle/>
        <a:p>
          <a:endParaRPr lang="en-US"/>
        </a:p>
      </dgm:t>
    </dgm:pt>
    <dgm:pt modelId="{8FF1389B-DF25-482D-869C-860B27AD5713}" type="pres">
      <dgm:prSet presAssocID="{01AB9B51-F404-4FC7-9CEB-6282870B8DFC}" presName="hierChild3" presStyleCnt="0"/>
      <dgm:spPr/>
    </dgm:pt>
    <dgm:pt modelId="{59A09630-EA41-4EB8-8DF6-32481C256CF4}" type="pres">
      <dgm:prSet presAssocID="{BCD84C9D-D931-420C-97CF-0456703EA476}" presName="Name17" presStyleLbl="parChTrans1D3" presStyleIdx="0" presStyleCnt="3"/>
      <dgm:spPr/>
      <dgm:t>
        <a:bodyPr/>
        <a:lstStyle/>
        <a:p>
          <a:endParaRPr lang="en-US"/>
        </a:p>
      </dgm:t>
    </dgm:pt>
    <dgm:pt modelId="{B33A08F3-B1FC-48CC-A110-629742051AA1}" type="pres">
      <dgm:prSet presAssocID="{37870D85-A3BE-4842-AF64-FECA0C20CE8B}" presName="hierRoot3" presStyleCnt="0"/>
      <dgm:spPr/>
    </dgm:pt>
    <dgm:pt modelId="{5587123D-4B29-4380-B6DE-D68CA54E8FCA}" type="pres">
      <dgm:prSet presAssocID="{37870D85-A3BE-4842-AF64-FECA0C20CE8B}" presName="composite3" presStyleCnt="0"/>
      <dgm:spPr/>
    </dgm:pt>
    <dgm:pt modelId="{32627634-A9FD-4763-858D-99E7468087E6}" type="pres">
      <dgm:prSet presAssocID="{37870D85-A3BE-4842-AF64-FECA0C20CE8B}" presName="background3" presStyleLbl="node3" presStyleIdx="0" presStyleCnt="3"/>
      <dgm:spPr/>
    </dgm:pt>
    <dgm:pt modelId="{107DA1B1-2E60-4F0C-8709-6EB1575C4D0C}" type="pres">
      <dgm:prSet presAssocID="{37870D85-A3BE-4842-AF64-FECA0C20CE8B}" presName="text3" presStyleLbl="fgAcc3" presStyleIdx="0" presStyleCnt="3" custScaleX="113236" custScaleY="249979" custLinFactNeighborX="1164" custLinFactNeighborY="-308">
        <dgm:presLayoutVars>
          <dgm:chPref val="3"/>
        </dgm:presLayoutVars>
      </dgm:prSet>
      <dgm:spPr/>
      <dgm:t>
        <a:bodyPr/>
        <a:lstStyle/>
        <a:p>
          <a:endParaRPr lang="en-US"/>
        </a:p>
      </dgm:t>
    </dgm:pt>
    <dgm:pt modelId="{6C3F6534-E471-49A0-998C-CDC5633D9AB3}" type="pres">
      <dgm:prSet presAssocID="{37870D85-A3BE-4842-AF64-FECA0C20CE8B}" presName="hierChild4" presStyleCnt="0"/>
      <dgm:spPr/>
    </dgm:pt>
    <dgm:pt modelId="{6E2F111C-ADED-4FE1-9F5C-9F8719A2000B}" type="pres">
      <dgm:prSet presAssocID="{BB81827D-DEF9-4AB1-AC3C-5ABB279F8DDD}" presName="Name10" presStyleLbl="parChTrans1D2" presStyleIdx="1" presStyleCnt="3"/>
      <dgm:spPr/>
      <dgm:t>
        <a:bodyPr/>
        <a:lstStyle/>
        <a:p>
          <a:endParaRPr lang="en-US"/>
        </a:p>
      </dgm:t>
    </dgm:pt>
    <dgm:pt modelId="{23215E5D-B533-41D4-B08E-EDFCB405B2DE}" type="pres">
      <dgm:prSet presAssocID="{24A91D44-1F72-4988-BA2A-0DD5891D4266}" presName="hierRoot2" presStyleCnt="0"/>
      <dgm:spPr/>
    </dgm:pt>
    <dgm:pt modelId="{CDE66841-56D7-4D69-B4EE-82CCBDBE2E61}" type="pres">
      <dgm:prSet presAssocID="{24A91D44-1F72-4988-BA2A-0DD5891D4266}" presName="composite2" presStyleCnt="0"/>
      <dgm:spPr/>
    </dgm:pt>
    <dgm:pt modelId="{75E2315A-9E9A-4B6D-ACCE-D797324081EF}" type="pres">
      <dgm:prSet presAssocID="{24A91D44-1F72-4988-BA2A-0DD5891D4266}" presName="background2" presStyleLbl="node2" presStyleIdx="1" presStyleCnt="3"/>
      <dgm:spPr/>
    </dgm:pt>
    <dgm:pt modelId="{6ED836C6-E9DA-41F8-8E3A-30A7E182426B}" type="pres">
      <dgm:prSet presAssocID="{24A91D44-1F72-4988-BA2A-0DD5891D4266}" presName="text2" presStyleLbl="fgAcc2" presStyleIdx="1" presStyleCnt="3" custScaleY="50515" custLinFactNeighborX="3799" custLinFactNeighborY="1468">
        <dgm:presLayoutVars>
          <dgm:chPref val="3"/>
        </dgm:presLayoutVars>
      </dgm:prSet>
      <dgm:spPr/>
      <dgm:t>
        <a:bodyPr/>
        <a:lstStyle/>
        <a:p>
          <a:endParaRPr lang="en-US"/>
        </a:p>
      </dgm:t>
    </dgm:pt>
    <dgm:pt modelId="{EE7176C9-24C2-460B-8E89-71CD8F62F150}" type="pres">
      <dgm:prSet presAssocID="{24A91D44-1F72-4988-BA2A-0DD5891D4266}" presName="hierChild3" presStyleCnt="0"/>
      <dgm:spPr/>
    </dgm:pt>
    <dgm:pt modelId="{8929700F-D405-4118-9919-17A12DE1A800}" type="pres">
      <dgm:prSet presAssocID="{88CDB10B-FCB0-4B2A-A999-B041F1EF6F23}" presName="Name17" presStyleLbl="parChTrans1D3" presStyleIdx="1" presStyleCnt="3"/>
      <dgm:spPr/>
      <dgm:t>
        <a:bodyPr/>
        <a:lstStyle/>
        <a:p>
          <a:endParaRPr lang="en-US"/>
        </a:p>
      </dgm:t>
    </dgm:pt>
    <dgm:pt modelId="{4B7FAEF7-0B8F-435F-821E-7EC17879C53C}" type="pres">
      <dgm:prSet presAssocID="{2912052D-AFEE-48B6-97A6-8955277430FC}" presName="hierRoot3" presStyleCnt="0"/>
      <dgm:spPr/>
    </dgm:pt>
    <dgm:pt modelId="{7E521D0B-3A00-4A74-9410-D56E480BEA35}" type="pres">
      <dgm:prSet presAssocID="{2912052D-AFEE-48B6-97A6-8955277430FC}" presName="composite3" presStyleCnt="0"/>
      <dgm:spPr/>
    </dgm:pt>
    <dgm:pt modelId="{ED799231-6F63-45B8-AECB-BC655450AD98}" type="pres">
      <dgm:prSet presAssocID="{2912052D-AFEE-48B6-97A6-8955277430FC}" presName="background3" presStyleLbl="node3" presStyleIdx="1" presStyleCnt="3"/>
      <dgm:spPr/>
    </dgm:pt>
    <dgm:pt modelId="{B997B969-E119-452B-9E85-3677FE406A5E}" type="pres">
      <dgm:prSet presAssocID="{2912052D-AFEE-48B6-97A6-8955277430FC}" presName="text3" presStyleLbl="fgAcc3" presStyleIdx="1" presStyleCnt="3" custScaleX="140728" custScaleY="239980" custLinFactNeighborX="9702" custLinFactNeighborY="8809">
        <dgm:presLayoutVars>
          <dgm:chPref val="3"/>
        </dgm:presLayoutVars>
      </dgm:prSet>
      <dgm:spPr/>
      <dgm:t>
        <a:bodyPr/>
        <a:lstStyle/>
        <a:p>
          <a:endParaRPr lang="en-US"/>
        </a:p>
      </dgm:t>
    </dgm:pt>
    <dgm:pt modelId="{602A704F-E9C0-44DF-89AB-113102120349}" type="pres">
      <dgm:prSet presAssocID="{2912052D-AFEE-48B6-97A6-8955277430FC}" presName="hierChild4" presStyleCnt="0"/>
      <dgm:spPr/>
    </dgm:pt>
    <dgm:pt modelId="{454919A3-FE5D-4D12-ADF9-71E026EE465C}" type="pres">
      <dgm:prSet presAssocID="{9A4A2815-EAE1-497E-82BC-6BDFCDF95AEF}" presName="Name10" presStyleLbl="parChTrans1D2" presStyleIdx="2" presStyleCnt="3"/>
      <dgm:spPr/>
      <dgm:t>
        <a:bodyPr/>
        <a:lstStyle/>
        <a:p>
          <a:endParaRPr lang="en-US"/>
        </a:p>
      </dgm:t>
    </dgm:pt>
    <dgm:pt modelId="{CA4EF1C6-70EA-4901-BBF6-B821510A6113}" type="pres">
      <dgm:prSet presAssocID="{AD40F55D-5AFF-4519-BA9D-EA0405A79518}" presName="hierRoot2" presStyleCnt="0"/>
      <dgm:spPr/>
    </dgm:pt>
    <dgm:pt modelId="{1597FC2F-7076-441A-90EB-B592EF4BB02F}" type="pres">
      <dgm:prSet presAssocID="{AD40F55D-5AFF-4519-BA9D-EA0405A79518}" presName="composite2" presStyleCnt="0"/>
      <dgm:spPr/>
    </dgm:pt>
    <dgm:pt modelId="{AB7DD26D-D2E7-4024-BADA-545B1EB66F10}" type="pres">
      <dgm:prSet presAssocID="{AD40F55D-5AFF-4519-BA9D-EA0405A79518}" presName="background2" presStyleLbl="node2" presStyleIdx="2" presStyleCnt="3"/>
      <dgm:spPr/>
    </dgm:pt>
    <dgm:pt modelId="{9BBF2CFD-076D-4993-84E9-B2584916E8DB}" type="pres">
      <dgm:prSet presAssocID="{AD40F55D-5AFF-4519-BA9D-EA0405A79518}" presName="text2" presStyleLbl="fgAcc2" presStyleIdx="2" presStyleCnt="3" custScaleY="55292" custLinFactNeighborX="19833" custLinFactNeighborY="1468">
        <dgm:presLayoutVars>
          <dgm:chPref val="3"/>
        </dgm:presLayoutVars>
      </dgm:prSet>
      <dgm:spPr/>
      <dgm:t>
        <a:bodyPr/>
        <a:lstStyle/>
        <a:p>
          <a:endParaRPr lang="en-US"/>
        </a:p>
      </dgm:t>
    </dgm:pt>
    <dgm:pt modelId="{8C548236-6FAA-4DBF-8653-CD92F739C09C}" type="pres">
      <dgm:prSet presAssocID="{AD40F55D-5AFF-4519-BA9D-EA0405A79518}" presName="hierChild3" presStyleCnt="0"/>
      <dgm:spPr/>
    </dgm:pt>
    <dgm:pt modelId="{16D8CBD3-E1F1-4FEC-A559-F4289B8195D5}" type="pres">
      <dgm:prSet presAssocID="{A6637C5E-0538-4B75-9FD5-06921B3F2272}" presName="Name17" presStyleLbl="parChTrans1D3" presStyleIdx="2" presStyleCnt="3"/>
      <dgm:spPr/>
      <dgm:t>
        <a:bodyPr/>
        <a:lstStyle/>
        <a:p>
          <a:endParaRPr lang="en-US"/>
        </a:p>
      </dgm:t>
    </dgm:pt>
    <dgm:pt modelId="{C3854D42-7C7B-46F9-8810-AE790EBDEC6D}" type="pres">
      <dgm:prSet presAssocID="{21D12549-8617-4105-895F-E1997C424A18}" presName="hierRoot3" presStyleCnt="0"/>
      <dgm:spPr/>
    </dgm:pt>
    <dgm:pt modelId="{CBA49BEE-1DD5-4730-B658-7B794DB08A54}" type="pres">
      <dgm:prSet presAssocID="{21D12549-8617-4105-895F-E1997C424A18}" presName="composite3" presStyleCnt="0"/>
      <dgm:spPr/>
    </dgm:pt>
    <dgm:pt modelId="{599C1770-5930-41E5-B950-5B4D7A63B5C7}" type="pres">
      <dgm:prSet presAssocID="{21D12549-8617-4105-895F-E1997C424A18}" presName="background3" presStyleLbl="node3" presStyleIdx="2" presStyleCnt="3"/>
      <dgm:spPr/>
    </dgm:pt>
    <dgm:pt modelId="{0BED2FBF-53A0-4D7C-BB1B-3D216BEC4106}" type="pres">
      <dgm:prSet presAssocID="{21D12549-8617-4105-895F-E1997C424A18}" presName="text3" presStyleLbl="fgAcc3" presStyleIdx="2" presStyleCnt="3" custScaleX="67565" custScaleY="196049" custLinFactNeighborX="18076" custLinFactNeighborY="1589">
        <dgm:presLayoutVars>
          <dgm:chPref val="3"/>
        </dgm:presLayoutVars>
      </dgm:prSet>
      <dgm:spPr/>
      <dgm:t>
        <a:bodyPr/>
        <a:lstStyle/>
        <a:p>
          <a:endParaRPr lang="en-US"/>
        </a:p>
      </dgm:t>
    </dgm:pt>
    <dgm:pt modelId="{A1D1B92E-938F-4E57-A63B-BB242B4351EA}" type="pres">
      <dgm:prSet presAssocID="{21D12549-8617-4105-895F-E1997C424A18}" presName="hierChild4" presStyleCnt="0"/>
      <dgm:spPr/>
    </dgm:pt>
  </dgm:ptLst>
  <dgm:cxnLst>
    <dgm:cxn modelId="{83059BEA-A853-4C74-A36C-9467D88CACD0}" srcId="{4373E081-B243-418C-912E-C28371C1465D}" destId="{32938AF4-44D6-4A76-9126-9816AAD07D4E}" srcOrd="0" destOrd="0" parTransId="{D9434C41-DC0C-4807-B607-03885468221F}" sibTransId="{4A2CF650-C250-41E9-9222-21A044671054}"/>
    <dgm:cxn modelId="{7E679AAA-B9F7-493D-98CA-3155B1386EA8}" type="presOf" srcId="{32938AF4-44D6-4A76-9126-9816AAD07D4E}" destId="{BB19D3D0-8312-47AF-8905-C94A70D96DD4}" srcOrd="0" destOrd="0" presId="urn:microsoft.com/office/officeart/2005/8/layout/hierarchy1"/>
    <dgm:cxn modelId="{963716E1-295A-480C-98A6-C7AAEEC9EB75}" srcId="{01AB9B51-F404-4FC7-9CEB-6282870B8DFC}" destId="{37870D85-A3BE-4842-AF64-FECA0C20CE8B}" srcOrd="0" destOrd="0" parTransId="{BCD84C9D-D931-420C-97CF-0456703EA476}" sibTransId="{FD309F4C-E5B6-4D27-ABA2-5EBDDBC82AA3}"/>
    <dgm:cxn modelId="{20E9C68C-FD0F-478C-BD79-B2A81CFF742A}" type="presOf" srcId="{88CDB10B-FCB0-4B2A-A999-B041F1EF6F23}" destId="{8929700F-D405-4118-9919-17A12DE1A800}" srcOrd="0" destOrd="0" presId="urn:microsoft.com/office/officeart/2005/8/layout/hierarchy1"/>
    <dgm:cxn modelId="{C9EF5DB6-9303-4C2D-8549-38D4D0B68F5C}" type="presOf" srcId="{3AC78C31-C90A-4DDE-A931-B3BC0BE0785D}" destId="{A863F3D0-71AC-4A85-BC0E-1BAAEC91AEAA}" srcOrd="0" destOrd="0" presId="urn:microsoft.com/office/officeart/2005/8/layout/hierarchy1"/>
    <dgm:cxn modelId="{1FDC2E63-0324-4C9A-94C0-6C8B51E0C3E6}" type="presOf" srcId="{37870D85-A3BE-4842-AF64-FECA0C20CE8B}" destId="{107DA1B1-2E60-4F0C-8709-6EB1575C4D0C}" srcOrd="0" destOrd="0" presId="urn:microsoft.com/office/officeart/2005/8/layout/hierarchy1"/>
    <dgm:cxn modelId="{3F562EFC-A062-425B-AC5D-9F3424949CC7}" type="presOf" srcId="{A6637C5E-0538-4B75-9FD5-06921B3F2272}" destId="{16D8CBD3-E1F1-4FEC-A559-F4289B8195D5}" srcOrd="0" destOrd="0" presId="urn:microsoft.com/office/officeart/2005/8/layout/hierarchy1"/>
    <dgm:cxn modelId="{CD09EBB3-3D1F-48D2-B35A-F69A0C18FFA5}" type="presOf" srcId="{01AB9B51-F404-4FC7-9CEB-6282870B8DFC}" destId="{3173088D-C2CB-4B27-812B-0705007696A4}" srcOrd="0" destOrd="0" presId="urn:microsoft.com/office/officeart/2005/8/layout/hierarchy1"/>
    <dgm:cxn modelId="{A7461861-A58D-4FCF-9F57-39423263E369}" type="presOf" srcId="{BB81827D-DEF9-4AB1-AC3C-5ABB279F8DDD}" destId="{6E2F111C-ADED-4FE1-9F5C-9F8719A2000B}" srcOrd="0" destOrd="0" presId="urn:microsoft.com/office/officeart/2005/8/layout/hierarchy1"/>
    <dgm:cxn modelId="{08ACA613-9CD4-4031-A615-8B890971D1D2}" srcId="{24A91D44-1F72-4988-BA2A-0DD5891D4266}" destId="{2912052D-AFEE-48B6-97A6-8955277430FC}" srcOrd="0" destOrd="0" parTransId="{88CDB10B-FCB0-4B2A-A999-B041F1EF6F23}" sibTransId="{AA5289D9-8D42-4B37-A271-95E24A7EF43C}"/>
    <dgm:cxn modelId="{5490C4E8-38F1-47B0-9A48-A9A7B6E3FE45}" type="presOf" srcId="{4373E081-B243-418C-912E-C28371C1465D}" destId="{542ABFD1-89EC-4B41-926C-55AA55CCFBBB}" srcOrd="0" destOrd="0" presId="urn:microsoft.com/office/officeart/2005/8/layout/hierarchy1"/>
    <dgm:cxn modelId="{E8D7303C-68B7-4E84-AC0E-2E38F9542413}" srcId="{AD40F55D-5AFF-4519-BA9D-EA0405A79518}" destId="{21D12549-8617-4105-895F-E1997C424A18}" srcOrd="0" destOrd="0" parTransId="{A6637C5E-0538-4B75-9FD5-06921B3F2272}" sibTransId="{8F0EB8E8-2FD7-49C9-AC9D-7DE5CFBE71EF}"/>
    <dgm:cxn modelId="{5B787B12-DC1C-401A-82C0-E66FDDF1E0E2}" type="presOf" srcId="{21D12549-8617-4105-895F-E1997C424A18}" destId="{0BED2FBF-53A0-4D7C-BB1B-3D216BEC4106}" srcOrd="0" destOrd="0" presId="urn:microsoft.com/office/officeart/2005/8/layout/hierarchy1"/>
    <dgm:cxn modelId="{29CC9B9C-DA82-49DE-A92A-7CE41EBB91AB}" type="presOf" srcId="{2912052D-AFEE-48B6-97A6-8955277430FC}" destId="{B997B969-E119-452B-9E85-3677FE406A5E}" srcOrd="0" destOrd="0" presId="urn:microsoft.com/office/officeart/2005/8/layout/hierarchy1"/>
    <dgm:cxn modelId="{5A1F51D3-836C-4EAB-A686-5CFD84E87DE2}" srcId="{32938AF4-44D6-4A76-9126-9816AAD07D4E}" destId="{AD40F55D-5AFF-4519-BA9D-EA0405A79518}" srcOrd="2" destOrd="0" parTransId="{9A4A2815-EAE1-497E-82BC-6BDFCDF95AEF}" sibTransId="{9E3ADB91-B424-4304-84FD-C31A31ED8C1B}"/>
    <dgm:cxn modelId="{2A07E22B-5B10-441A-AD1F-011BB6E24AD9}" type="presOf" srcId="{9A4A2815-EAE1-497E-82BC-6BDFCDF95AEF}" destId="{454919A3-FE5D-4D12-ADF9-71E026EE465C}" srcOrd="0" destOrd="0" presId="urn:microsoft.com/office/officeart/2005/8/layout/hierarchy1"/>
    <dgm:cxn modelId="{E6B041B7-CA26-4A74-B25F-9AEC41EA0022}" type="presOf" srcId="{24A91D44-1F72-4988-BA2A-0DD5891D4266}" destId="{6ED836C6-E9DA-41F8-8E3A-30A7E182426B}" srcOrd="0" destOrd="0" presId="urn:microsoft.com/office/officeart/2005/8/layout/hierarchy1"/>
    <dgm:cxn modelId="{F3F448ED-B7BA-4A6E-A271-2B6D12922D4B}" type="presOf" srcId="{AD40F55D-5AFF-4519-BA9D-EA0405A79518}" destId="{9BBF2CFD-076D-4993-84E9-B2584916E8DB}" srcOrd="0" destOrd="0" presId="urn:microsoft.com/office/officeart/2005/8/layout/hierarchy1"/>
    <dgm:cxn modelId="{F164A068-1E30-4D48-8AEC-5D4CC05B669C}" srcId="{32938AF4-44D6-4A76-9126-9816AAD07D4E}" destId="{24A91D44-1F72-4988-BA2A-0DD5891D4266}" srcOrd="1" destOrd="0" parTransId="{BB81827D-DEF9-4AB1-AC3C-5ABB279F8DDD}" sibTransId="{4F0AE297-153F-469D-991C-47C62A5FC8F4}"/>
    <dgm:cxn modelId="{A4FD7E29-BF19-48E6-BB32-A355D5AF44B3}" srcId="{32938AF4-44D6-4A76-9126-9816AAD07D4E}" destId="{01AB9B51-F404-4FC7-9CEB-6282870B8DFC}" srcOrd="0" destOrd="0" parTransId="{3AC78C31-C90A-4DDE-A931-B3BC0BE0785D}" sibTransId="{7A3AA7E8-67BE-449B-B114-9035F1966E0E}"/>
    <dgm:cxn modelId="{7671933D-9D04-4E45-B983-6EFC3E4B4836}" type="presOf" srcId="{BCD84C9D-D931-420C-97CF-0456703EA476}" destId="{59A09630-EA41-4EB8-8DF6-32481C256CF4}" srcOrd="0" destOrd="0" presId="urn:microsoft.com/office/officeart/2005/8/layout/hierarchy1"/>
    <dgm:cxn modelId="{CC95FB48-979C-4CBA-A76C-48FA6F5411C9}" type="presParOf" srcId="{542ABFD1-89EC-4B41-926C-55AA55CCFBBB}" destId="{08D469EB-AD40-499C-A096-899A751813F3}" srcOrd="0" destOrd="0" presId="urn:microsoft.com/office/officeart/2005/8/layout/hierarchy1"/>
    <dgm:cxn modelId="{46BA6127-625B-4D8E-9F30-0CEFA5DCEC32}" type="presParOf" srcId="{08D469EB-AD40-499C-A096-899A751813F3}" destId="{DCE4A60D-37F4-4F20-9BD3-BCBD0DD4B026}" srcOrd="0" destOrd="0" presId="urn:microsoft.com/office/officeart/2005/8/layout/hierarchy1"/>
    <dgm:cxn modelId="{10A85297-1B6F-4EB3-94C8-5565AE2AD7D9}" type="presParOf" srcId="{DCE4A60D-37F4-4F20-9BD3-BCBD0DD4B026}" destId="{CD7DB846-68F9-4AAC-B0DE-120E0B45104D}" srcOrd="0" destOrd="0" presId="urn:microsoft.com/office/officeart/2005/8/layout/hierarchy1"/>
    <dgm:cxn modelId="{B6D0EFAA-C94F-4AB3-819E-505CF8C56704}" type="presParOf" srcId="{DCE4A60D-37F4-4F20-9BD3-BCBD0DD4B026}" destId="{BB19D3D0-8312-47AF-8905-C94A70D96DD4}" srcOrd="1" destOrd="0" presId="urn:microsoft.com/office/officeart/2005/8/layout/hierarchy1"/>
    <dgm:cxn modelId="{83D58B20-A83D-4269-A69C-2A5B510411CA}" type="presParOf" srcId="{08D469EB-AD40-499C-A096-899A751813F3}" destId="{DA502220-20D6-4109-A4CE-29BB5EC921FA}" srcOrd="1" destOrd="0" presId="urn:microsoft.com/office/officeart/2005/8/layout/hierarchy1"/>
    <dgm:cxn modelId="{D1A46733-D09F-45FF-B484-05E1C9509EF5}" type="presParOf" srcId="{DA502220-20D6-4109-A4CE-29BB5EC921FA}" destId="{A863F3D0-71AC-4A85-BC0E-1BAAEC91AEAA}" srcOrd="0" destOrd="0" presId="urn:microsoft.com/office/officeart/2005/8/layout/hierarchy1"/>
    <dgm:cxn modelId="{387A1059-A3CC-4ACD-AEDA-2FC006F7670F}" type="presParOf" srcId="{DA502220-20D6-4109-A4CE-29BB5EC921FA}" destId="{2C8CAB12-9881-4CF9-9C07-370FD696BCEA}" srcOrd="1" destOrd="0" presId="urn:microsoft.com/office/officeart/2005/8/layout/hierarchy1"/>
    <dgm:cxn modelId="{03B38462-2F0D-4A9A-859B-0448FD3B29BC}" type="presParOf" srcId="{2C8CAB12-9881-4CF9-9C07-370FD696BCEA}" destId="{8AA7AC57-303E-4439-BC28-23CB73A5663A}" srcOrd="0" destOrd="0" presId="urn:microsoft.com/office/officeart/2005/8/layout/hierarchy1"/>
    <dgm:cxn modelId="{FD3065CC-E8C2-48E2-92AC-C0B33961DAE1}" type="presParOf" srcId="{8AA7AC57-303E-4439-BC28-23CB73A5663A}" destId="{3316DE83-04ED-4FC7-B756-865EC36F28E2}" srcOrd="0" destOrd="0" presId="urn:microsoft.com/office/officeart/2005/8/layout/hierarchy1"/>
    <dgm:cxn modelId="{EC39D010-DD59-4447-B7AB-988D85E9FE2B}" type="presParOf" srcId="{8AA7AC57-303E-4439-BC28-23CB73A5663A}" destId="{3173088D-C2CB-4B27-812B-0705007696A4}" srcOrd="1" destOrd="0" presId="urn:microsoft.com/office/officeart/2005/8/layout/hierarchy1"/>
    <dgm:cxn modelId="{C9EF09BD-8821-4AAB-8763-AF192902EBC4}" type="presParOf" srcId="{2C8CAB12-9881-4CF9-9C07-370FD696BCEA}" destId="{8FF1389B-DF25-482D-869C-860B27AD5713}" srcOrd="1" destOrd="0" presId="urn:microsoft.com/office/officeart/2005/8/layout/hierarchy1"/>
    <dgm:cxn modelId="{556C7815-E290-4FF7-9089-00C16269B5F7}" type="presParOf" srcId="{8FF1389B-DF25-482D-869C-860B27AD5713}" destId="{59A09630-EA41-4EB8-8DF6-32481C256CF4}" srcOrd="0" destOrd="0" presId="urn:microsoft.com/office/officeart/2005/8/layout/hierarchy1"/>
    <dgm:cxn modelId="{9A90B760-C146-408B-915F-40D52D496209}" type="presParOf" srcId="{8FF1389B-DF25-482D-869C-860B27AD5713}" destId="{B33A08F3-B1FC-48CC-A110-629742051AA1}" srcOrd="1" destOrd="0" presId="urn:microsoft.com/office/officeart/2005/8/layout/hierarchy1"/>
    <dgm:cxn modelId="{C6BC498E-52A3-48A6-A115-85C2CA086337}" type="presParOf" srcId="{B33A08F3-B1FC-48CC-A110-629742051AA1}" destId="{5587123D-4B29-4380-B6DE-D68CA54E8FCA}" srcOrd="0" destOrd="0" presId="urn:microsoft.com/office/officeart/2005/8/layout/hierarchy1"/>
    <dgm:cxn modelId="{72DE75E3-A7A5-4F0A-B74A-93092F3D3A90}" type="presParOf" srcId="{5587123D-4B29-4380-B6DE-D68CA54E8FCA}" destId="{32627634-A9FD-4763-858D-99E7468087E6}" srcOrd="0" destOrd="0" presId="urn:microsoft.com/office/officeart/2005/8/layout/hierarchy1"/>
    <dgm:cxn modelId="{6E02AE4A-418E-4712-97E8-8E694C39E8BD}" type="presParOf" srcId="{5587123D-4B29-4380-B6DE-D68CA54E8FCA}" destId="{107DA1B1-2E60-4F0C-8709-6EB1575C4D0C}" srcOrd="1" destOrd="0" presId="urn:microsoft.com/office/officeart/2005/8/layout/hierarchy1"/>
    <dgm:cxn modelId="{74337741-14B9-4411-A203-B16E821C82D9}" type="presParOf" srcId="{B33A08F3-B1FC-48CC-A110-629742051AA1}" destId="{6C3F6534-E471-49A0-998C-CDC5633D9AB3}" srcOrd="1" destOrd="0" presId="urn:microsoft.com/office/officeart/2005/8/layout/hierarchy1"/>
    <dgm:cxn modelId="{E3D1B570-E774-47B5-AAB0-5E67C16BF7F5}" type="presParOf" srcId="{DA502220-20D6-4109-A4CE-29BB5EC921FA}" destId="{6E2F111C-ADED-4FE1-9F5C-9F8719A2000B}" srcOrd="2" destOrd="0" presId="urn:microsoft.com/office/officeart/2005/8/layout/hierarchy1"/>
    <dgm:cxn modelId="{0FF4F2AE-0E14-4013-B4C3-8BC6DD4D4123}" type="presParOf" srcId="{DA502220-20D6-4109-A4CE-29BB5EC921FA}" destId="{23215E5D-B533-41D4-B08E-EDFCB405B2DE}" srcOrd="3" destOrd="0" presId="urn:microsoft.com/office/officeart/2005/8/layout/hierarchy1"/>
    <dgm:cxn modelId="{6959FBF5-B49E-4DAE-8229-A0A076D0E54A}" type="presParOf" srcId="{23215E5D-B533-41D4-B08E-EDFCB405B2DE}" destId="{CDE66841-56D7-4D69-B4EE-82CCBDBE2E61}" srcOrd="0" destOrd="0" presId="urn:microsoft.com/office/officeart/2005/8/layout/hierarchy1"/>
    <dgm:cxn modelId="{3938E8FD-4DB1-430F-A57D-CB0576B32DAD}" type="presParOf" srcId="{CDE66841-56D7-4D69-B4EE-82CCBDBE2E61}" destId="{75E2315A-9E9A-4B6D-ACCE-D797324081EF}" srcOrd="0" destOrd="0" presId="urn:microsoft.com/office/officeart/2005/8/layout/hierarchy1"/>
    <dgm:cxn modelId="{23251A86-F873-4C7B-8250-590344DE13CA}" type="presParOf" srcId="{CDE66841-56D7-4D69-B4EE-82CCBDBE2E61}" destId="{6ED836C6-E9DA-41F8-8E3A-30A7E182426B}" srcOrd="1" destOrd="0" presId="urn:microsoft.com/office/officeart/2005/8/layout/hierarchy1"/>
    <dgm:cxn modelId="{25010A26-9D2A-4D59-8521-9546223D4943}" type="presParOf" srcId="{23215E5D-B533-41D4-B08E-EDFCB405B2DE}" destId="{EE7176C9-24C2-460B-8E89-71CD8F62F150}" srcOrd="1" destOrd="0" presId="urn:microsoft.com/office/officeart/2005/8/layout/hierarchy1"/>
    <dgm:cxn modelId="{4A449037-F962-4C00-B8DA-E815D39B5FAA}" type="presParOf" srcId="{EE7176C9-24C2-460B-8E89-71CD8F62F150}" destId="{8929700F-D405-4118-9919-17A12DE1A800}" srcOrd="0" destOrd="0" presId="urn:microsoft.com/office/officeart/2005/8/layout/hierarchy1"/>
    <dgm:cxn modelId="{A872A509-1D0A-4E8C-89D4-E35128FA029A}" type="presParOf" srcId="{EE7176C9-24C2-460B-8E89-71CD8F62F150}" destId="{4B7FAEF7-0B8F-435F-821E-7EC17879C53C}" srcOrd="1" destOrd="0" presId="urn:microsoft.com/office/officeart/2005/8/layout/hierarchy1"/>
    <dgm:cxn modelId="{30B132CD-B82D-4665-8B43-D78C544E2D00}" type="presParOf" srcId="{4B7FAEF7-0B8F-435F-821E-7EC17879C53C}" destId="{7E521D0B-3A00-4A74-9410-D56E480BEA35}" srcOrd="0" destOrd="0" presId="urn:microsoft.com/office/officeart/2005/8/layout/hierarchy1"/>
    <dgm:cxn modelId="{EEC29AD0-2B08-47AC-B9D6-54A4F7F44857}" type="presParOf" srcId="{7E521D0B-3A00-4A74-9410-D56E480BEA35}" destId="{ED799231-6F63-45B8-AECB-BC655450AD98}" srcOrd="0" destOrd="0" presId="urn:microsoft.com/office/officeart/2005/8/layout/hierarchy1"/>
    <dgm:cxn modelId="{682BA104-89E1-48B9-B481-7081D5276A9D}" type="presParOf" srcId="{7E521D0B-3A00-4A74-9410-D56E480BEA35}" destId="{B997B969-E119-452B-9E85-3677FE406A5E}" srcOrd="1" destOrd="0" presId="urn:microsoft.com/office/officeart/2005/8/layout/hierarchy1"/>
    <dgm:cxn modelId="{F735DB3E-9E3E-4CD1-B958-118C431F22F3}" type="presParOf" srcId="{4B7FAEF7-0B8F-435F-821E-7EC17879C53C}" destId="{602A704F-E9C0-44DF-89AB-113102120349}" srcOrd="1" destOrd="0" presId="urn:microsoft.com/office/officeart/2005/8/layout/hierarchy1"/>
    <dgm:cxn modelId="{C4F14371-906D-4623-8FD9-BE1DC902A47A}" type="presParOf" srcId="{DA502220-20D6-4109-A4CE-29BB5EC921FA}" destId="{454919A3-FE5D-4D12-ADF9-71E026EE465C}" srcOrd="4" destOrd="0" presId="urn:microsoft.com/office/officeart/2005/8/layout/hierarchy1"/>
    <dgm:cxn modelId="{6BC29656-0E49-4524-B9C9-64122D41C617}" type="presParOf" srcId="{DA502220-20D6-4109-A4CE-29BB5EC921FA}" destId="{CA4EF1C6-70EA-4901-BBF6-B821510A6113}" srcOrd="5" destOrd="0" presId="urn:microsoft.com/office/officeart/2005/8/layout/hierarchy1"/>
    <dgm:cxn modelId="{0D9CEA85-AD9E-4E3A-B6FA-E44E84745ED8}" type="presParOf" srcId="{CA4EF1C6-70EA-4901-BBF6-B821510A6113}" destId="{1597FC2F-7076-441A-90EB-B592EF4BB02F}" srcOrd="0" destOrd="0" presId="urn:microsoft.com/office/officeart/2005/8/layout/hierarchy1"/>
    <dgm:cxn modelId="{DAE43AA9-5AFE-44FE-B34F-B97B5E55D7B7}" type="presParOf" srcId="{1597FC2F-7076-441A-90EB-B592EF4BB02F}" destId="{AB7DD26D-D2E7-4024-BADA-545B1EB66F10}" srcOrd="0" destOrd="0" presId="urn:microsoft.com/office/officeart/2005/8/layout/hierarchy1"/>
    <dgm:cxn modelId="{C708A227-0D7A-46CD-A4D7-EC738D807302}" type="presParOf" srcId="{1597FC2F-7076-441A-90EB-B592EF4BB02F}" destId="{9BBF2CFD-076D-4993-84E9-B2584916E8DB}" srcOrd="1" destOrd="0" presId="urn:microsoft.com/office/officeart/2005/8/layout/hierarchy1"/>
    <dgm:cxn modelId="{15AE0372-B8AC-4883-8D0D-1AC08036C46D}" type="presParOf" srcId="{CA4EF1C6-70EA-4901-BBF6-B821510A6113}" destId="{8C548236-6FAA-4DBF-8653-CD92F739C09C}" srcOrd="1" destOrd="0" presId="urn:microsoft.com/office/officeart/2005/8/layout/hierarchy1"/>
    <dgm:cxn modelId="{563D959E-6E90-4A54-B78D-F415DFC2EC93}" type="presParOf" srcId="{8C548236-6FAA-4DBF-8653-CD92F739C09C}" destId="{16D8CBD3-E1F1-4FEC-A559-F4289B8195D5}" srcOrd="0" destOrd="0" presId="urn:microsoft.com/office/officeart/2005/8/layout/hierarchy1"/>
    <dgm:cxn modelId="{A8B350A4-CCFE-42FC-8C0C-FA048B1DBCE8}" type="presParOf" srcId="{8C548236-6FAA-4DBF-8653-CD92F739C09C}" destId="{C3854D42-7C7B-46F9-8810-AE790EBDEC6D}" srcOrd="1" destOrd="0" presId="urn:microsoft.com/office/officeart/2005/8/layout/hierarchy1"/>
    <dgm:cxn modelId="{79C1D6B9-3DAB-4DC6-8F0E-585ACC2186E8}" type="presParOf" srcId="{C3854D42-7C7B-46F9-8810-AE790EBDEC6D}" destId="{CBA49BEE-1DD5-4730-B658-7B794DB08A54}" srcOrd="0" destOrd="0" presId="urn:microsoft.com/office/officeart/2005/8/layout/hierarchy1"/>
    <dgm:cxn modelId="{1D84243C-9C45-4527-93A2-44C2D4D14981}" type="presParOf" srcId="{CBA49BEE-1DD5-4730-B658-7B794DB08A54}" destId="{599C1770-5930-41E5-B950-5B4D7A63B5C7}" srcOrd="0" destOrd="0" presId="urn:microsoft.com/office/officeart/2005/8/layout/hierarchy1"/>
    <dgm:cxn modelId="{3E6AC8E6-CC4E-41A3-BFAD-78D29E712160}" type="presParOf" srcId="{CBA49BEE-1DD5-4730-B658-7B794DB08A54}" destId="{0BED2FBF-53A0-4D7C-BB1B-3D216BEC4106}" srcOrd="1" destOrd="0" presId="urn:microsoft.com/office/officeart/2005/8/layout/hierarchy1"/>
    <dgm:cxn modelId="{170A9AB8-1D09-4518-850E-91E74C66F98F}" type="presParOf" srcId="{C3854D42-7C7B-46F9-8810-AE790EBDEC6D}" destId="{A1D1B92E-938F-4E57-A63B-BB242B4351E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8270FD6-B84B-49CA-9691-6A51A2C4974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B9EE1EC-C125-42A2-8352-7352BF828DC6}">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4400" dirty="0" smtClean="0">
              <a:latin typeface="+mn-lt"/>
              <a:cs typeface="Times New Roman" pitchFamily="18" charset="0"/>
            </a:rPr>
            <a:t>Exempt</a:t>
          </a:r>
          <a:r>
            <a:rPr lang="en-US" sz="4400" dirty="0" smtClean="0">
              <a:latin typeface="+mn-lt"/>
            </a:rPr>
            <a:t> Company</a:t>
          </a:r>
          <a:endParaRPr lang="en-US" sz="4400" dirty="0">
            <a:latin typeface="+mn-lt"/>
          </a:endParaRPr>
        </a:p>
      </dgm:t>
    </dgm:pt>
    <dgm:pt modelId="{743D0912-2C49-457A-9D5B-EA692B312C10}" type="parTrans" cxnId="{D02DE586-6DB6-479D-A36B-A4DF8FD8F660}">
      <dgm:prSet/>
      <dgm:spPr/>
      <dgm:t>
        <a:bodyPr/>
        <a:lstStyle/>
        <a:p>
          <a:endParaRPr lang="en-US"/>
        </a:p>
      </dgm:t>
    </dgm:pt>
    <dgm:pt modelId="{FC99CCD2-5A23-4838-B235-ED557E1E45C4}" type="sibTrans" cxnId="{D02DE586-6DB6-479D-A36B-A4DF8FD8F660}">
      <dgm:prSet/>
      <dgm:spPr/>
      <dgm:t>
        <a:bodyPr/>
        <a:lstStyle/>
        <a:p>
          <a:endParaRPr lang="en-US"/>
        </a:p>
      </dgm:t>
    </dgm:pt>
    <dgm:pt modelId="{1CD5889F-0CE9-4C3F-A636-BEE660C5534F}">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3200" dirty="0" smtClean="0">
              <a:latin typeface="+mn-lt"/>
              <a:cs typeface="Times New Roman" pitchFamily="18" charset="0"/>
            </a:rPr>
            <a:t>Government</a:t>
          </a:r>
          <a:r>
            <a:rPr lang="en-US" sz="3200" dirty="0" smtClean="0">
              <a:latin typeface="+mn-lt"/>
            </a:rPr>
            <a:t> </a:t>
          </a:r>
          <a:r>
            <a:rPr lang="en-US" sz="3200" dirty="0" smtClean="0">
              <a:latin typeface="+mn-lt"/>
              <a:cs typeface="Times New Roman" pitchFamily="18" charset="0"/>
            </a:rPr>
            <a:t>Company</a:t>
          </a:r>
          <a:endParaRPr lang="en-US" sz="3200" dirty="0">
            <a:latin typeface="+mn-lt"/>
            <a:cs typeface="Times New Roman" pitchFamily="18" charset="0"/>
          </a:endParaRPr>
        </a:p>
      </dgm:t>
    </dgm:pt>
    <dgm:pt modelId="{9D890535-592B-451C-9CC6-2938DDF8031A}" type="parTrans" cxnId="{786CB561-EA8A-4520-BDEF-220030DB610F}">
      <dgm:prSet/>
      <dgm:spPr/>
      <dgm:t>
        <a:bodyPr/>
        <a:lstStyle/>
        <a:p>
          <a:endParaRPr lang="en-US"/>
        </a:p>
      </dgm:t>
    </dgm:pt>
    <dgm:pt modelId="{C6E12039-62A9-4809-AD6A-63FA412489E3}" type="sibTrans" cxnId="{786CB561-EA8A-4520-BDEF-220030DB610F}">
      <dgm:prSet/>
      <dgm:spPr/>
      <dgm:t>
        <a:bodyPr/>
        <a:lstStyle/>
        <a:p>
          <a:endParaRPr lang="en-US"/>
        </a:p>
      </dgm:t>
    </dgm:pt>
    <dgm:pt modelId="{34FB07C1-061C-4114-B9E7-C9A413C8AB9D}">
      <dgm:prSet custT="1">
        <dgm:style>
          <a:lnRef idx="1">
            <a:schemeClr val="accent1"/>
          </a:lnRef>
          <a:fillRef idx="2">
            <a:schemeClr val="accent1"/>
          </a:fillRef>
          <a:effectRef idx="1">
            <a:schemeClr val="accent1"/>
          </a:effectRef>
          <a:fontRef idx="minor">
            <a:schemeClr val="dk1"/>
          </a:fontRef>
        </dgm:style>
      </dgm:prSet>
      <dgm:spPr/>
      <dgm:t>
        <a:bodyPr/>
        <a:lstStyle/>
        <a:p>
          <a:r>
            <a:rPr lang="en-US" sz="2800" dirty="0" smtClean="0">
              <a:latin typeface="Times New Roman" pitchFamily="18" charset="0"/>
              <a:cs typeface="Times New Roman" pitchFamily="18" charset="0"/>
            </a:rPr>
            <a:t>Banking Company</a:t>
          </a:r>
          <a:endParaRPr lang="en-US" sz="2800" dirty="0">
            <a:latin typeface="Times New Roman" pitchFamily="18" charset="0"/>
            <a:cs typeface="Times New Roman" pitchFamily="18" charset="0"/>
          </a:endParaRPr>
        </a:p>
      </dgm:t>
    </dgm:pt>
    <dgm:pt modelId="{39B5D838-4861-4423-8E3A-1B5A9EEE4EAA}" type="parTrans" cxnId="{A3141593-A46D-4B76-8AAF-F3B9E3C75FBE}">
      <dgm:prSet/>
      <dgm:spPr/>
      <dgm:t>
        <a:bodyPr/>
        <a:lstStyle/>
        <a:p>
          <a:endParaRPr lang="en-US"/>
        </a:p>
      </dgm:t>
    </dgm:pt>
    <dgm:pt modelId="{E435AE34-DF06-4D39-9782-E3531C202AD5}" type="sibTrans" cxnId="{A3141593-A46D-4B76-8AAF-F3B9E3C75FBE}">
      <dgm:prSet/>
      <dgm:spPr/>
      <dgm:t>
        <a:bodyPr/>
        <a:lstStyle/>
        <a:p>
          <a:endParaRPr lang="en-US"/>
        </a:p>
      </dgm:t>
    </dgm:pt>
    <dgm:pt modelId="{A8CD9643-1C00-4993-A130-167086CBD7D2}">
      <dgm:prSet>
        <dgm:style>
          <a:lnRef idx="1">
            <a:schemeClr val="accent1"/>
          </a:lnRef>
          <a:fillRef idx="2">
            <a:schemeClr val="accent1"/>
          </a:fillRef>
          <a:effectRef idx="1">
            <a:schemeClr val="accent1"/>
          </a:effectRef>
          <a:fontRef idx="minor">
            <a:schemeClr val="dk1"/>
          </a:fontRef>
        </dgm:style>
      </dgm:prSet>
      <dgm:spPr/>
      <dgm:t>
        <a:bodyPr/>
        <a:lstStyle/>
        <a:p>
          <a:r>
            <a:rPr lang="en-US" dirty="0" smtClean="0">
              <a:latin typeface="Times New Roman" pitchFamily="18" charset="0"/>
              <a:cs typeface="Times New Roman" pitchFamily="18" charset="0"/>
            </a:rPr>
            <a:t>Housing Finance Company registered with National Housing Bank </a:t>
          </a:r>
          <a:endParaRPr lang="en-US" dirty="0">
            <a:latin typeface="Times New Roman" pitchFamily="18" charset="0"/>
            <a:cs typeface="Times New Roman" pitchFamily="18" charset="0"/>
          </a:endParaRPr>
        </a:p>
      </dgm:t>
    </dgm:pt>
    <dgm:pt modelId="{FAD7EE5F-BF6C-4D28-9221-25219EA6B13F}" type="parTrans" cxnId="{7E7A80FD-D2FE-420B-9FEC-CB84328B1FEB}">
      <dgm:prSet/>
      <dgm:spPr/>
      <dgm:t>
        <a:bodyPr/>
        <a:lstStyle/>
        <a:p>
          <a:endParaRPr lang="en-US"/>
        </a:p>
      </dgm:t>
    </dgm:pt>
    <dgm:pt modelId="{BE1365C9-14A1-4B5E-A01A-96AA12446A97}" type="sibTrans" cxnId="{7E7A80FD-D2FE-420B-9FEC-CB84328B1FEB}">
      <dgm:prSet/>
      <dgm:spPr/>
      <dgm:t>
        <a:bodyPr/>
        <a:lstStyle/>
        <a:p>
          <a:endParaRPr lang="en-US"/>
        </a:p>
      </dgm:t>
    </dgm:pt>
    <dgm:pt modelId="{7CA93EDD-F903-4276-BCAB-C23C2E62C27C}">
      <dgm:prSet>
        <dgm:style>
          <a:lnRef idx="1">
            <a:schemeClr val="accent1"/>
          </a:lnRef>
          <a:fillRef idx="2">
            <a:schemeClr val="accent1"/>
          </a:fillRef>
          <a:effectRef idx="1">
            <a:schemeClr val="accent1"/>
          </a:effectRef>
          <a:fontRef idx="minor">
            <a:schemeClr val="dk1"/>
          </a:fontRef>
        </dgm:style>
      </dgm:prSet>
      <dgm:spPr/>
      <dgm:t>
        <a:bodyPr/>
        <a:lstStyle/>
        <a:p>
          <a:r>
            <a:rPr lang="en-US" dirty="0" smtClean="0">
              <a:latin typeface="Times New Roman" pitchFamily="18" charset="0"/>
              <a:cs typeface="Times New Roman" pitchFamily="18" charset="0"/>
            </a:rPr>
            <a:t>Non-Banking Financial Company as defined under RBI Act, 1934</a:t>
          </a:r>
          <a:endParaRPr lang="en-US" dirty="0">
            <a:latin typeface="Times New Roman" pitchFamily="18" charset="0"/>
            <a:cs typeface="Times New Roman" pitchFamily="18" charset="0"/>
          </a:endParaRPr>
        </a:p>
      </dgm:t>
    </dgm:pt>
    <dgm:pt modelId="{CE6BA8CA-91C7-4EC0-89CA-911940BC2215}" type="parTrans" cxnId="{A8AAE1E6-510A-4A16-8C21-2C67C91F0CF8}">
      <dgm:prSet/>
      <dgm:spPr/>
      <dgm:t>
        <a:bodyPr/>
        <a:lstStyle/>
        <a:p>
          <a:endParaRPr lang="en-US"/>
        </a:p>
      </dgm:t>
    </dgm:pt>
    <dgm:pt modelId="{AE468A52-CAB1-400F-B444-A022F9E76AD9}" type="sibTrans" cxnId="{A8AAE1E6-510A-4A16-8C21-2C67C91F0CF8}">
      <dgm:prSet/>
      <dgm:spPr/>
      <dgm:t>
        <a:bodyPr/>
        <a:lstStyle/>
        <a:p>
          <a:endParaRPr lang="en-US"/>
        </a:p>
      </dgm:t>
    </dgm:pt>
    <dgm:pt modelId="{0336B509-5EEB-4C51-98AF-5323B8997A49}" type="pres">
      <dgm:prSet presAssocID="{58270FD6-B84B-49CA-9691-6A51A2C4974D}" presName="hierChild1" presStyleCnt="0">
        <dgm:presLayoutVars>
          <dgm:orgChart val="1"/>
          <dgm:chPref val="1"/>
          <dgm:dir/>
          <dgm:animOne val="branch"/>
          <dgm:animLvl val="lvl"/>
          <dgm:resizeHandles/>
        </dgm:presLayoutVars>
      </dgm:prSet>
      <dgm:spPr/>
      <dgm:t>
        <a:bodyPr/>
        <a:lstStyle/>
        <a:p>
          <a:endParaRPr lang="en-US"/>
        </a:p>
      </dgm:t>
    </dgm:pt>
    <dgm:pt modelId="{95766518-0350-4530-8975-C5E674CDCEE7}" type="pres">
      <dgm:prSet presAssocID="{4B9EE1EC-C125-42A2-8352-7352BF828DC6}" presName="hierRoot1" presStyleCnt="0">
        <dgm:presLayoutVars>
          <dgm:hierBranch val="init"/>
        </dgm:presLayoutVars>
      </dgm:prSet>
      <dgm:spPr/>
    </dgm:pt>
    <dgm:pt modelId="{9469D947-CC72-4C94-B295-C737F07B7AEC}" type="pres">
      <dgm:prSet presAssocID="{4B9EE1EC-C125-42A2-8352-7352BF828DC6}" presName="rootComposite1" presStyleCnt="0"/>
      <dgm:spPr/>
    </dgm:pt>
    <dgm:pt modelId="{420EBE4F-6FFB-4E84-A870-767AD8232DCA}" type="pres">
      <dgm:prSet presAssocID="{4B9EE1EC-C125-42A2-8352-7352BF828DC6}" presName="rootText1" presStyleLbl="node0" presStyleIdx="0" presStyleCnt="1" custScaleX="197408">
        <dgm:presLayoutVars>
          <dgm:chPref val="3"/>
        </dgm:presLayoutVars>
      </dgm:prSet>
      <dgm:spPr/>
      <dgm:t>
        <a:bodyPr/>
        <a:lstStyle/>
        <a:p>
          <a:endParaRPr lang="en-US"/>
        </a:p>
      </dgm:t>
    </dgm:pt>
    <dgm:pt modelId="{514FE131-08EC-408D-8C53-47162A6F3F53}" type="pres">
      <dgm:prSet presAssocID="{4B9EE1EC-C125-42A2-8352-7352BF828DC6}" presName="rootConnector1" presStyleLbl="node1" presStyleIdx="0" presStyleCnt="0"/>
      <dgm:spPr/>
      <dgm:t>
        <a:bodyPr/>
        <a:lstStyle/>
        <a:p>
          <a:endParaRPr lang="en-US"/>
        </a:p>
      </dgm:t>
    </dgm:pt>
    <dgm:pt modelId="{0FABDFFB-F509-4C43-B8C7-BDD24C1A4704}" type="pres">
      <dgm:prSet presAssocID="{4B9EE1EC-C125-42A2-8352-7352BF828DC6}" presName="hierChild2" presStyleCnt="0"/>
      <dgm:spPr/>
    </dgm:pt>
    <dgm:pt modelId="{9EF90064-534F-4695-98E9-29FD33E0F268}" type="pres">
      <dgm:prSet presAssocID="{9D890535-592B-451C-9CC6-2938DDF8031A}" presName="Name37" presStyleLbl="parChTrans1D2" presStyleIdx="0" presStyleCnt="4"/>
      <dgm:spPr/>
      <dgm:t>
        <a:bodyPr/>
        <a:lstStyle/>
        <a:p>
          <a:endParaRPr lang="en-US"/>
        </a:p>
      </dgm:t>
    </dgm:pt>
    <dgm:pt modelId="{E5E17FBB-C638-4099-B2A1-00C3281E2F1A}" type="pres">
      <dgm:prSet presAssocID="{1CD5889F-0CE9-4C3F-A636-BEE660C5534F}" presName="hierRoot2" presStyleCnt="0">
        <dgm:presLayoutVars>
          <dgm:hierBranch val="init"/>
        </dgm:presLayoutVars>
      </dgm:prSet>
      <dgm:spPr/>
    </dgm:pt>
    <dgm:pt modelId="{091AFFCF-E3F3-4977-BE9B-D2E5176D843C}" type="pres">
      <dgm:prSet presAssocID="{1CD5889F-0CE9-4C3F-A636-BEE660C5534F}" presName="rootComposite" presStyleCnt="0"/>
      <dgm:spPr/>
    </dgm:pt>
    <dgm:pt modelId="{A6708831-6664-4A2A-9493-6CB7AF7C80D7}" type="pres">
      <dgm:prSet presAssocID="{1CD5889F-0CE9-4C3F-A636-BEE660C5534F}" presName="rootText" presStyleLbl="node2" presStyleIdx="0" presStyleCnt="4">
        <dgm:presLayoutVars>
          <dgm:chPref val="3"/>
        </dgm:presLayoutVars>
      </dgm:prSet>
      <dgm:spPr/>
      <dgm:t>
        <a:bodyPr/>
        <a:lstStyle/>
        <a:p>
          <a:endParaRPr lang="en-US"/>
        </a:p>
      </dgm:t>
    </dgm:pt>
    <dgm:pt modelId="{F446039C-69FA-4F82-9C1B-6D1CFBD7103F}" type="pres">
      <dgm:prSet presAssocID="{1CD5889F-0CE9-4C3F-A636-BEE660C5534F}" presName="rootConnector" presStyleLbl="node2" presStyleIdx="0" presStyleCnt="4"/>
      <dgm:spPr/>
      <dgm:t>
        <a:bodyPr/>
        <a:lstStyle/>
        <a:p>
          <a:endParaRPr lang="en-US"/>
        </a:p>
      </dgm:t>
    </dgm:pt>
    <dgm:pt modelId="{730117CE-170D-458B-B8D5-D8A784F30716}" type="pres">
      <dgm:prSet presAssocID="{1CD5889F-0CE9-4C3F-A636-BEE660C5534F}" presName="hierChild4" presStyleCnt="0"/>
      <dgm:spPr/>
    </dgm:pt>
    <dgm:pt modelId="{077EC335-B8FB-42E6-94AD-897F95D264FA}" type="pres">
      <dgm:prSet presAssocID="{1CD5889F-0CE9-4C3F-A636-BEE660C5534F}" presName="hierChild5" presStyleCnt="0"/>
      <dgm:spPr/>
    </dgm:pt>
    <dgm:pt modelId="{974028C1-13F2-402D-A95A-E7A5ECD28CA0}" type="pres">
      <dgm:prSet presAssocID="{39B5D838-4861-4423-8E3A-1B5A9EEE4EAA}" presName="Name37" presStyleLbl="parChTrans1D2" presStyleIdx="1" presStyleCnt="4"/>
      <dgm:spPr/>
      <dgm:t>
        <a:bodyPr/>
        <a:lstStyle/>
        <a:p>
          <a:endParaRPr lang="en-US"/>
        </a:p>
      </dgm:t>
    </dgm:pt>
    <dgm:pt modelId="{D0C8B9A3-72B9-4D2A-BA8C-2FCF9B9F1864}" type="pres">
      <dgm:prSet presAssocID="{34FB07C1-061C-4114-B9E7-C9A413C8AB9D}" presName="hierRoot2" presStyleCnt="0">
        <dgm:presLayoutVars>
          <dgm:hierBranch val="init"/>
        </dgm:presLayoutVars>
      </dgm:prSet>
      <dgm:spPr/>
    </dgm:pt>
    <dgm:pt modelId="{E7E319BB-CC44-4BF1-866F-288C34D393A2}" type="pres">
      <dgm:prSet presAssocID="{34FB07C1-061C-4114-B9E7-C9A413C8AB9D}" presName="rootComposite" presStyleCnt="0"/>
      <dgm:spPr/>
    </dgm:pt>
    <dgm:pt modelId="{43F5C134-6CC0-48C6-A76C-D6A049455569}" type="pres">
      <dgm:prSet presAssocID="{34FB07C1-061C-4114-B9E7-C9A413C8AB9D}" presName="rootText" presStyleLbl="node2" presStyleIdx="1" presStyleCnt="4" custLinFactNeighborX="-1324" custLinFactNeighborY="4337">
        <dgm:presLayoutVars>
          <dgm:chPref val="3"/>
        </dgm:presLayoutVars>
      </dgm:prSet>
      <dgm:spPr/>
      <dgm:t>
        <a:bodyPr/>
        <a:lstStyle/>
        <a:p>
          <a:endParaRPr lang="en-US"/>
        </a:p>
      </dgm:t>
    </dgm:pt>
    <dgm:pt modelId="{0D39ED0E-B35F-4BBB-8311-C8BE5D5F653C}" type="pres">
      <dgm:prSet presAssocID="{34FB07C1-061C-4114-B9E7-C9A413C8AB9D}" presName="rootConnector" presStyleLbl="node2" presStyleIdx="1" presStyleCnt="4"/>
      <dgm:spPr/>
      <dgm:t>
        <a:bodyPr/>
        <a:lstStyle/>
        <a:p>
          <a:endParaRPr lang="en-US"/>
        </a:p>
      </dgm:t>
    </dgm:pt>
    <dgm:pt modelId="{65F05B0C-7974-4E0A-900A-27C713974C45}" type="pres">
      <dgm:prSet presAssocID="{34FB07C1-061C-4114-B9E7-C9A413C8AB9D}" presName="hierChild4" presStyleCnt="0"/>
      <dgm:spPr/>
    </dgm:pt>
    <dgm:pt modelId="{AF019B6C-CD95-4D6D-8A74-8ADC9FAE7D8A}" type="pres">
      <dgm:prSet presAssocID="{34FB07C1-061C-4114-B9E7-C9A413C8AB9D}" presName="hierChild5" presStyleCnt="0"/>
      <dgm:spPr/>
    </dgm:pt>
    <dgm:pt modelId="{32E49E03-20BB-4435-A0C7-C1E80A2DC795}" type="pres">
      <dgm:prSet presAssocID="{CE6BA8CA-91C7-4EC0-89CA-911940BC2215}" presName="Name37" presStyleLbl="parChTrans1D2" presStyleIdx="2" presStyleCnt="4"/>
      <dgm:spPr/>
      <dgm:t>
        <a:bodyPr/>
        <a:lstStyle/>
        <a:p>
          <a:endParaRPr lang="en-US"/>
        </a:p>
      </dgm:t>
    </dgm:pt>
    <dgm:pt modelId="{673DD163-AE00-49FB-88F3-0E44535619B3}" type="pres">
      <dgm:prSet presAssocID="{7CA93EDD-F903-4276-BCAB-C23C2E62C27C}" presName="hierRoot2" presStyleCnt="0">
        <dgm:presLayoutVars>
          <dgm:hierBranch val="init"/>
        </dgm:presLayoutVars>
      </dgm:prSet>
      <dgm:spPr/>
    </dgm:pt>
    <dgm:pt modelId="{626A1A0B-CED1-441F-8401-EBB2D78ECDAB}" type="pres">
      <dgm:prSet presAssocID="{7CA93EDD-F903-4276-BCAB-C23C2E62C27C}" presName="rootComposite" presStyleCnt="0"/>
      <dgm:spPr/>
    </dgm:pt>
    <dgm:pt modelId="{589F34C5-A514-48A1-92E8-C4F436DE7C30}" type="pres">
      <dgm:prSet presAssocID="{7CA93EDD-F903-4276-BCAB-C23C2E62C27C}" presName="rootText" presStyleLbl="node2" presStyleIdx="2" presStyleCnt="4">
        <dgm:presLayoutVars>
          <dgm:chPref val="3"/>
        </dgm:presLayoutVars>
      </dgm:prSet>
      <dgm:spPr/>
      <dgm:t>
        <a:bodyPr/>
        <a:lstStyle/>
        <a:p>
          <a:endParaRPr lang="en-US"/>
        </a:p>
      </dgm:t>
    </dgm:pt>
    <dgm:pt modelId="{89DF8BB7-16DE-48FE-A8E4-D7D04A0A4BDB}" type="pres">
      <dgm:prSet presAssocID="{7CA93EDD-F903-4276-BCAB-C23C2E62C27C}" presName="rootConnector" presStyleLbl="node2" presStyleIdx="2" presStyleCnt="4"/>
      <dgm:spPr/>
      <dgm:t>
        <a:bodyPr/>
        <a:lstStyle/>
        <a:p>
          <a:endParaRPr lang="en-US"/>
        </a:p>
      </dgm:t>
    </dgm:pt>
    <dgm:pt modelId="{1C4C9217-92EF-42B2-9D7A-A03A2301A5DC}" type="pres">
      <dgm:prSet presAssocID="{7CA93EDD-F903-4276-BCAB-C23C2E62C27C}" presName="hierChild4" presStyleCnt="0"/>
      <dgm:spPr/>
    </dgm:pt>
    <dgm:pt modelId="{7E25E9C5-AC78-4504-BBF3-678C99DEDA83}" type="pres">
      <dgm:prSet presAssocID="{7CA93EDD-F903-4276-BCAB-C23C2E62C27C}" presName="hierChild5" presStyleCnt="0"/>
      <dgm:spPr/>
    </dgm:pt>
    <dgm:pt modelId="{07A61A61-569F-455F-A3F8-39CA8F77549A}" type="pres">
      <dgm:prSet presAssocID="{FAD7EE5F-BF6C-4D28-9221-25219EA6B13F}" presName="Name37" presStyleLbl="parChTrans1D2" presStyleIdx="3" presStyleCnt="4"/>
      <dgm:spPr/>
      <dgm:t>
        <a:bodyPr/>
        <a:lstStyle/>
        <a:p>
          <a:endParaRPr lang="en-US"/>
        </a:p>
      </dgm:t>
    </dgm:pt>
    <dgm:pt modelId="{034D7B36-3B9B-414D-8A6A-371C2FE5E8D8}" type="pres">
      <dgm:prSet presAssocID="{A8CD9643-1C00-4993-A130-167086CBD7D2}" presName="hierRoot2" presStyleCnt="0">
        <dgm:presLayoutVars>
          <dgm:hierBranch val="init"/>
        </dgm:presLayoutVars>
      </dgm:prSet>
      <dgm:spPr/>
    </dgm:pt>
    <dgm:pt modelId="{14E6AEF9-1EB2-49DC-A8C0-E40C4C870867}" type="pres">
      <dgm:prSet presAssocID="{A8CD9643-1C00-4993-A130-167086CBD7D2}" presName="rootComposite" presStyleCnt="0"/>
      <dgm:spPr/>
    </dgm:pt>
    <dgm:pt modelId="{678BC4F1-DEA2-466B-B7E5-F5945D3993D7}" type="pres">
      <dgm:prSet presAssocID="{A8CD9643-1C00-4993-A130-167086CBD7D2}" presName="rootText" presStyleLbl="node2" presStyleIdx="3" presStyleCnt="4">
        <dgm:presLayoutVars>
          <dgm:chPref val="3"/>
        </dgm:presLayoutVars>
      </dgm:prSet>
      <dgm:spPr/>
      <dgm:t>
        <a:bodyPr/>
        <a:lstStyle/>
        <a:p>
          <a:endParaRPr lang="en-US"/>
        </a:p>
      </dgm:t>
    </dgm:pt>
    <dgm:pt modelId="{6225FF5A-A7C8-4129-A514-3950413EDF49}" type="pres">
      <dgm:prSet presAssocID="{A8CD9643-1C00-4993-A130-167086CBD7D2}" presName="rootConnector" presStyleLbl="node2" presStyleIdx="3" presStyleCnt="4"/>
      <dgm:spPr/>
      <dgm:t>
        <a:bodyPr/>
        <a:lstStyle/>
        <a:p>
          <a:endParaRPr lang="en-US"/>
        </a:p>
      </dgm:t>
    </dgm:pt>
    <dgm:pt modelId="{35569F57-231A-431E-81EF-42A59F5EF309}" type="pres">
      <dgm:prSet presAssocID="{A8CD9643-1C00-4993-A130-167086CBD7D2}" presName="hierChild4" presStyleCnt="0"/>
      <dgm:spPr/>
    </dgm:pt>
    <dgm:pt modelId="{37A5DAC1-34A0-4228-9F84-F24900FA3B70}" type="pres">
      <dgm:prSet presAssocID="{A8CD9643-1C00-4993-A130-167086CBD7D2}" presName="hierChild5" presStyleCnt="0"/>
      <dgm:spPr/>
    </dgm:pt>
    <dgm:pt modelId="{D78FB672-9D00-4099-9066-05C34799BBC4}" type="pres">
      <dgm:prSet presAssocID="{4B9EE1EC-C125-42A2-8352-7352BF828DC6}" presName="hierChild3" presStyleCnt="0"/>
      <dgm:spPr/>
    </dgm:pt>
  </dgm:ptLst>
  <dgm:cxnLst>
    <dgm:cxn modelId="{27330A2A-2944-4FAF-AEE2-481A6B969FE7}" type="presOf" srcId="{7CA93EDD-F903-4276-BCAB-C23C2E62C27C}" destId="{89DF8BB7-16DE-48FE-A8E4-D7D04A0A4BDB}" srcOrd="1" destOrd="0" presId="urn:microsoft.com/office/officeart/2005/8/layout/orgChart1"/>
    <dgm:cxn modelId="{DA301C68-6D1B-4AAF-B495-492B541300D2}" type="presOf" srcId="{1CD5889F-0CE9-4C3F-A636-BEE660C5534F}" destId="{A6708831-6664-4A2A-9493-6CB7AF7C80D7}" srcOrd="0" destOrd="0" presId="urn:microsoft.com/office/officeart/2005/8/layout/orgChart1"/>
    <dgm:cxn modelId="{78A3891F-F24B-4AC3-A093-09206D4AA427}" type="presOf" srcId="{FAD7EE5F-BF6C-4D28-9221-25219EA6B13F}" destId="{07A61A61-569F-455F-A3F8-39CA8F77549A}" srcOrd="0" destOrd="0" presId="urn:microsoft.com/office/officeart/2005/8/layout/orgChart1"/>
    <dgm:cxn modelId="{AF107EC0-ADEB-4DD2-BEC2-9849D64AB3D6}" type="presOf" srcId="{34FB07C1-061C-4114-B9E7-C9A413C8AB9D}" destId="{43F5C134-6CC0-48C6-A76C-D6A049455569}" srcOrd="0" destOrd="0" presId="urn:microsoft.com/office/officeart/2005/8/layout/orgChart1"/>
    <dgm:cxn modelId="{31078526-5EF9-4BAB-89F8-E769F44D7E35}" type="presOf" srcId="{CE6BA8CA-91C7-4EC0-89CA-911940BC2215}" destId="{32E49E03-20BB-4435-A0C7-C1E80A2DC795}" srcOrd="0" destOrd="0" presId="urn:microsoft.com/office/officeart/2005/8/layout/orgChart1"/>
    <dgm:cxn modelId="{51D57C7D-7CA6-4FFA-985B-471FC1AFD017}" type="presOf" srcId="{A8CD9643-1C00-4993-A130-167086CBD7D2}" destId="{678BC4F1-DEA2-466B-B7E5-F5945D3993D7}" srcOrd="0" destOrd="0" presId="urn:microsoft.com/office/officeart/2005/8/layout/orgChart1"/>
    <dgm:cxn modelId="{2BD28575-42B5-4B43-94C0-9AAFF5FD1DDE}" type="presOf" srcId="{A8CD9643-1C00-4993-A130-167086CBD7D2}" destId="{6225FF5A-A7C8-4129-A514-3950413EDF49}" srcOrd="1" destOrd="0" presId="urn:microsoft.com/office/officeart/2005/8/layout/orgChart1"/>
    <dgm:cxn modelId="{D02DE586-6DB6-479D-A36B-A4DF8FD8F660}" srcId="{58270FD6-B84B-49CA-9691-6A51A2C4974D}" destId="{4B9EE1EC-C125-42A2-8352-7352BF828DC6}" srcOrd="0" destOrd="0" parTransId="{743D0912-2C49-457A-9D5B-EA692B312C10}" sibTransId="{FC99CCD2-5A23-4838-B235-ED557E1E45C4}"/>
    <dgm:cxn modelId="{A8AAE1E6-510A-4A16-8C21-2C67C91F0CF8}" srcId="{4B9EE1EC-C125-42A2-8352-7352BF828DC6}" destId="{7CA93EDD-F903-4276-BCAB-C23C2E62C27C}" srcOrd="2" destOrd="0" parTransId="{CE6BA8CA-91C7-4EC0-89CA-911940BC2215}" sibTransId="{AE468A52-CAB1-400F-B444-A022F9E76AD9}"/>
    <dgm:cxn modelId="{786CB561-EA8A-4520-BDEF-220030DB610F}" srcId="{4B9EE1EC-C125-42A2-8352-7352BF828DC6}" destId="{1CD5889F-0CE9-4C3F-A636-BEE660C5534F}" srcOrd="0" destOrd="0" parTransId="{9D890535-592B-451C-9CC6-2938DDF8031A}" sibTransId="{C6E12039-62A9-4809-AD6A-63FA412489E3}"/>
    <dgm:cxn modelId="{D66F4F08-311E-4F3D-95B1-70C79ADB2075}" type="presOf" srcId="{4B9EE1EC-C125-42A2-8352-7352BF828DC6}" destId="{420EBE4F-6FFB-4E84-A870-767AD8232DCA}" srcOrd="0" destOrd="0" presId="urn:microsoft.com/office/officeart/2005/8/layout/orgChart1"/>
    <dgm:cxn modelId="{7E7A80FD-D2FE-420B-9FEC-CB84328B1FEB}" srcId="{4B9EE1EC-C125-42A2-8352-7352BF828DC6}" destId="{A8CD9643-1C00-4993-A130-167086CBD7D2}" srcOrd="3" destOrd="0" parTransId="{FAD7EE5F-BF6C-4D28-9221-25219EA6B13F}" sibTransId="{BE1365C9-14A1-4B5E-A01A-96AA12446A97}"/>
    <dgm:cxn modelId="{886BAD6D-3246-4D44-A58D-52D6B1672079}" type="presOf" srcId="{9D890535-592B-451C-9CC6-2938DDF8031A}" destId="{9EF90064-534F-4695-98E9-29FD33E0F268}" srcOrd="0" destOrd="0" presId="urn:microsoft.com/office/officeart/2005/8/layout/orgChart1"/>
    <dgm:cxn modelId="{2E81A921-FFBB-4D5C-B4F1-44310D4883CF}" type="presOf" srcId="{39B5D838-4861-4423-8E3A-1B5A9EEE4EAA}" destId="{974028C1-13F2-402D-A95A-E7A5ECD28CA0}" srcOrd="0" destOrd="0" presId="urn:microsoft.com/office/officeart/2005/8/layout/orgChart1"/>
    <dgm:cxn modelId="{165BB167-A778-4175-9051-AB6BA0DBEB7C}" type="presOf" srcId="{7CA93EDD-F903-4276-BCAB-C23C2E62C27C}" destId="{589F34C5-A514-48A1-92E8-C4F436DE7C30}" srcOrd="0" destOrd="0" presId="urn:microsoft.com/office/officeart/2005/8/layout/orgChart1"/>
    <dgm:cxn modelId="{A852FC32-50EB-48F2-AF1B-3FF355086F85}" type="presOf" srcId="{4B9EE1EC-C125-42A2-8352-7352BF828DC6}" destId="{514FE131-08EC-408D-8C53-47162A6F3F53}" srcOrd="1" destOrd="0" presId="urn:microsoft.com/office/officeart/2005/8/layout/orgChart1"/>
    <dgm:cxn modelId="{B1616277-6A4F-4ED1-852C-6B8E2D4145CF}" type="presOf" srcId="{58270FD6-B84B-49CA-9691-6A51A2C4974D}" destId="{0336B509-5EEB-4C51-98AF-5323B8997A49}" srcOrd="0" destOrd="0" presId="urn:microsoft.com/office/officeart/2005/8/layout/orgChart1"/>
    <dgm:cxn modelId="{958A629E-E77D-4FAA-88CE-3EBB6C602D3F}" type="presOf" srcId="{34FB07C1-061C-4114-B9E7-C9A413C8AB9D}" destId="{0D39ED0E-B35F-4BBB-8311-C8BE5D5F653C}" srcOrd="1" destOrd="0" presId="urn:microsoft.com/office/officeart/2005/8/layout/orgChart1"/>
    <dgm:cxn modelId="{A3141593-A46D-4B76-8AAF-F3B9E3C75FBE}" srcId="{4B9EE1EC-C125-42A2-8352-7352BF828DC6}" destId="{34FB07C1-061C-4114-B9E7-C9A413C8AB9D}" srcOrd="1" destOrd="0" parTransId="{39B5D838-4861-4423-8E3A-1B5A9EEE4EAA}" sibTransId="{E435AE34-DF06-4D39-9782-E3531C202AD5}"/>
    <dgm:cxn modelId="{4D23B988-8E45-486C-939F-5205602D39DB}" type="presOf" srcId="{1CD5889F-0CE9-4C3F-A636-BEE660C5534F}" destId="{F446039C-69FA-4F82-9C1B-6D1CFBD7103F}" srcOrd="1" destOrd="0" presId="urn:microsoft.com/office/officeart/2005/8/layout/orgChart1"/>
    <dgm:cxn modelId="{83530076-18F7-4AE5-BCCA-28F568BA1BF3}" type="presParOf" srcId="{0336B509-5EEB-4C51-98AF-5323B8997A49}" destId="{95766518-0350-4530-8975-C5E674CDCEE7}" srcOrd="0" destOrd="0" presId="urn:microsoft.com/office/officeart/2005/8/layout/orgChart1"/>
    <dgm:cxn modelId="{B5223C35-7273-48ED-956E-417533971079}" type="presParOf" srcId="{95766518-0350-4530-8975-C5E674CDCEE7}" destId="{9469D947-CC72-4C94-B295-C737F07B7AEC}" srcOrd="0" destOrd="0" presId="urn:microsoft.com/office/officeart/2005/8/layout/orgChart1"/>
    <dgm:cxn modelId="{9A23BC56-C679-4AE1-B5D3-AF26AF48F34E}" type="presParOf" srcId="{9469D947-CC72-4C94-B295-C737F07B7AEC}" destId="{420EBE4F-6FFB-4E84-A870-767AD8232DCA}" srcOrd="0" destOrd="0" presId="urn:microsoft.com/office/officeart/2005/8/layout/orgChart1"/>
    <dgm:cxn modelId="{E63EEC6F-6F66-4F6B-8F1A-F12182B558EC}" type="presParOf" srcId="{9469D947-CC72-4C94-B295-C737F07B7AEC}" destId="{514FE131-08EC-408D-8C53-47162A6F3F53}" srcOrd="1" destOrd="0" presId="urn:microsoft.com/office/officeart/2005/8/layout/orgChart1"/>
    <dgm:cxn modelId="{D0B5DAFF-BE70-400A-B939-909BC1270637}" type="presParOf" srcId="{95766518-0350-4530-8975-C5E674CDCEE7}" destId="{0FABDFFB-F509-4C43-B8C7-BDD24C1A4704}" srcOrd="1" destOrd="0" presId="urn:microsoft.com/office/officeart/2005/8/layout/orgChart1"/>
    <dgm:cxn modelId="{F15FC343-FE53-4DB8-946A-17AB5E243613}" type="presParOf" srcId="{0FABDFFB-F509-4C43-B8C7-BDD24C1A4704}" destId="{9EF90064-534F-4695-98E9-29FD33E0F268}" srcOrd="0" destOrd="0" presId="urn:microsoft.com/office/officeart/2005/8/layout/orgChart1"/>
    <dgm:cxn modelId="{E905551F-BD3A-471C-ACDC-E664BA7E26E1}" type="presParOf" srcId="{0FABDFFB-F509-4C43-B8C7-BDD24C1A4704}" destId="{E5E17FBB-C638-4099-B2A1-00C3281E2F1A}" srcOrd="1" destOrd="0" presId="urn:microsoft.com/office/officeart/2005/8/layout/orgChart1"/>
    <dgm:cxn modelId="{C113F2D1-39A4-4033-BA68-85738D7E3CD3}" type="presParOf" srcId="{E5E17FBB-C638-4099-B2A1-00C3281E2F1A}" destId="{091AFFCF-E3F3-4977-BE9B-D2E5176D843C}" srcOrd="0" destOrd="0" presId="urn:microsoft.com/office/officeart/2005/8/layout/orgChart1"/>
    <dgm:cxn modelId="{B94AB53F-9629-4DA0-8C8F-A5726115E38E}" type="presParOf" srcId="{091AFFCF-E3F3-4977-BE9B-D2E5176D843C}" destId="{A6708831-6664-4A2A-9493-6CB7AF7C80D7}" srcOrd="0" destOrd="0" presId="urn:microsoft.com/office/officeart/2005/8/layout/orgChart1"/>
    <dgm:cxn modelId="{15FEA325-B143-4240-ACD3-47CA91910961}" type="presParOf" srcId="{091AFFCF-E3F3-4977-BE9B-D2E5176D843C}" destId="{F446039C-69FA-4F82-9C1B-6D1CFBD7103F}" srcOrd="1" destOrd="0" presId="urn:microsoft.com/office/officeart/2005/8/layout/orgChart1"/>
    <dgm:cxn modelId="{DF157DF2-E6E2-4D9E-9686-C44DFF0BA1D8}" type="presParOf" srcId="{E5E17FBB-C638-4099-B2A1-00C3281E2F1A}" destId="{730117CE-170D-458B-B8D5-D8A784F30716}" srcOrd="1" destOrd="0" presId="urn:microsoft.com/office/officeart/2005/8/layout/orgChart1"/>
    <dgm:cxn modelId="{42828574-CD86-4810-AA46-CED84F0ED37B}" type="presParOf" srcId="{E5E17FBB-C638-4099-B2A1-00C3281E2F1A}" destId="{077EC335-B8FB-42E6-94AD-897F95D264FA}" srcOrd="2" destOrd="0" presId="urn:microsoft.com/office/officeart/2005/8/layout/orgChart1"/>
    <dgm:cxn modelId="{9DD8B221-B09C-44A6-80B9-E2A7A10660BA}" type="presParOf" srcId="{0FABDFFB-F509-4C43-B8C7-BDD24C1A4704}" destId="{974028C1-13F2-402D-A95A-E7A5ECD28CA0}" srcOrd="2" destOrd="0" presId="urn:microsoft.com/office/officeart/2005/8/layout/orgChart1"/>
    <dgm:cxn modelId="{8B0E458E-D7D6-40B3-B49B-1C3C49B5775F}" type="presParOf" srcId="{0FABDFFB-F509-4C43-B8C7-BDD24C1A4704}" destId="{D0C8B9A3-72B9-4D2A-BA8C-2FCF9B9F1864}" srcOrd="3" destOrd="0" presId="urn:microsoft.com/office/officeart/2005/8/layout/orgChart1"/>
    <dgm:cxn modelId="{65AED18C-6597-4062-AA72-D831D67E99D0}" type="presParOf" srcId="{D0C8B9A3-72B9-4D2A-BA8C-2FCF9B9F1864}" destId="{E7E319BB-CC44-4BF1-866F-288C34D393A2}" srcOrd="0" destOrd="0" presId="urn:microsoft.com/office/officeart/2005/8/layout/orgChart1"/>
    <dgm:cxn modelId="{97FD3C7C-8711-4819-A751-F28BEB4B551E}" type="presParOf" srcId="{E7E319BB-CC44-4BF1-866F-288C34D393A2}" destId="{43F5C134-6CC0-48C6-A76C-D6A049455569}" srcOrd="0" destOrd="0" presId="urn:microsoft.com/office/officeart/2005/8/layout/orgChart1"/>
    <dgm:cxn modelId="{CC2C7C25-C69B-492A-9C42-3446B79D191F}" type="presParOf" srcId="{E7E319BB-CC44-4BF1-866F-288C34D393A2}" destId="{0D39ED0E-B35F-4BBB-8311-C8BE5D5F653C}" srcOrd="1" destOrd="0" presId="urn:microsoft.com/office/officeart/2005/8/layout/orgChart1"/>
    <dgm:cxn modelId="{54946AE3-5279-40C6-9114-A6B833762754}" type="presParOf" srcId="{D0C8B9A3-72B9-4D2A-BA8C-2FCF9B9F1864}" destId="{65F05B0C-7974-4E0A-900A-27C713974C45}" srcOrd="1" destOrd="0" presId="urn:microsoft.com/office/officeart/2005/8/layout/orgChart1"/>
    <dgm:cxn modelId="{CA4531C4-5412-429F-B9FA-6490D61DC08A}" type="presParOf" srcId="{D0C8B9A3-72B9-4D2A-BA8C-2FCF9B9F1864}" destId="{AF019B6C-CD95-4D6D-8A74-8ADC9FAE7D8A}" srcOrd="2" destOrd="0" presId="urn:microsoft.com/office/officeart/2005/8/layout/orgChart1"/>
    <dgm:cxn modelId="{6800FA92-55BD-4946-9EC5-A3516B6CD312}" type="presParOf" srcId="{0FABDFFB-F509-4C43-B8C7-BDD24C1A4704}" destId="{32E49E03-20BB-4435-A0C7-C1E80A2DC795}" srcOrd="4" destOrd="0" presId="urn:microsoft.com/office/officeart/2005/8/layout/orgChart1"/>
    <dgm:cxn modelId="{CD154A81-E3FE-421A-A0D9-A9E14929FDA3}" type="presParOf" srcId="{0FABDFFB-F509-4C43-B8C7-BDD24C1A4704}" destId="{673DD163-AE00-49FB-88F3-0E44535619B3}" srcOrd="5" destOrd="0" presId="urn:microsoft.com/office/officeart/2005/8/layout/orgChart1"/>
    <dgm:cxn modelId="{57409207-54E3-41F1-A780-198FE3B37291}" type="presParOf" srcId="{673DD163-AE00-49FB-88F3-0E44535619B3}" destId="{626A1A0B-CED1-441F-8401-EBB2D78ECDAB}" srcOrd="0" destOrd="0" presId="urn:microsoft.com/office/officeart/2005/8/layout/orgChart1"/>
    <dgm:cxn modelId="{265C1D37-7A86-40E4-BC06-5CCFB185F764}" type="presParOf" srcId="{626A1A0B-CED1-441F-8401-EBB2D78ECDAB}" destId="{589F34C5-A514-48A1-92E8-C4F436DE7C30}" srcOrd="0" destOrd="0" presId="urn:microsoft.com/office/officeart/2005/8/layout/orgChart1"/>
    <dgm:cxn modelId="{10A00527-6AFF-4788-BD9D-0E38113067A1}" type="presParOf" srcId="{626A1A0B-CED1-441F-8401-EBB2D78ECDAB}" destId="{89DF8BB7-16DE-48FE-A8E4-D7D04A0A4BDB}" srcOrd="1" destOrd="0" presId="urn:microsoft.com/office/officeart/2005/8/layout/orgChart1"/>
    <dgm:cxn modelId="{8B34B408-A4E6-43E5-A3D7-B4F9FEBA80CC}" type="presParOf" srcId="{673DD163-AE00-49FB-88F3-0E44535619B3}" destId="{1C4C9217-92EF-42B2-9D7A-A03A2301A5DC}" srcOrd="1" destOrd="0" presId="urn:microsoft.com/office/officeart/2005/8/layout/orgChart1"/>
    <dgm:cxn modelId="{83B0BCDF-6E8D-479A-87F2-B52A9D1A1480}" type="presParOf" srcId="{673DD163-AE00-49FB-88F3-0E44535619B3}" destId="{7E25E9C5-AC78-4504-BBF3-678C99DEDA83}" srcOrd="2" destOrd="0" presId="urn:microsoft.com/office/officeart/2005/8/layout/orgChart1"/>
    <dgm:cxn modelId="{D4AE6189-1298-480C-BD90-4CCF72F43C70}" type="presParOf" srcId="{0FABDFFB-F509-4C43-B8C7-BDD24C1A4704}" destId="{07A61A61-569F-455F-A3F8-39CA8F77549A}" srcOrd="6" destOrd="0" presId="urn:microsoft.com/office/officeart/2005/8/layout/orgChart1"/>
    <dgm:cxn modelId="{18407E7E-D764-4B33-8ED8-FDAE649FF3EB}" type="presParOf" srcId="{0FABDFFB-F509-4C43-B8C7-BDD24C1A4704}" destId="{034D7B36-3B9B-414D-8A6A-371C2FE5E8D8}" srcOrd="7" destOrd="0" presId="urn:microsoft.com/office/officeart/2005/8/layout/orgChart1"/>
    <dgm:cxn modelId="{7C3842F6-FE0B-42A2-84E9-70FF3DE3B24F}" type="presParOf" srcId="{034D7B36-3B9B-414D-8A6A-371C2FE5E8D8}" destId="{14E6AEF9-1EB2-49DC-A8C0-E40C4C870867}" srcOrd="0" destOrd="0" presId="urn:microsoft.com/office/officeart/2005/8/layout/orgChart1"/>
    <dgm:cxn modelId="{86F158CD-70F3-4406-87AF-92CCCCC425C3}" type="presParOf" srcId="{14E6AEF9-1EB2-49DC-A8C0-E40C4C870867}" destId="{678BC4F1-DEA2-466B-B7E5-F5945D3993D7}" srcOrd="0" destOrd="0" presId="urn:microsoft.com/office/officeart/2005/8/layout/orgChart1"/>
    <dgm:cxn modelId="{5CA5D49A-D9DF-4A7D-AFBC-66E2C71F83B0}" type="presParOf" srcId="{14E6AEF9-1EB2-49DC-A8C0-E40C4C870867}" destId="{6225FF5A-A7C8-4129-A514-3950413EDF49}" srcOrd="1" destOrd="0" presId="urn:microsoft.com/office/officeart/2005/8/layout/orgChart1"/>
    <dgm:cxn modelId="{D1695F96-CC94-443A-829C-73688D939406}" type="presParOf" srcId="{034D7B36-3B9B-414D-8A6A-371C2FE5E8D8}" destId="{35569F57-231A-431E-81EF-42A59F5EF309}" srcOrd="1" destOrd="0" presId="urn:microsoft.com/office/officeart/2005/8/layout/orgChart1"/>
    <dgm:cxn modelId="{E778DB86-7292-421A-9B2F-31B8AFA01A20}" type="presParOf" srcId="{034D7B36-3B9B-414D-8A6A-371C2FE5E8D8}" destId="{37A5DAC1-34A0-4228-9F84-F24900FA3B70}" srcOrd="2" destOrd="0" presId="urn:microsoft.com/office/officeart/2005/8/layout/orgChart1"/>
    <dgm:cxn modelId="{ECF69338-79D2-4122-A6A8-E67085BF34A8}" type="presParOf" srcId="{95766518-0350-4530-8975-C5E674CDCEE7}" destId="{D78FB672-9D00-4099-9066-05C34799BBC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10E3869-BDA4-477B-B011-A1356449BF2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0D29FA3-1896-4EE5-9956-C80C9F1141BB}">
      <dgm:prSet phldrT="[Text]" custT="1"/>
      <dgm:spPr/>
      <dgm:t>
        <a:bodyPr/>
        <a:lstStyle/>
        <a:p>
          <a:r>
            <a:rPr lang="en-US" sz="2400" b="1" u="sng" dirty="0" smtClean="0">
              <a:latin typeface="Times New Roman" pitchFamily="18" charset="0"/>
              <a:cs typeface="Times New Roman" pitchFamily="18" charset="0"/>
            </a:rPr>
            <a:t>Annual Return</a:t>
          </a:r>
          <a:endParaRPr lang="en-US" sz="2400" b="1" u="sng" dirty="0">
            <a:latin typeface="Times New Roman" pitchFamily="18" charset="0"/>
            <a:cs typeface="Times New Roman" pitchFamily="18" charset="0"/>
          </a:endParaRPr>
        </a:p>
      </dgm:t>
    </dgm:pt>
    <dgm:pt modelId="{728DD92D-DC38-47EF-A75F-F0869B779421}" type="parTrans" cxnId="{1A62622E-C2CE-433F-B34E-E72A2014581F}">
      <dgm:prSet/>
      <dgm:spPr/>
      <dgm:t>
        <a:bodyPr/>
        <a:lstStyle/>
        <a:p>
          <a:endParaRPr lang="en-US"/>
        </a:p>
      </dgm:t>
    </dgm:pt>
    <dgm:pt modelId="{E5103ABF-DAC1-4490-BF66-07764ED688CD}" type="sibTrans" cxnId="{1A62622E-C2CE-433F-B34E-E72A2014581F}">
      <dgm:prSet/>
      <dgm:spPr/>
      <dgm:t>
        <a:bodyPr/>
        <a:lstStyle/>
        <a:p>
          <a:endParaRPr lang="en-US"/>
        </a:p>
      </dgm:t>
    </dgm:pt>
    <dgm:pt modelId="{3D24261F-CD0D-4C19-BFB0-A5F0E09C4A03}">
      <dgm:prSet phldrT="[Text]" custT="1"/>
      <dgm:spPr/>
      <dgm:t>
        <a:bodyPr/>
        <a:lstStyle/>
        <a:p>
          <a:pPr algn="just"/>
          <a:r>
            <a:rPr lang="en-US" sz="2000" b="0" u="none" dirty="0" smtClean="0">
              <a:solidFill>
                <a:srgbClr val="FF0000"/>
              </a:solidFill>
              <a:effectLst/>
              <a:latin typeface="Times New Roman" pitchFamily="18" charset="0"/>
              <a:cs typeface="Times New Roman" pitchFamily="18" charset="0"/>
            </a:rPr>
            <a:t>Rule 16 </a:t>
          </a:r>
          <a:r>
            <a:rPr lang="en-US" sz="2000" b="0" u="none" dirty="0" smtClean="0">
              <a:solidFill>
                <a:schemeClr val="tx1"/>
              </a:solidFill>
              <a:effectLst/>
              <a:latin typeface="Times New Roman" pitchFamily="18" charset="0"/>
              <a:cs typeface="Times New Roman" pitchFamily="18" charset="0"/>
            </a:rPr>
            <a:t>of the Companies                  (Acceptance of Deposits) Rules, 2014 requires every company which is accepting deposits to file Form DPT-3 </a:t>
          </a:r>
          <a:r>
            <a:rPr lang="en-US" sz="2000" b="0" u="none" dirty="0" smtClean="0">
              <a:solidFill>
                <a:srgbClr val="FF0000"/>
              </a:solidFill>
              <a:effectLst/>
              <a:latin typeface="Times New Roman" pitchFamily="18" charset="0"/>
              <a:cs typeface="Times New Roman" pitchFamily="18" charset="0"/>
            </a:rPr>
            <a:t>on or before 30th June with information certified by its Auditors </a:t>
          </a:r>
          <a:endParaRPr lang="en-US" sz="2000" dirty="0">
            <a:solidFill>
              <a:srgbClr val="FF0000"/>
            </a:solidFill>
          </a:endParaRPr>
        </a:p>
      </dgm:t>
    </dgm:pt>
    <dgm:pt modelId="{F39A7CC3-B1AC-4AE3-9CCF-6D212A70BD47}" type="parTrans" cxnId="{09773711-569B-46BF-B51B-9A2A5154C5D3}">
      <dgm:prSet/>
      <dgm:spPr/>
      <dgm:t>
        <a:bodyPr/>
        <a:lstStyle/>
        <a:p>
          <a:endParaRPr lang="en-US"/>
        </a:p>
      </dgm:t>
    </dgm:pt>
    <dgm:pt modelId="{CB5DD293-99E6-4A9A-8E17-029A7F474B0A}" type="sibTrans" cxnId="{09773711-569B-46BF-B51B-9A2A5154C5D3}">
      <dgm:prSet/>
      <dgm:spPr/>
      <dgm:t>
        <a:bodyPr/>
        <a:lstStyle/>
        <a:p>
          <a:endParaRPr lang="en-US"/>
        </a:p>
      </dgm:t>
    </dgm:pt>
    <dgm:pt modelId="{30DAE5D2-2425-46D2-9DB2-BB975BDBB33B}">
      <dgm:prSet phldrT="[Text]" custT="1"/>
      <dgm:spPr/>
      <dgm:t>
        <a:bodyPr/>
        <a:lstStyle/>
        <a:p>
          <a:r>
            <a:rPr lang="en-US" sz="2400" b="1" u="sng" dirty="0" smtClean="0">
              <a:latin typeface="Times New Roman" pitchFamily="18" charset="0"/>
              <a:cs typeface="Times New Roman" pitchFamily="18" charset="0"/>
            </a:rPr>
            <a:t>One-Time Return</a:t>
          </a:r>
          <a:endParaRPr lang="en-US" sz="2400" dirty="0"/>
        </a:p>
      </dgm:t>
    </dgm:pt>
    <dgm:pt modelId="{2D71B855-46AE-4E1D-830F-93166F9840C6}" type="parTrans" cxnId="{E7C64649-C83B-448B-B7A5-A42E3BA120FE}">
      <dgm:prSet/>
      <dgm:spPr/>
      <dgm:t>
        <a:bodyPr/>
        <a:lstStyle/>
        <a:p>
          <a:endParaRPr lang="en-US"/>
        </a:p>
      </dgm:t>
    </dgm:pt>
    <dgm:pt modelId="{02206FEB-915B-40AD-8381-B837E31B3831}" type="sibTrans" cxnId="{E7C64649-C83B-448B-B7A5-A42E3BA120FE}">
      <dgm:prSet/>
      <dgm:spPr/>
      <dgm:t>
        <a:bodyPr/>
        <a:lstStyle/>
        <a:p>
          <a:endParaRPr lang="en-US"/>
        </a:p>
      </dgm:t>
    </dgm:pt>
    <dgm:pt modelId="{B483A879-A33E-4B92-B20F-17188779C679}">
      <dgm:prSet phldrT="[Text]" custT="1"/>
      <dgm:spPr/>
      <dgm:t>
        <a:bodyPr/>
        <a:lstStyle/>
        <a:p>
          <a:pPr algn="just"/>
          <a:r>
            <a:rPr lang="en-US" sz="2000" dirty="0" smtClean="0">
              <a:solidFill>
                <a:srgbClr val="FF0000"/>
              </a:solidFill>
              <a:latin typeface="Times New Roman" pitchFamily="18" charset="0"/>
              <a:cs typeface="Times New Roman" pitchFamily="18" charset="0"/>
            </a:rPr>
            <a:t>Rule 16A </a:t>
          </a:r>
          <a:r>
            <a:rPr lang="en-US" sz="2000" dirty="0" smtClean="0">
              <a:latin typeface="Times New Roman" pitchFamily="18" charset="0"/>
              <a:cs typeface="Times New Roman" pitchFamily="18" charset="0"/>
            </a:rPr>
            <a:t>For disclosure of details of </a:t>
          </a:r>
          <a:r>
            <a:rPr lang="en-US" sz="2000" dirty="0" smtClean="0">
              <a:solidFill>
                <a:srgbClr val="FF0000"/>
              </a:solidFill>
              <a:latin typeface="Times New Roman" pitchFamily="18" charset="0"/>
              <a:cs typeface="Times New Roman" pitchFamily="18" charset="0"/>
            </a:rPr>
            <a:t>outstanding money or loan </a:t>
          </a:r>
          <a:r>
            <a:rPr lang="en-US" sz="2000" dirty="0" smtClean="0">
              <a:latin typeface="Times New Roman" pitchFamily="18" charset="0"/>
              <a:cs typeface="Times New Roman" pitchFamily="18" charset="0"/>
            </a:rPr>
            <a:t>received by a company </a:t>
          </a:r>
          <a:r>
            <a:rPr lang="en-US" sz="2000" dirty="0" smtClean="0">
              <a:solidFill>
                <a:srgbClr val="FF0000"/>
              </a:solidFill>
              <a:latin typeface="Times New Roman" pitchFamily="18" charset="0"/>
              <a:cs typeface="Times New Roman" pitchFamily="18" charset="0"/>
            </a:rPr>
            <a:t>but not considered as deposits</a:t>
          </a:r>
          <a:r>
            <a:rPr lang="en-US" sz="2000" dirty="0" smtClean="0">
              <a:latin typeface="Times New Roman" pitchFamily="18" charset="0"/>
              <a:cs typeface="Times New Roman" pitchFamily="18" charset="0"/>
            </a:rPr>
            <a:t> in terms of Rule 2(1)(c) of                           the Companies (Acceptance of Deposits) Rules, 2014</a:t>
          </a:r>
          <a:endParaRPr lang="en-US" sz="2000" dirty="0"/>
        </a:p>
      </dgm:t>
    </dgm:pt>
    <dgm:pt modelId="{604226D3-423B-4B23-B5C7-B613245BCA5D}" type="parTrans" cxnId="{EDD42B11-629D-43C2-879A-AB17A2D2617C}">
      <dgm:prSet/>
      <dgm:spPr/>
      <dgm:t>
        <a:bodyPr/>
        <a:lstStyle/>
        <a:p>
          <a:endParaRPr lang="en-US"/>
        </a:p>
      </dgm:t>
    </dgm:pt>
    <dgm:pt modelId="{C1F489AF-29A2-4FA6-8D5A-6610DAFA240E}" type="sibTrans" cxnId="{EDD42B11-629D-43C2-879A-AB17A2D2617C}">
      <dgm:prSet/>
      <dgm:spPr/>
      <dgm:t>
        <a:bodyPr/>
        <a:lstStyle/>
        <a:p>
          <a:endParaRPr lang="en-US"/>
        </a:p>
      </dgm:t>
    </dgm:pt>
    <dgm:pt modelId="{B364EFC0-4FF2-49AA-86A2-E3177B851FEC}">
      <dgm:prSet phldrT="[Text]" custT="1"/>
      <dgm:spPr/>
      <dgm:t>
        <a:bodyPr/>
        <a:lstStyle/>
        <a:p>
          <a:pPr marL="365760" indent="-256032" algn="ctr" rtl="0" eaLnBrk="1" latinLnBrk="0" hangingPunct="1">
            <a:spcBef>
              <a:spcPts val="400"/>
            </a:spcBef>
            <a:spcAft>
              <a:spcPts val="0"/>
            </a:spcAft>
            <a:buClr>
              <a:schemeClr val="accent1"/>
            </a:buClr>
            <a:buSzPct val="68000"/>
            <a:buFont typeface="Wingdings 3"/>
            <a:buNone/>
          </a:pPr>
          <a:r>
            <a:rPr kumimoji="0" lang="en-US" sz="3600" b="1" u="sng" kern="1200" dirty="0" smtClean="0">
              <a:solidFill>
                <a:srgbClr val="C00000"/>
              </a:solidFill>
              <a:latin typeface="Times New Roman" pitchFamily="18" charset="0"/>
              <a:ea typeface="+mn-ea"/>
              <a:cs typeface="Times New Roman" pitchFamily="18" charset="0"/>
            </a:rPr>
            <a:t>Requirement of filing  Form DPT-3</a:t>
          </a:r>
          <a:endParaRPr kumimoji="0" lang="en-US" sz="3600" b="1" u="sng" kern="1200" dirty="0">
            <a:solidFill>
              <a:srgbClr val="C00000"/>
            </a:solidFill>
            <a:latin typeface="Times New Roman" pitchFamily="18" charset="0"/>
            <a:ea typeface="+mn-ea"/>
            <a:cs typeface="Times New Roman" pitchFamily="18" charset="0"/>
          </a:endParaRPr>
        </a:p>
      </dgm:t>
    </dgm:pt>
    <dgm:pt modelId="{06FE4162-2F52-4B6D-9013-ED53A5DE2DAE}" type="sibTrans" cxnId="{DBD0780D-EBC3-49A6-8E24-9130D39DE263}">
      <dgm:prSet/>
      <dgm:spPr/>
      <dgm:t>
        <a:bodyPr/>
        <a:lstStyle/>
        <a:p>
          <a:endParaRPr lang="en-US"/>
        </a:p>
      </dgm:t>
    </dgm:pt>
    <dgm:pt modelId="{20D9AEFC-0C31-43C2-A589-22418881CB17}" type="parTrans" cxnId="{DBD0780D-EBC3-49A6-8E24-9130D39DE263}">
      <dgm:prSet/>
      <dgm:spPr/>
      <dgm:t>
        <a:bodyPr/>
        <a:lstStyle/>
        <a:p>
          <a:endParaRPr lang="en-US"/>
        </a:p>
      </dgm:t>
    </dgm:pt>
    <dgm:pt modelId="{F7ED9E2C-364D-477A-9104-3D5D58E37B57}">
      <dgm:prSet custT="1"/>
      <dgm:spPr/>
      <dgm:t>
        <a:bodyPr/>
        <a:lstStyle/>
        <a:p>
          <a:pPr algn="just"/>
          <a:r>
            <a:rPr lang="en-US" sz="2400" b="1" u="none" dirty="0" smtClean="0">
              <a:solidFill>
                <a:schemeClr val="tx1"/>
              </a:solidFill>
              <a:effectLst/>
              <a:latin typeface="Times New Roman" pitchFamily="18" charset="0"/>
              <a:cs typeface="Times New Roman" pitchFamily="18" charset="0"/>
            </a:rPr>
            <a:t>Due Date </a:t>
          </a:r>
          <a:r>
            <a:rPr lang="en-US" sz="2400" b="0" u="none" dirty="0" smtClean="0">
              <a:solidFill>
                <a:schemeClr val="tx1"/>
              </a:solidFill>
              <a:effectLst/>
              <a:latin typeface="Times New Roman" pitchFamily="18" charset="0"/>
              <a:cs typeface="Times New Roman" pitchFamily="18" charset="0"/>
            </a:rPr>
            <a:t>of filing is </a:t>
          </a:r>
          <a:r>
            <a:rPr lang="en-US" sz="2400" b="1" u="none" dirty="0" smtClean="0">
              <a:solidFill>
                <a:srgbClr val="FF0000"/>
              </a:solidFill>
              <a:effectLst/>
              <a:latin typeface="Times New Roman" pitchFamily="18" charset="0"/>
              <a:cs typeface="Times New Roman" pitchFamily="18" charset="0"/>
            </a:rPr>
            <a:t>30th June </a:t>
          </a:r>
          <a:r>
            <a:rPr lang="en-US" sz="2400" b="0" u="none" dirty="0" smtClean="0">
              <a:solidFill>
                <a:schemeClr val="tx1"/>
              </a:solidFill>
              <a:effectLst/>
              <a:latin typeface="Times New Roman" pitchFamily="18" charset="0"/>
              <a:cs typeface="Times New Roman" pitchFamily="18" charset="0"/>
            </a:rPr>
            <a:t>of every financial year</a:t>
          </a:r>
          <a:r>
            <a:rPr lang="en-US" sz="2000" b="0" u="none" dirty="0" smtClean="0">
              <a:solidFill>
                <a:schemeClr val="tx1"/>
              </a:solidFill>
              <a:effectLst/>
              <a:latin typeface="Times New Roman" pitchFamily="18" charset="0"/>
              <a:cs typeface="Times New Roman" pitchFamily="18" charset="0"/>
            </a:rPr>
            <a:t>. </a:t>
          </a:r>
          <a:endParaRPr lang="en-US" sz="2000" b="0" u="none" dirty="0">
            <a:solidFill>
              <a:schemeClr val="tx1"/>
            </a:solidFill>
            <a:effectLst/>
            <a:latin typeface="Times New Roman" pitchFamily="18" charset="0"/>
            <a:cs typeface="Times New Roman" pitchFamily="18" charset="0"/>
          </a:endParaRPr>
        </a:p>
      </dgm:t>
    </dgm:pt>
    <dgm:pt modelId="{01A3417A-C8E2-481A-B63B-E8D8FC0E8635}" type="parTrans" cxnId="{89638BAC-644D-4D13-ABCB-2058AF07172E}">
      <dgm:prSet/>
      <dgm:spPr/>
      <dgm:t>
        <a:bodyPr/>
        <a:lstStyle/>
        <a:p>
          <a:endParaRPr lang="en-US"/>
        </a:p>
      </dgm:t>
    </dgm:pt>
    <dgm:pt modelId="{F88EB430-FD4C-4E97-AA7F-20597701BCFA}" type="sibTrans" cxnId="{89638BAC-644D-4D13-ABCB-2058AF07172E}">
      <dgm:prSet/>
      <dgm:spPr/>
      <dgm:t>
        <a:bodyPr/>
        <a:lstStyle/>
        <a:p>
          <a:endParaRPr lang="en-US"/>
        </a:p>
      </dgm:t>
    </dgm:pt>
    <dgm:pt modelId="{604FC07B-98DB-4489-ADA0-2245521CAF05}">
      <dgm:prSet custT="1"/>
      <dgm:spPr/>
      <dgm:t>
        <a:bodyPr/>
        <a:lstStyle/>
        <a:p>
          <a:r>
            <a:rPr lang="en-US" sz="2400" b="1" u="none" dirty="0" smtClean="0">
              <a:solidFill>
                <a:schemeClr val="tx1"/>
              </a:solidFill>
              <a:effectLst/>
              <a:latin typeface="Times New Roman" pitchFamily="18" charset="0"/>
              <a:cs typeface="Times New Roman" pitchFamily="18" charset="0"/>
            </a:rPr>
            <a:t>Due Date </a:t>
          </a:r>
          <a:r>
            <a:rPr lang="en-US" sz="2400" b="0" u="none" dirty="0" smtClean="0">
              <a:solidFill>
                <a:schemeClr val="tx1"/>
              </a:solidFill>
              <a:effectLst/>
              <a:latin typeface="Times New Roman" pitchFamily="18" charset="0"/>
              <a:cs typeface="Times New Roman" pitchFamily="18" charset="0"/>
            </a:rPr>
            <a:t>of filing is within 30 days from 31</a:t>
          </a:r>
          <a:r>
            <a:rPr lang="en-US" sz="2400" b="0" u="none" baseline="30000" dirty="0" smtClean="0">
              <a:solidFill>
                <a:schemeClr val="tx1"/>
              </a:solidFill>
              <a:effectLst/>
              <a:latin typeface="Times New Roman" pitchFamily="18" charset="0"/>
              <a:cs typeface="Times New Roman" pitchFamily="18" charset="0"/>
            </a:rPr>
            <a:t>st</a:t>
          </a:r>
          <a:r>
            <a:rPr lang="en-US" sz="2400" b="0" u="none" dirty="0" smtClean="0">
              <a:solidFill>
                <a:schemeClr val="tx1"/>
              </a:solidFill>
              <a:effectLst/>
              <a:latin typeface="Times New Roman" pitchFamily="18" charset="0"/>
              <a:cs typeface="Times New Roman" pitchFamily="18" charset="0"/>
            </a:rPr>
            <a:t> March 2019 that is </a:t>
          </a:r>
          <a:r>
            <a:rPr lang="en-US" sz="2400" b="1" u="none" dirty="0" smtClean="0">
              <a:solidFill>
                <a:srgbClr val="FF0000"/>
              </a:solidFill>
              <a:effectLst/>
              <a:latin typeface="Times New Roman" pitchFamily="18" charset="0"/>
              <a:cs typeface="Times New Roman" pitchFamily="18" charset="0"/>
            </a:rPr>
            <a:t>29</a:t>
          </a:r>
          <a:r>
            <a:rPr lang="en-US" sz="2400" b="1" u="none" baseline="30000" dirty="0" smtClean="0">
              <a:solidFill>
                <a:srgbClr val="FF0000"/>
              </a:solidFill>
              <a:effectLst/>
              <a:latin typeface="Times New Roman" pitchFamily="18" charset="0"/>
              <a:cs typeface="Times New Roman" pitchFamily="18" charset="0"/>
            </a:rPr>
            <a:t>th</a:t>
          </a:r>
          <a:r>
            <a:rPr lang="en-US" sz="2400" b="1" u="none" dirty="0" smtClean="0">
              <a:solidFill>
                <a:srgbClr val="FF0000"/>
              </a:solidFill>
              <a:effectLst/>
              <a:latin typeface="Times New Roman" pitchFamily="18" charset="0"/>
              <a:cs typeface="Times New Roman" pitchFamily="18" charset="0"/>
            </a:rPr>
            <a:t> June 2019</a:t>
          </a:r>
          <a:endParaRPr lang="en-US" sz="2400" b="1" u="none" dirty="0">
            <a:solidFill>
              <a:srgbClr val="FF0000"/>
            </a:solidFill>
            <a:effectLst/>
            <a:latin typeface="Times New Roman" pitchFamily="18" charset="0"/>
            <a:cs typeface="Times New Roman" pitchFamily="18" charset="0"/>
          </a:endParaRPr>
        </a:p>
      </dgm:t>
    </dgm:pt>
    <dgm:pt modelId="{661C124E-2D45-4EFE-B6CD-5D1663023C6D}" type="parTrans" cxnId="{862047C5-9504-46E2-8AE8-BBA8DD7236D5}">
      <dgm:prSet/>
      <dgm:spPr/>
      <dgm:t>
        <a:bodyPr/>
        <a:lstStyle/>
        <a:p>
          <a:endParaRPr lang="en-US"/>
        </a:p>
      </dgm:t>
    </dgm:pt>
    <dgm:pt modelId="{C8A96596-1EC1-43F5-879B-9DD946B5A874}" type="sibTrans" cxnId="{862047C5-9504-46E2-8AE8-BBA8DD7236D5}">
      <dgm:prSet/>
      <dgm:spPr/>
      <dgm:t>
        <a:bodyPr/>
        <a:lstStyle/>
        <a:p>
          <a:endParaRPr lang="en-US"/>
        </a:p>
      </dgm:t>
    </dgm:pt>
    <dgm:pt modelId="{51EDF395-E8CE-4F1D-A335-3916CA413DB3}" type="pres">
      <dgm:prSet presAssocID="{710E3869-BDA4-477B-B011-A1356449BF2C}" presName="hierChild1" presStyleCnt="0">
        <dgm:presLayoutVars>
          <dgm:chPref val="1"/>
          <dgm:dir/>
          <dgm:animOne val="branch"/>
          <dgm:animLvl val="lvl"/>
          <dgm:resizeHandles/>
        </dgm:presLayoutVars>
      </dgm:prSet>
      <dgm:spPr/>
      <dgm:t>
        <a:bodyPr/>
        <a:lstStyle/>
        <a:p>
          <a:endParaRPr lang="en-US"/>
        </a:p>
      </dgm:t>
    </dgm:pt>
    <dgm:pt modelId="{DD52D361-5C6F-4B10-A70E-F917D8F3FF18}" type="pres">
      <dgm:prSet presAssocID="{B364EFC0-4FF2-49AA-86A2-E3177B851FEC}" presName="hierRoot1" presStyleCnt="0"/>
      <dgm:spPr/>
    </dgm:pt>
    <dgm:pt modelId="{0901E896-F6A6-4959-97DC-81CE711565F1}" type="pres">
      <dgm:prSet presAssocID="{B364EFC0-4FF2-49AA-86A2-E3177B851FEC}" presName="composite" presStyleCnt="0"/>
      <dgm:spPr/>
    </dgm:pt>
    <dgm:pt modelId="{9849F676-EE48-4914-9B6B-7FF8730C77BB}" type="pres">
      <dgm:prSet presAssocID="{B364EFC0-4FF2-49AA-86A2-E3177B851FEC}" presName="background" presStyleLbl="node0" presStyleIdx="0" presStyleCnt="1"/>
      <dgm:spPr/>
    </dgm:pt>
    <dgm:pt modelId="{52EF1CDF-EB61-495E-8E87-E06990460765}" type="pres">
      <dgm:prSet presAssocID="{B364EFC0-4FF2-49AA-86A2-E3177B851FEC}" presName="text" presStyleLbl="fgAcc0" presStyleIdx="0" presStyleCnt="1" custScaleX="588000" custScaleY="90612" custLinFactNeighborX="-5905" custLinFactNeighborY="-38901">
        <dgm:presLayoutVars>
          <dgm:chPref val="3"/>
        </dgm:presLayoutVars>
      </dgm:prSet>
      <dgm:spPr/>
      <dgm:t>
        <a:bodyPr/>
        <a:lstStyle/>
        <a:p>
          <a:endParaRPr lang="en-US"/>
        </a:p>
      </dgm:t>
    </dgm:pt>
    <dgm:pt modelId="{6D2A2B37-6DA5-4C0D-AAC0-05BDCAD4BC7F}" type="pres">
      <dgm:prSet presAssocID="{B364EFC0-4FF2-49AA-86A2-E3177B851FEC}" presName="hierChild2" presStyleCnt="0"/>
      <dgm:spPr/>
    </dgm:pt>
    <dgm:pt modelId="{2732B99B-4FE9-40A4-8323-E6D64ABBAB41}" type="pres">
      <dgm:prSet presAssocID="{728DD92D-DC38-47EF-A75F-F0869B779421}" presName="Name10" presStyleLbl="parChTrans1D2" presStyleIdx="0" presStyleCnt="2"/>
      <dgm:spPr/>
      <dgm:t>
        <a:bodyPr/>
        <a:lstStyle/>
        <a:p>
          <a:endParaRPr lang="en-US"/>
        </a:p>
      </dgm:t>
    </dgm:pt>
    <dgm:pt modelId="{FE9692A7-5AC6-4E17-8A36-B711029E77BF}" type="pres">
      <dgm:prSet presAssocID="{70D29FA3-1896-4EE5-9956-C80C9F1141BB}" presName="hierRoot2" presStyleCnt="0"/>
      <dgm:spPr/>
    </dgm:pt>
    <dgm:pt modelId="{04AED684-8448-4317-8D40-89423F061FAC}" type="pres">
      <dgm:prSet presAssocID="{70D29FA3-1896-4EE5-9956-C80C9F1141BB}" presName="composite2" presStyleCnt="0"/>
      <dgm:spPr/>
    </dgm:pt>
    <dgm:pt modelId="{7AB08C88-301E-4275-9F4D-7115E14B175F}" type="pres">
      <dgm:prSet presAssocID="{70D29FA3-1896-4EE5-9956-C80C9F1141BB}" presName="background2" presStyleLbl="node2" presStyleIdx="0" presStyleCnt="2"/>
      <dgm:spPr/>
    </dgm:pt>
    <dgm:pt modelId="{31D7C9F3-E63B-4680-BA13-D1FECA7B52F9}" type="pres">
      <dgm:prSet presAssocID="{70D29FA3-1896-4EE5-9956-C80C9F1141BB}" presName="text2" presStyleLbl="fgAcc2" presStyleIdx="0" presStyleCnt="2" custScaleX="164099" custScaleY="43403" custLinFactNeighborX="-23668" custLinFactNeighborY="-33765">
        <dgm:presLayoutVars>
          <dgm:chPref val="3"/>
        </dgm:presLayoutVars>
      </dgm:prSet>
      <dgm:spPr/>
      <dgm:t>
        <a:bodyPr/>
        <a:lstStyle/>
        <a:p>
          <a:endParaRPr lang="en-US"/>
        </a:p>
      </dgm:t>
    </dgm:pt>
    <dgm:pt modelId="{682BEA6B-68BD-463E-942F-A113C2FA7D89}" type="pres">
      <dgm:prSet presAssocID="{70D29FA3-1896-4EE5-9956-C80C9F1141BB}" presName="hierChild3" presStyleCnt="0"/>
      <dgm:spPr/>
    </dgm:pt>
    <dgm:pt modelId="{2B0078B4-8346-4D57-BF21-AAC370AA7E0E}" type="pres">
      <dgm:prSet presAssocID="{F39A7CC3-B1AC-4AE3-9CCF-6D212A70BD47}" presName="Name17" presStyleLbl="parChTrans1D3" presStyleIdx="0" presStyleCnt="2"/>
      <dgm:spPr/>
      <dgm:t>
        <a:bodyPr/>
        <a:lstStyle/>
        <a:p>
          <a:endParaRPr lang="en-US"/>
        </a:p>
      </dgm:t>
    </dgm:pt>
    <dgm:pt modelId="{4C72821B-0C89-4572-9A28-4EA384347DFC}" type="pres">
      <dgm:prSet presAssocID="{3D24261F-CD0D-4C19-BFB0-A5F0E09C4A03}" presName="hierRoot3" presStyleCnt="0"/>
      <dgm:spPr/>
    </dgm:pt>
    <dgm:pt modelId="{2EFB4CEF-B5B1-4C85-98DE-8B33D4CEF592}" type="pres">
      <dgm:prSet presAssocID="{3D24261F-CD0D-4C19-BFB0-A5F0E09C4A03}" presName="composite3" presStyleCnt="0"/>
      <dgm:spPr/>
    </dgm:pt>
    <dgm:pt modelId="{CA6882E4-1A03-4769-93BF-3590F162985D}" type="pres">
      <dgm:prSet presAssocID="{3D24261F-CD0D-4C19-BFB0-A5F0E09C4A03}" presName="background3" presStyleLbl="node3" presStyleIdx="0" presStyleCnt="2"/>
      <dgm:spPr/>
    </dgm:pt>
    <dgm:pt modelId="{3F0F1852-3299-4FB8-AEA2-4F47BD58D2D8}" type="pres">
      <dgm:prSet presAssocID="{3D24261F-CD0D-4C19-BFB0-A5F0E09C4A03}" presName="text3" presStyleLbl="fgAcc3" presStyleIdx="0" presStyleCnt="2" custScaleX="266883" custScaleY="240527" custLinFactNeighborX="-4046" custLinFactNeighborY="-36718">
        <dgm:presLayoutVars>
          <dgm:chPref val="3"/>
        </dgm:presLayoutVars>
      </dgm:prSet>
      <dgm:spPr/>
      <dgm:t>
        <a:bodyPr/>
        <a:lstStyle/>
        <a:p>
          <a:endParaRPr lang="en-US"/>
        </a:p>
      </dgm:t>
    </dgm:pt>
    <dgm:pt modelId="{470108FB-0EA2-4420-92DE-85E40B5ECFA5}" type="pres">
      <dgm:prSet presAssocID="{3D24261F-CD0D-4C19-BFB0-A5F0E09C4A03}" presName="hierChild4" presStyleCnt="0"/>
      <dgm:spPr/>
    </dgm:pt>
    <dgm:pt modelId="{E7661685-232A-41D8-B6DC-AA0D4FE8E343}" type="pres">
      <dgm:prSet presAssocID="{01A3417A-C8E2-481A-B63B-E8D8FC0E8635}" presName="Name23" presStyleLbl="parChTrans1D4" presStyleIdx="0" presStyleCnt="2"/>
      <dgm:spPr/>
      <dgm:t>
        <a:bodyPr/>
        <a:lstStyle/>
        <a:p>
          <a:endParaRPr lang="en-US"/>
        </a:p>
      </dgm:t>
    </dgm:pt>
    <dgm:pt modelId="{3445BACD-A88A-412B-906B-0BF53B0F1964}" type="pres">
      <dgm:prSet presAssocID="{F7ED9E2C-364D-477A-9104-3D5D58E37B57}" presName="hierRoot4" presStyleCnt="0"/>
      <dgm:spPr/>
    </dgm:pt>
    <dgm:pt modelId="{AFD1E2E9-B6B1-49CD-B0AF-71646FC23B94}" type="pres">
      <dgm:prSet presAssocID="{F7ED9E2C-364D-477A-9104-3D5D58E37B57}" presName="composite4" presStyleCnt="0"/>
      <dgm:spPr/>
    </dgm:pt>
    <dgm:pt modelId="{ECDC630D-EEB3-4516-A855-0D8C9A0FBD40}" type="pres">
      <dgm:prSet presAssocID="{F7ED9E2C-364D-477A-9104-3D5D58E37B57}" presName="background4" presStyleLbl="node4" presStyleIdx="0" presStyleCnt="2"/>
      <dgm:spPr/>
    </dgm:pt>
    <dgm:pt modelId="{024A2269-F069-4672-912E-8FD3E6D7A10F}" type="pres">
      <dgm:prSet presAssocID="{F7ED9E2C-364D-477A-9104-3D5D58E37B57}" presName="text4" presStyleLbl="fgAcc4" presStyleIdx="0" presStyleCnt="2" custScaleX="199078" custScaleY="135702" custLinFactNeighborX="-2215" custLinFactNeighborY="-38165">
        <dgm:presLayoutVars>
          <dgm:chPref val="3"/>
        </dgm:presLayoutVars>
      </dgm:prSet>
      <dgm:spPr/>
      <dgm:t>
        <a:bodyPr/>
        <a:lstStyle/>
        <a:p>
          <a:endParaRPr lang="en-US"/>
        </a:p>
      </dgm:t>
    </dgm:pt>
    <dgm:pt modelId="{000EF4EF-18EE-4F0B-A10C-D9B9C0677BE3}" type="pres">
      <dgm:prSet presAssocID="{F7ED9E2C-364D-477A-9104-3D5D58E37B57}" presName="hierChild5" presStyleCnt="0"/>
      <dgm:spPr/>
    </dgm:pt>
    <dgm:pt modelId="{6E99F3B8-8038-4A60-B164-AC29AD2497CF}" type="pres">
      <dgm:prSet presAssocID="{2D71B855-46AE-4E1D-830F-93166F9840C6}" presName="Name10" presStyleLbl="parChTrans1D2" presStyleIdx="1" presStyleCnt="2"/>
      <dgm:spPr/>
      <dgm:t>
        <a:bodyPr/>
        <a:lstStyle/>
        <a:p>
          <a:endParaRPr lang="en-US"/>
        </a:p>
      </dgm:t>
    </dgm:pt>
    <dgm:pt modelId="{177ADA80-4091-4749-9813-9822163957B0}" type="pres">
      <dgm:prSet presAssocID="{30DAE5D2-2425-46D2-9DB2-BB975BDBB33B}" presName="hierRoot2" presStyleCnt="0"/>
      <dgm:spPr/>
    </dgm:pt>
    <dgm:pt modelId="{7E3A5F70-A3EA-45B4-BD6B-4AC2CA7BE74F}" type="pres">
      <dgm:prSet presAssocID="{30DAE5D2-2425-46D2-9DB2-BB975BDBB33B}" presName="composite2" presStyleCnt="0"/>
      <dgm:spPr/>
    </dgm:pt>
    <dgm:pt modelId="{CEC71DB7-8389-48A4-9A7B-ED4AC22A9090}" type="pres">
      <dgm:prSet presAssocID="{30DAE5D2-2425-46D2-9DB2-BB975BDBB33B}" presName="background2" presStyleLbl="node2" presStyleIdx="1" presStyleCnt="2"/>
      <dgm:spPr/>
    </dgm:pt>
    <dgm:pt modelId="{6872E0A5-7D08-489B-AC8E-C0E633430B70}" type="pres">
      <dgm:prSet presAssocID="{30DAE5D2-2425-46D2-9DB2-BB975BDBB33B}" presName="text2" presStyleLbl="fgAcc2" presStyleIdx="1" presStyleCnt="2" custScaleX="173778" custScaleY="44275" custLinFactNeighborX="-22557" custLinFactNeighborY="-42475">
        <dgm:presLayoutVars>
          <dgm:chPref val="3"/>
        </dgm:presLayoutVars>
      </dgm:prSet>
      <dgm:spPr/>
      <dgm:t>
        <a:bodyPr/>
        <a:lstStyle/>
        <a:p>
          <a:endParaRPr lang="en-US"/>
        </a:p>
      </dgm:t>
    </dgm:pt>
    <dgm:pt modelId="{E968BD3A-43A5-4A8C-BE89-8B94B22D0798}" type="pres">
      <dgm:prSet presAssocID="{30DAE5D2-2425-46D2-9DB2-BB975BDBB33B}" presName="hierChild3" presStyleCnt="0"/>
      <dgm:spPr/>
    </dgm:pt>
    <dgm:pt modelId="{ABA44326-28FC-4F94-B355-838438C49F55}" type="pres">
      <dgm:prSet presAssocID="{604226D3-423B-4B23-B5C7-B613245BCA5D}" presName="Name17" presStyleLbl="parChTrans1D3" presStyleIdx="1" presStyleCnt="2"/>
      <dgm:spPr/>
      <dgm:t>
        <a:bodyPr/>
        <a:lstStyle/>
        <a:p>
          <a:endParaRPr lang="en-US"/>
        </a:p>
      </dgm:t>
    </dgm:pt>
    <dgm:pt modelId="{7F81B6B9-4E5A-4514-AE46-CFD981D59DC1}" type="pres">
      <dgm:prSet presAssocID="{B483A879-A33E-4B92-B20F-17188779C679}" presName="hierRoot3" presStyleCnt="0"/>
      <dgm:spPr/>
    </dgm:pt>
    <dgm:pt modelId="{DB50A9A2-BED7-4668-A2A5-B52E07D18DFB}" type="pres">
      <dgm:prSet presAssocID="{B483A879-A33E-4B92-B20F-17188779C679}" presName="composite3" presStyleCnt="0"/>
      <dgm:spPr/>
    </dgm:pt>
    <dgm:pt modelId="{D312FF06-62F2-412F-8AE0-DADCEB5E09C3}" type="pres">
      <dgm:prSet presAssocID="{B483A879-A33E-4B92-B20F-17188779C679}" presName="background3" presStyleLbl="node3" presStyleIdx="1" presStyleCnt="2"/>
      <dgm:spPr/>
    </dgm:pt>
    <dgm:pt modelId="{C9824DD1-EB04-47E8-81FC-B8E235704860}" type="pres">
      <dgm:prSet presAssocID="{B483A879-A33E-4B92-B20F-17188779C679}" presName="text3" presStyleLbl="fgAcc3" presStyleIdx="1" presStyleCnt="2" custScaleX="297935" custScaleY="214670" custLinFactNeighborX="4347" custLinFactNeighborY="-45504">
        <dgm:presLayoutVars>
          <dgm:chPref val="3"/>
        </dgm:presLayoutVars>
      </dgm:prSet>
      <dgm:spPr/>
      <dgm:t>
        <a:bodyPr/>
        <a:lstStyle/>
        <a:p>
          <a:endParaRPr lang="en-US"/>
        </a:p>
      </dgm:t>
    </dgm:pt>
    <dgm:pt modelId="{764F57B1-44CD-4B4C-A504-84C50613DC84}" type="pres">
      <dgm:prSet presAssocID="{B483A879-A33E-4B92-B20F-17188779C679}" presName="hierChild4" presStyleCnt="0"/>
      <dgm:spPr/>
    </dgm:pt>
    <dgm:pt modelId="{DD84F04D-6963-4448-A2B4-5E416B1B9A65}" type="pres">
      <dgm:prSet presAssocID="{661C124E-2D45-4EFE-B6CD-5D1663023C6D}" presName="Name23" presStyleLbl="parChTrans1D4" presStyleIdx="1" presStyleCnt="2"/>
      <dgm:spPr/>
      <dgm:t>
        <a:bodyPr/>
        <a:lstStyle/>
        <a:p>
          <a:endParaRPr lang="en-US"/>
        </a:p>
      </dgm:t>
    </dgm:pt>
    <dgm:pt modelId="{26E1468E-B48F-4BF6-A038-B3E12899CC3C}" type="pres">
      <dgm:prSet presAssocID="{604FC07B-98DB-4489-ADA0-2245521CAF05}" presName="hierRoot4" presStyleCnt="0"/>
      <dgm:spPr/>
    </dgm:pt>
    <dgm:pt modelId="{62756DE9-7672-45E0-BF75-E2827CA12AE4}" type="pres">
      <dgm:prSet presAssocID="{604FC07B-98DB-4489-ADA0-2245521CAF05}" presName="composite4" presStyleCnt="0"/>
      <dgm:spPr/>
    </dgm:pt>
    <dgm:pt modelId="{588A2639-5365-44FC-BE4E-DCDD4A393E7E}" type="pres">
      <dgm:prSet presAssocID="{604FC07B-98DB-4489-ADA0-2245521CAF05}" presName="background4" presStyleLbl="node4" presStyleIdx="1" presStyleCnt="2"/>
      <dgm:spPr/>
    </dgm:pt>
    <dgm:pt modelId="{8B7E9FE2-3A66-47C7-8379-8C067A9B8384}" type="pres">
      <dgm:prSet presAssocID="{604FC07B-98DB-4489-ADA0-2245521CAF05}" presName="text4" presStyleLbl="fgAcc4" presStyleIdx="1" presStyleCnt="2" custScaleX="265247" custScaleY="136818" custLinFactNeighborX="4139" custLinFactNeighborY="-20297">
        <dgm:presLayoutVars>
          <dgm:chPref val="3"/>
        </dgm:presLayoutVars>
      </dgm:prSet>
      <dgm:spPr/>
      <dgm:t>
        <a:bodyPr/>
        <a:lstStyle/>
        <a:p>
          <a:endParaRPr lang="en-US"/>
        </a:p>
      </dgm:t>
    </dgm:pt>
    <dgm:pt modelId="{05522F7B-9777-4450-8379-1CFB5CE3B46F}" type="pres">
      <dgm:prSet presAssocID="{604FC07B-98DB-4489-ADA0-2245521CAF05}" presName="hierChild5" presStyleCnt="0"/>
      <dgm:spPr/>
    </dgm:pt>
  </dgm:ptLst>
  <dgm:cxnLst>
    <dgm:cxn modelId="{862047C5-9504-46E2-8AE8-BBA8DD7236D5}" srcId="{B483A879-A33E-4B92-B20F-17188779C679}" destId="{604FC07B-98DB-4489-ADA0-2245521CAF05}" srcOrd="0" destOrd="0" parTransId="{661C124E-2D45-4EFE-B6CD-5D1663023C6D}" sibTransId="{C8A96596-1EC1-43F5-879B-9DD946B5A874}"/>
    <dgm:cxn modelId="{52C4D764-0D68-40F5-8163-63DFD1AE7038}" type="presOf" srcId="{B483A879-A33E-4B92-B20F-17188779C679}" destId="{C9824DD1-EB04-47E8-81FC-B8E235704860}" srcOrd="0" destOrd="0" presId="urn:microsoft.com/office/officeart/2005/8/layout/hierarchy1"/>
    <dgm:cxn modelId="{39EBD292-B552-4204-96D4-8C43AF0E124E}" type="presOf" srcId="{604226D3-423B-4B23-B5C7-B613245BCA5D}" destId="{ABA44326-28FC-4F94-B355-838438C49F55}" srcOrd="0" destOrd="0" presId="urn:microsoft.com/office/officeart/2005/8/layout/hierarchy1"/>
    <dgm:cxn modelId="{E0BE7A63-A904-4316-9D1D-E5E2F2FB7EC0}" type="presOf" srcId="{B364EFC0-4FF2-49AA-86A2-E3177B851FEC}" destId="{52EF1CDF-EB61-495E-8E87-E06990460765}" srcOrd="0" destOrd="0" presId="urn:microsoft.com/office/officeart/2005/8/layout/hierarchy1"/>
    <dgm:cxn modelId="{D1BC4D2E-BC25-4784-B366-8BFCFC761C49}" type="presOf" srcId="{70D29FA3-1896-4EE5-9956-C80C9F1141BB}" destId="{31D7C9F3-E63B-4680-BA13-D1FECA7B52F9}" srcOrd="0" destOrd="0" presId="urn:microsoft.com/office/officeart/2005/8/layout/hierarchy1"/>
    <dgm:cxn modelId="{52DC2984-A92D-4A45-B4D4-16B6DBE7CB81}" type="presOf" srcId="{3D24261F-CD0D-4C19-BFB0-A5F0E09C4A03}" destId="{3F0F1852-3299-4FB8-AEA2-4F47BD58D2D8}" srcOrd="0" destOrd="0" presId="urn:microsoft.com/office/officeart/2005/8/layout/hierarchy1"/>
    <dgm:cxn modelId="{EDD42B11-629D-43C2-879A-AB17A2D2617C}" srcId="{30DAE5D2-2425-46D2-9DB2-BB975BDBB33B}" destId="{B483A879-A33E-4B92-B20F-17188779C679}" srcOrd="0" destOrd="0" parTransId="{604226D3-423B-4B23-B5C7-B613245BCA5D}" sibTransId="{C1F489AF-29A2-4FA6-8D5A-6610DAFA240E}"/>
    <dgm:cxn modelId="{1A62622E-C2CE-433F-B34E-E72A2014581F}" srcId="{B364EFC0-4FF2-49AA-86A2-E3177B851FEC}" destId="{70D29FA3-1896-4EE5-9956-C80C9F1141BB}" srcOrd="0" destOrd="0" parTransId="{728DD92D-DC38-47EF-A75F-F0869B779421}" sibTransId="{E5103ABF-DAC1-4490-BF66-07764ED688CD}"/>
    <dgm:cxn modelId="{DFB3F105-442A-4A4D-B9B8-188C5573114E}" type="presOf" srcId="{728DD92D-DC38-47EF-A75F-F0869B779421}" destId="{2732B99B-4FE9-40A4-8323-E6D64ABBAB41}" srcOrd="0" destOrd="0" presId="urn:microsoft.com/office/officeart/2005/8/layout/hierarchy1"/>
    <dgm:cxn modelId="{60D5E069-BB2F-42DD-BDDC-93BE4C880F02}" type="presOf" srcId="{F39A7CC3-B1AC-4AE3-9CCF-6D212A70BD47}" destId="{2B0078B4-8346-4D57-BF21-AAC370AA7E0E}" srcOrd="0" destOrd="0" presId="urn:microsoft.com/office/officeart/2005/8/layout/hierarchy1"/>
    <dgm:cxn modelId="{E7C64649-C83B-448B-B7A5-A42E3BA120FE}" srcId="{B364EFC0-4FF2-49AA-86A2-E3177B851FEC}" destId="{30DAE5D2-2425-46D2-9DB2-BB975BDBB33B}" srcOrd="1" destOrd="0" parTransId="{2D71B855-46AE-4E1D-830F-93166F9840C6}" sibTransId="{02206FEB-915B-40AD-8381-B837E31B3831}"/>
    <dgm:cxn modelId="{09773711-569B-46BF-B51B-9A2A5154C5D3}" srcId="{70D29FA3-1896-4EE5-9956-C80C9F1141BB}" destId="{3D24261F-CD0D-4C19-BFB0-A5F0E09C4A03}" srcOrd="0" destOrd="0" parTransId="{F39A7CC3-B1AC-4AE3-9CCF-6D212A70BD47}" sibTransId="{CB5DD293-99E6-4A9A-8E17-029A7F474B0A}"/>
    <dgm:cxn modelId="{5CD2979E-B634-4DF5-9654-068B7D298D68}" type="presOf" srcId="{01A3417A-C8E2-481A-B63B-E8D8FC0E8635}" destId="{E7661685-232A-41D8-B6DC-AA0D4FE8E343}" srcOrd="0" destOrd="0" presId="urn:microsoft.com/office/officeart/2005/8/layout/hierarchy1"/>
    <dgm:cxn modelId="{CA59E75E-903C-4AFA-9803-D8FBCFCA4C64}" type="presOf" srcId="{604FC07B-98DB-4489-ADA0-2245521CAF05}" destId="{8B7E9FE2-3A66-47C7-8379-8C067A9B8384}" srcOrd="0" destOrd="0" presId="urn:microsoft.com/office/officeart/2005/8/layout/hierarchy1"/>
    <dgm:cxn modelId="{DBD0780D-EBC3-49A6-8E24-9130D39DE263}" srcId="{710E3869-BDA4-477B-B011-A1356449BF2C}" destId="{B364EFC0-4FF2-49AA-86A2-E3177B851FEC}" srcOrd="0" destOrd="0" parTransId="{20D9AEFC-0C31-43C2-A589-22418881CB17}" sibTransId="{06FE4162-2F52-4B6D-9013-ED53A5DE2DAE}"/>
    <dgm:cxn modelId="{4E3166F5-0AB5-4DEF-834F-19DD7E7FC312}" type="presOf" srcId="{661C124E-2D45-4EFE-B6CD-5D1663023C6D}" destId="{DD84F04D-6963-4448-A2B4-5E416B1B9A65}" srcOrd="0" destOrd="0" presId="urn:microsoft.com/office/officeart/2005/8/layout/hierarchy1"/>
    <dgm:cxn modelId="{89638BAC-644D-4D13-ABCB-2058AF07172E}" srcId="{3D24261F-CD0D-4C19-BFB0-A5F0E09C4A03}" destId="{F7ED9E2C-364D-477A-9104-3D5D58E37B57}" srcOrd="0" destOrd="0" parTransId="{01A3417A-C8E2-481A-B63B-E8D8FC0E8635}" sibTransId="{F88EB430-FD4C-4E97-AA7F-20597701BCFA}"/>
    <dgm:cxn modelId="{EE026BF5-9CD3-4343-8E63-BE2BF0842C52}" type="presOf" srcId="{2D71B855-46AE-4E1D-830F-93166F9840C6}" destId="{6E99F3B8-8038-4A60-B164-AC29AD2497CF}" srcOrd="0" destOrd="0" presId="urn:microsoft.com/office/officeart/2005/8/layout/hierarchy1"/>
    <dgm:cxn modelId="{BCCB7A63-2BBC-4232-A169-CB710C14AE22}" type="presOf" srcId="{710E3869-BDA4-477B-B011-A1356449BF2C}" destId="{51EDF395-E8CE-4F1D-A335-3916CA413DB3}" srcOrd="0" destOrd="0" presId="urn:microsoft.com/office/officeart/2005/8/layout/hierarchy1"/>
    <dgm:cxn modelId="{53A81B75-8961-4C0B-8DD3-8A7FEE9AFE0F}" type="presOf" srcId="{30DAE5D2-2425-46D2-9DB2-BB975BDBB33B}" destId="{6872E0A5-7D08-489B-AC8E-C0E633430B70}" srcOrd="0" destOrd="0" presId="urn:microsoft.com/office/officeart/2005/8/layout/hierarchy1"/>
    <dgm:cxn modelId="{7AF68A66-5AD9-4A1D-B063-250F9138A1FE}" type="presOf" srcId="{F7ED9E2C-364D-477A-9104-3D5D58E37B57}" destId="{024A2269-F069-4672-912E-8FD3E6D7A10F}" srcOrd="0" destOrd="0" presId="urn:microsoft.com/office/officeart/2005/8/layout/hierarchy1"/>
    <dgm:cxn modelId="{D96EB4E4-5605-4629-858D-7347DEC26F18}" type="presParOf" srcId="{51EDF395-E8CE-4F1D-A335-3916CA413DB3}" destId="{DD52D361-5C6F-4B10-A70E-F917D8F3FF18}" srcOrd="0" destOrd="0" presId="urn:microsoft.com/office/officeart/2005/8/layout/hierarchy1"/>
    <dgm:cxn modelId="{FCFAF49E-85AA-415A-A46A-795BEAF2B2DC}" type="presParOf" srcId="{DD52D361-5C6F-4B10-A70E-F917D8F3FF18}" destId="{0901E896-F6A6-4959-97DC-81CE711565F1}" srcOrd="0" destOrd="0" presId="urn:microsoft.com/office/officeart/2005/8/layout/hierarchy1"/>
    <dgm:cxn modelId="{0D22154C-1EC3-4CFC-BEA7-C0AB3B7E62AD}" type="presParOf" srcId="{0901E896-F6A6-4959-97DC-81CE711565F1}" destId="{9849F676-EE48-4914-9B6B-7FF8730C77BB}" srcOrd="0" destOrd="0" presId="urn:microsoft.com/office/officeart/2005/8/layout/hierarchy1"/>
    <dgm:cxn modelId="{E295F5D1-24D6-48C0-B693-A854185BB2AC}" type="presParOf" srcId="{0901E896-F6A6-4959-97DC-81CE711565F1}" destId="{52EF1CDF-EB61-495E-8E87-E06990460765}" srcOrd="1" destOrd="0" presId="urn:microsoft.com/office/officeart/2005/8/layout/hierarchy1"/>
    <dgm:cxn modelId="{81FC77B1-798E-4FED-88D4-DE00869B37D6}" type="presParOf" srcId="{DD52D361-5C6F-4B10-A70E-F917D8F3FF18}" destId="{6D2A2B37-6DA5-4C0D-AAC0-05BDCAD4BC7F}" srcOrd="1" destOrd="0" presId="urn:microsoft.com/office/officeart/2005/8/layout/hierarchy1"/>
    <dgm:cxn modelId="{53937D1C-573D-41EE-B6A0-CA684732F675}" type="presParOf" srcId="{6D2A2B37-6DA5-4C0D-AAC0-05BDCAD4BC7F}" destId="{2732B99B-4FE9-40A4-8323-E6D64ABBAB41}" srcOrd="0" destOrd="0" presId="urn:microsoft.com/office/officeart/2005/8/layout/hierarchy1"/>
    <dgm:cxn modelId="{FE1A0377-D8B9-4C19-B6E6-95F49EEFBA59}" type="presParOf" srcId="{6D2A2B37-6DA5-4C0D-AAC0-05BDCAD4BC7F}" destId="{FE9692A7-5AC6-4E17-8A36-B711029E77BF}" srcOrd="1" destOrd="0" presId="urn:microsoft.com/office/officeart/2005/8/layout/hierarchy1"/>
    <dgm:cxn modelId="{0641D8D5-A3FE-49F6-A959-950BEAE16A8E}" type="presParOf" srcId="{FE9692A7-5AC6-4E17-8A36-B711029E77BF}" destId="{04AED684-8448-4317-8D40-89423F061FAC}" srcOrd="0" destOrd="0" presId="urn:microsoft.com/office/officeart/2005/8/layout/hierarchy1"/>
    <dgm:cxn modelId="{0A1AB966-2068-4023-8FAD-0C2F7CC2166D}" type="presParOf" srcId="{04AED684-8448-4317-8D40-89423F061FAC}" destId="{7AB08C88-301E-4275-9F4D-7115E14B175F}" srcOrd="0" destOrd="0" presId="urn:microsoft.com/office/officeart/2005/8/layout/hierarchy1"/>
    <dgm:cxn modelId="{10A79D0F-DDAF-4BB7-8635-2BA5B037A7AF}" type="presParOf" srcId="{04AED684-8448-4317-8D40-89423F061FAC}" destId="{31D7C9F3-E63B-4680-BA13-D1FECA7B52F9}" srcOrd="1" destOrd="0" presId="urn:microsoft.com/office/officeart/2005/8/layout/hierarchy1"/>
    <dgm:cxn modelId="{E1CEBB70-4B83-49AC-A08D-2F0E65B0F970}" type="presParOf" srcId="{FE9692A7-5AC6-4E17-8A36-B711029E77BF}" destId="{682BEA6B-68BD-463E-942F-A113C2FA7D89}" srcOrd="1" destOrd="0" presId="urn:microsoft.com/office/officeart/2005/8/layout/hierarchy1"/>
    <dgm:cxn modelId="{AC84A05B-F0D8-4876-A5A8-1645E813C927}" type="presParOf" srcId="{682BEA6B-68BD-463E-942F-A113C2FA7D89}" destId="{2B0078B4-8346-4D57-BF21-AAC370AA7E0E}" srcOrd="0" destOrd="0" presId="urn:microsoft.com/office/officeart/2005/8/layout/hierarchy1"/>
    <dgm:cxn modelId="{BCAB4B2B-7C18-41D1-9C4D-EE634DC3B65F}" type="presParOf" srcId="{682BEA6B-68BD-463E-942F-A113C2FA7D89}" destId="{4C72821B-0C89-4572-9A28-4EA384347DFC}" srcOrd="1" destOrd="0" presId="urn:microsoft.com/office/officeart/2005/8/layout/hierarchy1"/>
    <dgm:cxn modelId="{D67D2BF1-FB2C-4681-A594-E72CEEB9E787}" type="presParOf" srcId="{4C72821B-0C89-4572-9A28-4EA384347DFC}" destId="{2EFB4CEF-B5B1-4C85-98DE-8B33D4CEF592}" srcOrd="0" destOrd="0" presId="urn:microsoft.com/office/officeart/2005/8/layout/hierarchy1"/>
    <dgm:cxn modelId="{2F382C55-BD66-4DBE-BC92-0F8C78A2AF77}" type="presParOf" srcId="{2EFB4CEF-B5B1-4C85-98DE-8B33D4CEF592}" destId="{CA6882E4-1A03-4769-93BF-3590F162985D}" srcOrd="0" destOrd="0" presId="urn:microsoft.com/office/officeart/2005/8/layout/hierarchy1"/>
    <dgm:cxn modelId="{B444CDBF-B5B9-4DEC-A829-21A94C32FFDA}" type="presParOf" srcId="{2EFB4CEF-B5B1-4C85-98DE-8B33D4CEF592}" destId="{3F0F1852-3299-4FB8-AEA2-4F47BD58D2D8}" srcOrd="1" destOrd="0" presId="urn:microsoft.com/office/officeart/2005/8/layout/hierarchy1"/>
    <dgm:cxn modelId="{FD5AF33E-04EC-4C9B-844D-CA443CF09C19}" type="presParOf" srcId="{4C72821B-0C89-4572-9A28-4EA384347DFC}" destId="{470108FB-0EA2-4420-92DE-85E40B5ECFA5}" srcOrd="1" destOrd="0" presId="urn:microsoft.com/office/officeart/2005/8/layout/hierarchy1"/>
    <dgm:cxn modelId="{D6722F8C-A5AE-4A0D-8269-2C2853C7B63C}" type="presParOf" srcId="{470108FB-0EA2-4420-92DE-85E40B5ECFA5}" destId="{E7661685-232A-41D8-B6DC-AA0D4FE8E343}" srcOrd="0" destOrd="0" presId="urn:microsoft.com/office/officeart/2005/8/layout/hierarchy1"/>
    <dgm:cxn modelId="{2DBD3019-BA98-4DBF-82AB-06396AA4EF4C}" type="presParOf" srcId="{470108FB-0EA2-4420-92DE-85E40B5ECFA5}" destId="{3445BACD-A88A-412B-906B-0BF53B0F1964}" srcOrd="1" destOrd="0" presId="urn:microsoft.com/office/officeart/2005/8/layout/hierarchy1"/>
    <dgm:cxn modelId="{EE77B4C3-DF9C-4531-A957-E2C2C1F155CB}" type="presParOf" srcId="{3445BACD-A88A-412B-906B-0BF53B0F1964}" destId="{AFD1E2E9-B6B1-49CD-B0AF-71646FC23B94}" srcOrd="0" destOrd="0" presId="urn:microsoft.com/office/officeart/2005/8/layout/hierarchy1"/>
    <dgm:cxn modelId="{3A150840-F8C1-4B65-A99D-282E5B318837}" type="presParOf" srcId="{AFD1E2E9-B6B1-49CD-B0AF-71646FC23B94}" destId="{ECDC630D-EEB3-4516-A855-0D8C9A0FBD40}" srcOrd="0" destOrd="0" presId="urn:microsoft.com/office/officeart/2005/8/layout/hierarchy1"/>
    <dgm:cxn modelId="{58CA4E92-7B42-4712-80BD-B7DB63E66176}" type="presParOf" srcId="{AFD1E2E9-B6B1-49CD-B0AF-71646FC23B94}" destId="{024A2269-F069-4672-912E-8FD3E6D7A10F}" srcOrd="1" destOrd="0" presId="urn:microsoft.com/office/officeart/2005/8/layout/hierarchy1"/>
    <dgm:cxn modelId="{F992E61C-646F-4949-A831-6DF17906CDDE}" type="presParOf" srcId="{3445BACD-A88A-412B-906B-0BF53B0F1964}" destId="{000EF4EF-18EE-4F0B-A10C-D9B9C0677BE3}" srcOrd="1" destOrd="0" presId="urn:microsoft.com/office/officeart/2005/8/layout/hierarchy1"/>
    <dgm:cxn modelId="{8CC12654-C6E7-4638-9ED2-40609D2C290F}" type="presParOf" srcId="{6D2A2B37-6DA5-4C0D-AAC0-05BDCAD4BC7F}" destId="{6E99F3B8-8038-4A60-B164-AC29AD2497CF}" srcOrd="2" destOrd="0" presId="urn:microsoft.com/office/officeart/2005/8/layout/hierarchy1"/>
    <dgm:cxn modelId="{CD45A97A-6C2E-481D-A277-90EE1E9A864F}" type="presParOf" srcId="{6D2A2B37-6DA5-4C0D-AAC0-05BDCAD4BC7F}" destId="{177ADA80-4091-4749-9813-9822163957B0}" srcOrd="3" destOrd="0" presId="urn:microsoft.com/office/officeart/2005/8/layout/hierarchy1"/>
    <dgm:cxn modelId="{28EADEBB-B302-4887-832E-DA58591D5F5B}" type="presParOf" srcId="{177ADA80-4091-4749-9813-9822163957B0}" destId="{7E3A5F70-A3EA-45B4-BD6B-4AC2CA7BE74F}" srcOrd="0" destOrd="0" presId="urn:microsoft.com/office/officeart/2005/8/layout/hierarchy1"/>
    <dgm:cxn modelId="{4A31404A-A23C-4D7E-BF3D-B6ADBA60AD66}" type="presParOf" srcId="{7E3A5F70-A3EA-45B4-BD6B-4AC2CA7BE74F}" destId="{CEC71DB7-8389-48A4-9A7B-ED4AC22A9090}" srcOrd="0" destOrd="0" presId="urn:microsoft.com/office/officeart/2005/8/layout/hierarchy1"/>
    <dgm:cxn modelId="{F2F3947D-00C4-44EE-BD75-CD5BE429BD31}" type="presParOf" srcId="{7E3A5F70-A3EA-45B4-BD6B-4AC2CA7BE74F}" destId="{6872E0A5-7D08-489B-AC8E-C0E633430B70}" srcOrd="1" destOrd="0" presId="urn:microsoft.com/office/officeart/2005/8/layout/hierarchy1"/>
    <dgm:cxn modelId="{7765AC8D-5123-42D8-A3CF-203B8266A1F5}" type="presParOf" srcId="{177ADA80-4091-4749-9813-9822163957B0}" destId="{E968BD3A-43A5-4A8C-BE89-8B94B22D0798}" srcOrd="1" destOrd="0" presId="urn:microsoft.com/office/officeart/2005/8/layout/hierarchy1"/>
    <dgm:cxn modelId="{4A9D8572-6B38-4E54-BF75-26198C7A03C9}" type="presParOf" srcId="{E968BD3A-43A5-4A8C-BE89-8B94B22D0798}" destId="{ABA44326-28FC-4F94-B355-838438C49F55}" srcOrd="0" destOrd="0" presId="urn:microsoft.com/office/officeart/2005/8/layout/hierarchy1"/>
    <dgm:cxn modelId="{D1BF1C13-04E6-4648-B8E5-CEC796B7A560}" type="presParOf" srcId="{E968BD3A-43A5-4A8C-BE89-8B94B22D0798}" destId="{7F81B6B9-4E5A-4514-AE46-CFD981D59DC1}" srcOrd="1" destOrd="0" presId="urn:microsoft.com/office/officeart/2005/8/layout/hierarchy1"/>
    <dgm:cxn modelId="{1A091A55-3D75-4CEF-A71E-2431C45EC171}" type="presParOf" srcId="{7F81B6B9-4E5A-4514-AE46-CFD981D59DC1}" destId="{DB50A9A2-BED7-4668-A2A5-B52E07D18DFB}" srcOrd="0" destOrd="0" presId="urn:microsoft.com/office/officeart/2005/8/layout/hierarchy1"/>
    <dgm:cxn modelId="{F95AB7FE-DA8F-46CC-BF40-28265D196C0F}" type="presParOf" srcId="{DB50A9A2-BED7-4668-A2A5-B52E07D18DFB}" destId="{D312FF06-62F2-412F-8AE0-DADCEB5E09C3}" srcOrd="0" destOrd="0" presId="urn:microsoft.com/office/officeart/2005/8/layout/hierarchy1"/>
    <dgm:cxn modelId="{EBA1C93E-3E2B-42F3-9C4C-7C392A9E5CD4}" type="presParOf" srcId="{DB50A9A2-BED7-4668-A2A5-B52E07D18DFB}" destId="{C9824DD1-EB04-47E8-81FC-B8E235704860}" srcOrd="1" destOrd="0" presId="urn:microsoft.com/office/officeart/2005/8/layout/hierarchy1"/>
    <dgm:cxn modelId="{B3A82A6E-235F-4516-B6A0-B66DA9423448}" type="presParOf" srcId="{7F81B6B9-4E5A-4514-AE46-CFD981D59DC1}" destId="{764F57B1-44CD-4B4C-A504-84C50613DC84}" srcOrd="1" destOrd="0" presId="urn:microsoft.com/office/officeart/2005/8/layout/hierarchy1"/>
    <dgm:cxn modelId="{6DEC185D-F0FF-4D49-9358-A23B7797FD9B}" type="presParOf" srcId="{764F57B1-44CD-4B4C-A504-84C50613DC84}" destId="{DD84F04D-6963-4448-A2B4-5E416B1B9A65}" srcOrd="0" destOrd="0" presId="urn:microsoft.com/office/officeart/2005/8/layout/hierarchy1"/>
    <dgm:cxn modelId="{25F46762-E0B2-4743-BD29-0D74251AE96B}" type="presParOf" srcId="{764F57B1-44CD-4B4C-A504-84C50613DC84}" destId="{26E1468E-B48F-4BF6-A038-B3E12899CC3C}" srcOrd="1" destOrd="0" presId="urn:microsoft.com/office/officeart/2005/8/layout/hierarchy1"/>
    <dgm:cxn modelId="{CB43DD7B-D6AE-477C-A808-325C90EF5CA7}" type="presParOf" srcId="{26E1468E-B48F-4BF6-A038-B3E12899CC3C}" destId="{62756DE9-7672-45E0-BF75-E2827CA12AE4}" srcOrd="0" destOrd="0" presId="urn:microsoft.com/office/officeart/2005/8/layout/hierarchy1"/>
    <dgm:cxn modelId="{FC504ED8-FDFE-41E5-B67E-AB18B03EFCFB}" type="presParOf" srcId="{62756DE9-7672-45E0-BF75-E2827CA12AE4}" destId="{588A2639-5365-44FC-BE4E-DCDD4A393E7E}" srcOrd="0" destOrd="0" presId="urn:microsoft.com/office/officeart/2005/8/layout/hierarchy1"/>
    <dgm:cxn modelId="{6651C1C6-5284-4CA4-87BB-9F48891597DF}" type="presParOf" srcId="{62756DE9-7672-45E0-BF75-E2827CA12AE4}" destId="{8B7E9FE2-3A66-47C7-8379-8C067A9B8384}" srcOrd="1" destOrd="0" presId="urn:microsoft.com/office/officeart/2005/8/layout/hierarchy1"/>
    <dgm:cxn modelId="{E673FFA2-EA77-4E69-AFC9-5F93CB63F18F}" type="presParOf" srcId="{26E1468E-B48F-4BF6-A038-B3E12899CC3C}" destId="{05522F7B-9777-4450-8379-1CFB5CE3B46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8E816DD-6C35-4677-90B2-7C8E438A2FE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E938E72A-2276-460C-B0AA-5129C1E3773D}">
      <dgm:prSet phldrT="[Text]" custT="1"/>
      <dgm:spPr>
        <a:solidFill>
          <a:schemeClr val="accent1">
            <a:lumMod val="40000"/>
            <a:lumOff val="60000"/>
            <a:alpha val="90000"/>
          </a:schemeClr>
        </a:solidFill>
      </dgm:spPr>
      <dgm:t>
        <a:bodyPr/>
        <a:lstStyle/>
        <a:p>
          <a:pPr algn="just"/>
          <a:r>
            <a:rPr lang="en-US" sz="3200" dirty="0" smtClean="0">
              <a:latin typeface="Times New Roman" pitchFamily="18" charset="0"/>
              <a:cs typeface="Times New Roman" pitchFamily="18" charset="0"/>
            </a:rPr>
            <a:t>If loan/money has been </a:t>
          </a:r>
          <a:r>
            <a:rPr lang="en-US" sz="3200" dirty="0" smtClean="0">
              <a:solidFill>
                <a:srgbClr val="FF0000"/>
              </a:solidFill>
              <a:latin typeface="Times New Roman" pitchFamily="18" charset="0"/>
              <a:cs typeface="Times New Roman" pitchFamily="18" charset="0"/>
            </a:rPr>
            <a:t>received before 01.04.2014 and still outstanding as on 31.03.2019 </a:t>
          </a:r>
          <a:r>
            <a:rPr lang="en-US" sz="3200" dirty="0" smtClean="0">
              <a:latin typeface="Times New Roman" pitchFamily="18" charset="0"/>
              <a:cs typeface="Times New Roman" pitchFamily="18" charset="0"/>
            </a:rPr>
            <a:t>in the balance sheet, then also </a:t>
          </a:r>
          <a:r>
            <a:rPr lang="en-US" sz="3200" b="1" u="sng" dirty="0" smtClean="0">
              <a:solidFill>
                <a:srgbClr val="FF0000"/>
              </a:solidFill>
              <a:latin typeface="Times New Roman" pitchFamily="18" charset="0"/>
              <a:cs typeface="Times New Roman" pitchFamily="18" charset="0"/>
            </a:rPr>
            <a:t>information is required </a:t>
          </a:r>
          <a:r>
            <a:rPr lang="en-US" sz="3200" dirty="0" smtClean="0">
              <a:latin typeface="Times New Roman" pitchFamily="18" charset="0"/>
              <a:cs typeface="Times New Roman" pitchFamily="18" charset="0"/>
            </a:rPr>
            <a:t>to be furnished in Form DPT-3</a:t>
          </a:r>
          <a:endParaRPr lang="en-IN" sz="3200" dirty="0"/>
        </a:p>
      </dgm:t>
    </dgm:pt>
    <dgm:pt modelId="{C8E23895-C67F-482B-B727-53DCCA204FAF}" type="parTrans" cxnId="{B73B786E-32C2-4EB2-A389-1CB4FF58074A}">
      <dgm:prSet/>
      <dgm:spPr/>
      <dgm:t>
        <a:bodyPr/>
        <a:lstStyle/>
        <a:p>
          <a:endParaRPr lang="en-IN"/>
        </a:p>
      </dgm:t>
    </dgm:pt>
    <dgm:pt modelId="{F2F02869-7E26-40CD-B290-EA8805142CC6}" type="sibTrans" cxnId="{B73B786E-32C2-4EB2-A389-1CB4FF58074A}">
      <dgm:prSet/>
      <dgm:spPr/>
      <dgm:t>
        <a:bodyPr/>
        <a:lstStyle/>
        <a:p>
          <a:endParaRPr lang="en-IN"/>
        </a:p>
      </dgm:t>
    </dgm:pt>
    <dgm:pt modelId="{81EA8E66-38B0-4149-8BB5-E128FCA183EA}">
      <dgm:prSet phldrT="[Text]" custT="1"/>
      <dgm:spPr>
        <a:solidFill>
          <a:schemeClr val="accent1">
            <a:lumMod val="40000"/>
            <a:lumOff val="60000"/>
            <a:alpha val="90000"/>
          </a:schemeClr>
        </a:solidFill>
      </dgm:spPr>
      <dgm:t>
        <a:bodyPr/>
        <a:lstStyle/>
        <a:p>
          <a:pPr algn="just"/>
          <a:r>
            <a:rPr lang="en-US" sz="3200" dirty="0" smtClean="0">
              <a:latin typeface="Times New Roman" pitchFamily="18" charset="0"/>
              <a:cs typeface="Times New Roman" pitchFamily="18" charset="0"/>
            </a:rPr>
            <a:t>If loan/money has been received any time after 01.04.2014 and </a:t>
          </a:r>
          <a:r>
            <a:rPr lang="en-US" sz="3200" dirty="0" smtClean="0">
              <a:solidFill>
                <a:srgbClr val="FF0000"/>
              </a:solidFill>
              <a:latin typeface="Times New Roman" pitchFamily="18" charset="0"/>
              <a:cs typeface="Times New Roman" pitchFamily="18" charset="0"/>
            </a:rPr>
            <a:t>repaid before 31.03.2019, then                          </a:t>
          </a:r>
          <a:r>
            <a:rPr lang="en-US" sz="3200" b="1" u="sng" dirty="0" smtClean="0">
              <a:solidFill>
                <a:srgbClr val="FF0000"/>
              </a:solidFill>
              <a:latin typeface="Times New Roman" pitchFamily="18" charset="0"/>
              <a:cs typeface="Times New Roman" pitchFamily="18" charset="0"/>
            </a:rPr>
            <a:t>no information is required </a:t>
          </a:r>
          <a:r>
            <a:rPr lang="en-US" sz="3200" dirty="0" smtClean="0">
              <a:latin typeface="Times New Roman" pitchFamily="18" charset="0"/>
              <a:cs typeface="Times New Roman" pitchFamily="18" charset="0"/>
            </a:rPr>
            <a:t>to be furnished in Form DPT-3.</a:t>
          </a:r>
          <a:endParaRPr lang="en-IN" sz="3200" dirty="0"/>
        </a:p>
      </dgm:t>
    </dgm:pt>
    <dgm:pt modelId="{E8DD558A-154E-4A53-8DD3-0B55C6BA8F60}" type="parTrans" cxnId="{CCB8D2EA-D3E0-4211-9A77-9C297EA15AD7}">
      <dgm:prSet/>
      <dgm:spPr/>
      <dgm:t>
        <a:bodyPr/>
        <a:lstStyle/>
        <a:p>
          <a:endParaRPr lang="en-IN"/>
        </a:p>
      </dgm:t>
    </dgm:pt>
    <dgm:pt modelId="{5033C183-B0FA-499E-BB11-CA2FB398D32B}" type="sibTrans" cxnId="{CCB8D2EA-D3E0-4211-9A77-9C297EA15AD7}">
      <dgm:prSet/>
      <dgm:spPr/>
      <dgm:t>
        <a:bodyPr/>
        <a:lstStyle/>
        <a:p>
          <a:endParaRPr lang="en-IN"/>
        </a:p>
      </dgm:t>
    </dgm:pt>
    <dgm:pt modelId="{52525F55-A52A-4EB9-8C44-B4B7EE6CAAE7}">
      <dgm:prSet phldrT="[Text]"/>
      <dgm:spPr/>
      <dgm:t>
        <a:bodyPr/>
        <a:lstStyle/>
        <a:p>
          <a:r>
            <a:rPr lang="en-IN" dirty="0" smtClean="0"/>
            <a:t>3</a:t>
          </a:r>
          <a:endParaRPr lang="en-IN" dirty="0"/>
        </a:p>
      </dgm:t>
    </dgm:pt>
    <dgm:pt modelId="{4F425B7E-E08E-481D-B55F-D3372F942F85}" type="parTrans" cxnId="{395A706E-44E1-4216-9AFA-F3B2DFE133F6}">
      <dgm:prSet/>
      <dgm:spPr/>
      <dgm:t>
        <a:bodyPr/>
        <a:lstStyle/>
        <a:p>
          <a:endParaRPr lang="en-IN"/>
        </a:p>
      </dgm:t>
    </dgm:pt>
    <dgm:pt modelId="{18173E09-22FF-4E49-BA29-92A3DCC402C0}" type="sibTrans" cxnId="{395A706E-44E1-4216-9AFA-F3B2DFE133F6}">
      <dgm:prSet/>
      <dgm:spPr/>
      <dgm:t>
        <a:bodyPr/>
        <a:lstStyle/>
        <a:p>
          <a:endParaRPr lang="en-IN"/>
        </a:p>
      </dgm:t>
    </dgm:pt>
    <dgm:pt modelId="{F5BE2BBD-A1A8-4D89-BD0C-1F01BF1F4908}">
      <dgm:prSet phldrT="[Text]" custT="1"/>
      <dgm:spPr>
        <a:solidFill>
          <a:schemeClr val="bg2">
            <a:lumMod val="90000"/>
            <a:alpha val="90000"/>
          </a:schemeClr>
        </a:solidFill>
      </dgm:spPr>
      <dgm:t>
        <a:bodyPr/>
        <a:lstStyle/>
        <a:p>
          <a:pPr algn="just"/>
          <a:r>
            <a:rPr lang="en-US" sz="3200" dirty="0" smtClean="0">
              <a:latin typeface="Times New Roman" pitchFamily="18" charset="0"/>
              <a:cs typeface="Times New Roman" pitchFamily="18" charset="0"/>
            </a:rPr>
            <a:t>This form will be filed even if a Company has received </a:t>
          </a:r>
          <a:r>
            <a:rPr lang="en-US" sz="3200" dirty="0" smtClean="0">
              <a:solidFill>
                <a:srgbClr val="FF0000"/>
              </a:solidFill>
              <a:latin typeface="Times New Roman" pitchFamily="18" charset="0"/>
              <a:cs typeface="Times New Roman" pitchFamily="18" charset="0"/>
            </a:rPr>
            <a:t>loan from its Holding Company or Subsidiary Company or Associate Company</a:t>
          </a:r>
          <a:endParaRPr lang="en-IN" sz="3200" dirty="0">
            <a:solidFill>
              <a:srgbClr val="FF0000"/>
            </a:solidFill>
          </a:endParaRPr>
        </a:p>
      </dgm:t>
    </dgm:pt>
    <dgm:pt modelId="{BA6602F5-1D4D-483A-B3FB-EA7DC4FA0673}" type="parTrans" cxnId="{DF606110-D52D-4C57-AE98-D93511AEE9DC}">
      <dgm:prSet/>
      <dgm:spPr/>
      <dgm:t>
        <a:bodyPr/>
        <a:lstStyle/>
        <a:p>
          <a:endParaRPr lang="en-IN"/>
        </a:p>
      </dgm:t>
    </dgm:pt>
    <dgm:pt modelId="{36132D4B-05A9-4299-ADB9-65A3CA274D36}" type="sibTrans" cxnId="{DF606110-D52D-4C57-AE98-D93511AEE9DC}">
      <dgm:prSet/>
      <dgm:spPr/>
      <dgm:t>
        <a:bodyPr/>
        <a:lstStyle/>
        <a:p>
          <a:endParaRPr lang="en-IN"/>
        </a:p>
      </dgm:t>
    </dgm:pt>
    <dgm:pt modelId="{3588C3C8-BAB5-4DC5-A0D3-7C462C026354}">
      <dgm:prSet phldrT="[Text]"/>
      <dgm:spPr/>
      <dgm:t>
        <a:bodyPr/>
        <a:lstStyle/>
        <a:p>
          <a:r>
            <a:rPr lang="en-IN" dirty="0" smtClean="0"/>
            <a:t>2</a:t>
          </a:r>
          <a:endParaRPr lang="en-IN" dirty="0"/>
        </a:p>
      </dgm:t>
    </dgm:pt>
    <dgm:pt modelId="{1C432EF5-56A3-4095-A034-9280245DF687}" type="sibTrans" cxnId="{79E9FC03-42B3-4E66-850D-1A14CFB65397}">
      <dgm:prSet/>
      <dgm:spPr/>
      <dgm:t>
        <a:bodyPr/>
        <a:lstStyle/>
        <a:p>
          <a:endParaRPr lang="en-IN"/>
        </a:p>
      </dgm:t>
    </dgm:pt>
    <dgm:pt modelId="{9908E801-4ED3-43CB-BF7F-95E9EB546504}" type="parTrans" cxnId="{79E9FC03-42B3-4E66-850D-1A14CFB65397}">
      <dgm:prSet/>
      <dgm:spPr/>
      <dgm:t>
        <a:bodyPr/>
        <a:lstStyle/>
        <a:p>
          <a:endParaRPr lang="en-IN"/>
        </a:p>
      </dgm:t>
    </dgm:pt>
    <dgm:pt modelId="{B6B6C056-B2BF-42CE-AF5B-06212172C394}">
      <dgm:prSet phldrT="[Text]"/>
      <dgm:spPr/>
      <dgm:t>
        <a:bodyPr/>
        <a:lstStyle/>
        <a:p>
          <a:r>
            <a:rPr lang="en-IN" dirty="0" smtClean="0"/>
            <a:t>1</a:t>
          </a:r>
          <a:endParaRPr lang="en-IN" dirty="0"/>
        </a:p>
      </dgm:t>
    </dgm:pt>
    <dgm:pt modelId="{BEE1A222-1A25-4CEB-8B65-CE1481E03C3E}" type="sibTrans" cxnId="{689AE79F-77A4-44B4-BDD3-0D5B17BDB9AF}">
      <dgm:prSet/>
      <dgm:spPr/>
      <dgm:t>
        <a:bodyPr/>
        <a:lstStyle/>
        <a:p>
          <a:endParaRPr lang="en-IN"/>
        </a:p>
      </dgm:t>
    </dgm:pt>
    <dgm:pt modelId="{87FA0E1A-C4F3-4D0E-8007-3F76AB48DE08}" type="parTrans" cxnId="{689AE79F-77A4-44B4-BDD3-0D5B17BDB9AF}">
      <dgm:prSet/>
      <dgm:spPr/>
      <dgm:t>
        <a:bodyPr/>
        <a:lstStyle/>
        <a:p>
          <a:endParaRPr lang="en-IN"/>
        </a:p>
      </dgm:t>
    </dgm:pt>
    <dgm:pt modelId="{1F4323EF-66F4-4B7A-87C2-FC69BAFDBA19}" type="pres">
      <dgm:prSet presAssocID="{68E816DD-6C35-4677-90B2-7C8E438A2FE7}" presName="Name0" presStyleCnt="0">
        <dgm:presLayoutVars>
          <dgm:dir/>
          <dgm:animLvl val="lvl"/>
          <dgm:resizeHandles val="exact"/>
        </dgm:presLayoutVars>
      </dgm:prSet>
      <dgm:spPr/>
      <dgm:t>
        <a:bodyPr/>
        <a:lstStyle/>
        <a:p>
          <a:endParaRPr lang="en-US"/>
        </a:p>
      </dgm:t>
    </dgm:pt>
    <dgm:pt modelId="{8F784C87-D941-47B0-A255-FB52A219EB44}" type="pres">
      <dgm:prSet presAssocID="{B6B6C056-B2BF-42CE-AF5B-06212172C394}" presName="linNode" presStyleCnt="0"/>
      <dgm:spPr/>
    </dgm:pt>
    <dgm:pt modelId="{A0D25ED8-AA41-4E66-838A-4DEF40CC3C50}" type="pres">
      <dgm:prSet presAssocID="{B6B6C056-B2BF-42CE-AF5B-06212172C394}" presName="parentText" presStyleLbl="node1" presStyleIdx="0" presStyleCnt="3" custScaleX="40970" custScaleY="89203" custLinFactNeighborX="879" custLinFactNeighborY="-19">
        <dgm:presLayoutVars>
          <dgm:chMax val="1"/>
          <dgm:bulletEnabled val="1"/>
        </dgm:presLayoutVars>
      </dgm:prSet>
      <dgm:spPr/>
      <dgm:t>
        <a:bodyPr/>
        <a:lstStyle/>
        <a:p>
          <a:endParaRPr lang="en-IN"/>
        </a:p>
      </dgm:t>
    </dgm:pt>
    <dgm:pt modelId="{DCFBE8DB-3E16-4882-9ABB-86E2886C8DA5}" type="pres">
      <dgm:prSet presAssocID="{B6B6C056-B2BF-42CE-AF5B-06212172C394}" presName="descendantText" presStyleLbl="alignAccFollowNode1" presStyleIdx="0" presStyleCnt="3" custScaleX="190780">
        <dgm:presLayoutVars>
          <dgm:bulletEnabled val="1"/>
        </dgm:presLayoutVars>
      </dgm:prSet>
      <dgm:spPr/>
      <dgm:t>
        <a:bodyPr/>
        <a:lstStyle/>
        <a:p>
          <a:endParaRPr lang="en-IN"/>
        </a:p>
      </dgm:t>
    </dgm:pt>
    <dgm:pt modelId="{1838EE49-0B26-44C0-BC76-1C3CDF84B4A8}" type="pres">
      <dgm:prSet presAssocID="{BEE1A222-1A25-4CEB-8B65-CE1481E03C3E}" presName="sp" presStyleCnt="0"/>
      <dgm:spPr/>
    </dgm:pt>
    <dgm:pt modelId="{5959F4A8-BFBD-4A05-BC67-EB30B7BB3F59}" type="pres">
      <dgm:prSet presAssocID="{3588C3C8-BAB5-4DC5-A0D3-7C462C026354}" presName="linNode" presStyleCnt="0"/>
      <dgm:spPr/>
    </dgm:pt>
    <dgm:pt modelId="{0012E6B9-65DC-421D-AC2F-6D32B7E0AAF3}" type="pres">
      <dgm:prSet presAssocID="{3588C3C8-BAB5-4DC5-A0D3-7C462C026354}" presName="parentText" presStyleLbl="node1" presStyleIdx="1" presStyleCnt="3" custScaleX="31882" custScaleY="76513" custLinFactNeighborX="944" custLinFactNeighborY="-2472">
        <dgm:presLayoutVars>
          <dgm:chMax val="1"/>
          <dgm:bulletEnabled val="1"/>
        </dgm:presLayoutVars>
      </dgm:prSet>
      <dgm:spPr/>
      <dgm:t>
        <a:bodyPr/>
        <a:lstStyle/>
        <a:p>
          <a:endParaRPr lang="en-IN"/>
        </a:p>
      </dgm:t>
    </dgm:pt>
    <dgm:pt modelId="{3BA207D0-5956-433B-BE57-F7E2EB48D283}" type="pres">
      <dgm:prSet presAssocID="{3588C3C8-BAB5-4DC5-A0D3-7C462C026354}" presName="descendantText" presStyleLbl="alignAccFollowNode1" presStyleIdx="1" presStyleCnt="3" custScaleX="152167" custLinFactNeighborX="104" custLinFactNeighborY="-5406">
        <dgm:presLayoutVars>
          <dgm:bulletEnabled val="1"/>
        </dgm:presLayoutVars>
      </dgm:prSet>
      <dgm:spPr/>
      <dgm:t>
        <a:bodyPr/>
        <a:lstStyle/>
        <a:p>
          <a:endParaRPr lang="en-IN"/>
        </a:p>
      </dgm:t>
    </dgm:pt>
    <dgm:pt modelId="{7286EA97-ABBD-451E-8B4E-79928FCC581D}" type="pres">
      <dgm:prSet presAssocID="{1C432EF5-56A3-4095-A034-9280245DF687}" presName="sp" presStyleCnt="0"/>
      <dgm:spPr/>
    </dgm:pt>
    <dgm:pt modelId="{6261EF26-BEF3-43C8-9030-BF365CFD73AF}" type="pres">
      <dgm:prSet presAssocID="{52525F55-A52A-4EB9-8C44-B4B7EE6CAAE7}" presName="linNode" presStyleCnt="0"/>
      <dgm:spPr/>
    </dgm:pt>
    <dgm:pt modelId="{0E06D324-73E2-4D3F-B0DA-8CBA4078D19C}" type="pres">
      <dgm:prSet presAssocID="{52525F55-A52A-4EB9-8C44-B4B7EE6CAAE7}" presName="parentText" presStyleLbl="node1" presStyleIdx="2" presStyleCnt="3" custScaleX="33008" custScaleY="79290" custLinFactNeighborX="-183" custLinFactNeighborY="5720">
        <dgm:presLayoutVars>
          <dgm:chMax val="1"/>
          <dgm:bulletEnabled val="1"/>
        </dgm:presLayoutVars>
      </dgm:prSet>
      <dgm:spPr/>
      <dgm:t>
        <a:bodyPr/>
        <a:lstStyle/>
        <a:p>
          <a:endParaRPr lang="en-US"/>
        </a:p>
      </dgm:t>
    </dgm:pt>
    <dgm:pt modelId="{1C29E8EF-04B7-41B9-AD51-EEBB1AAAF169}" type="pres">
      <dgm:prSet presAssocID="{52525F55-A52A-4EB9-8C44-B4B7EE6CAAE7}" presName="descendantText" presStyleLbl="alignAccFollowNode1" presStyleIdx="2" presStyleCnt="3" custScaleX="147860" custLinFactNeighborX="7326" custLinFactNeighborY="480">
        <dgm:presLayoutVars>
          <dgm:bulletEnabled val="1"/>
        </dgm:presLayoutVars>
      </dgm:prSet>
      <dgm:spPr/>
      <dgm:t>
        <a:bodyPr/>
        <a:lstStyle/>
        <a:p>
          <a:endParaRPr lang="en-IN"/>
        </a:p>
      </dgm:t>
    </dgm:pt>
  </dgm:ptLst>
  <dgm:cxnLst>
    <dgm:cxn modelId="{CCB8D2EA-D3E0-4211-9A77-9C297EA15AD7}" srcId="{3588C3C8-BAB5-4DC5-A0D3-7C462C026354}" destId="{81EA8E66-38B0-4149-8BB5-E128FCA183EA}" srcOrd="0" destOrd="0" parTransId="{E8DD558A-154E-4A53-8DD3-0B55C6BA8F60}" sibTransId="{5033C183-B0FA-499E-BB11-CA2FB398D32B}"/>
    <dgm:cxn modelId="{3C3A91E6-BF9D-4883-8C25-B64176409E1E}" type="presOf" srcId="{52525F55-A52A-4EB9-8C44-B4B7EE6CAAE7}" destId="{0E06D324-73E2-4D3F-B0DA-8CBA4078D19C}" srcOrd="0" destOrd="0" presId="urn:microsoft.com/office/officeart/2005/8/layout/vList5"/>
    <dgm:cxn modelId="{79E9FC03-42B3-4E66-850D-1A14CFB65397}" srcId="{68E816DD-6C35-4677-90B2-7C8E438A2FE7}" destId="{3588C3C8-BAB5-4DC5-A0D3-7C462C026354}" srcOrd="1" destOrd="0" parTransId="{9908E801-4ED3-43CB-BF7F-95E9EB546504}" sibTransId="{1C432EF5-56A3-4095-A034-9280245DF687}"/>
    <dgm:cxn modelId="{76C30317-2D36-4168-857F-5D1B4490FE07}" type="presOf" srcId="{B6B6C056-B2BF-42CE-AF5B-06212172C394}" destId="{A0D25ED8-AA41-4E66-838A-4DEF40CC3C50}" srcOrd="0" destOrd="0" presId="urn:microsoft.com/office/officeart/2005/8/layout/vList5"/>
    <dgm:cxn modelId="{E2E746AB-A5BB-4735-8803-00CC135AAC4E}" type="presOf" srcId="{E938E72A-2276-460C-B0AA-5129C1E3773D}" destId="{DCFBE8DB-3E16-4882-9ABB-86E2886C8DA5}" srcOrd="0" destOrd="0" presId="urn:microsoft.com/office/officeart/2005/8/layout/vList5"/>
    <dgm:cxn modelId="{73DBD9EE-9A21-440F-B339-EF1D5CA31779}" type="presOf" srcId="{81EA8E66-38B0-4149-8BB5-E128FCA183EA}" destId="{3BA207D0-5956-433B-BE57-F7E2EB48D283}" srcOrd="0" destOrd="0" presId="urn:microsoft.com/office/officeart/2005/8/layout/vList5"/>
    <dgm:cxn modelId="{B73B786E-32C2-4EB2-A389-1CB4FF58074A}" srcId="{B6B6C056-B2BF-42CE-AF5B-06212172C394}" destId="{E938E72A-2276-460C-B0AA-5129C1E3773D}" srcOrd="0" destOrd="0" parTransId="{C8E23895-C67F-482B-B727-53DCCA204FAF}" sibTransId="{F2F02869-7E26-40CD-B290-EA8805142CC6}"/>
    <dgm:cxn modelId="{689AE79F-77A4-44B4-BDD3-0D5B17BDB9AF}" srcId="{68E816DD-6C35-4677-90B2-7C8E438A2FE7}" destId="{B6B6C056-B2BF-42CE-AF5B-06212172C394}" srcOrd="0" destOrd="0" parTransId="{87FA0E1A-C4F3-4D0E-8007-3F76AB48DE08}" sibTransId="{BEE1A222-1A25-4CEB-8B65-CE1481E03C3E}"/>
    <dgm:cxn modelId="{395A706E-44E1-4216-9AFA-F3B2DFE133F6}" srcId="{68E816DD-6C35-4677-90B2-7C8E438A2FE7}" destId="{52525F55-A52A-4EB9-8C44-B4B7EE6CAAE7}" srcOrd="2" destOrd="0" parTransId="{4F425B7E-E08E-481D-B55F-D3372F942F85}" sibTransId="{18173E09-22FF-4E49-BA29-92A3DCC402C0}"/>
    <dgm:cxn modelId="{C9FF17B4-2E17-4FCF-89EF-2453ADF8D98D}" type="presOf" srcId="{68E816DD-6C35-4677-90B2-7C8E438A2FE7}" destId="{1F4323EF-66F4-4B7A-87C2-FC69BAFDBA19}" srcOrd="0" destOrd="0" presId="urn:microsoft.com/office/officeart/2005/8/layout/vList5"/>
    <dgm:cxn modelId="{0A8DE066-5882-447A-ABBD-1AA4BF2B54CB}" type="presOf" srcId="{F5BE2BBD-A1A8-4D89-BD0C-1F01BF1F4908}" destId="{1C29E8EF-04B7-41B9-AD51-EEBB1AAAF169}" srcOrd="0" destOrd="0" presId="urn:microsoft.com/office/officeart/2005/8/layout/vList5"/>
    <dgm:cxn modelId="{DF606110-D52D-4C57-AE98-D93511AEE9DC}" srcId="{52525F55-A52A-4EB9-8C44-B4B7EE6CAAE7}" destId="{F5BE2BBD-A1A8-4D89-BD0C-1F01BF1F4908}" srcOrd="0" destOrd="0" parTransId="{BA6602F5-1D4D-483A-B3FB-EA7DC4FA0673}" sibTransId="{36132D4B-05A9-4299-ADB9-65A3CA274D36}"/>
    <dgm:cxn modelId="{6EC6EEEB-FBD7-4BBC-AD03-513CE81B354B}" type="presOf" srcId="{3588C3C8-BAB5-4DC5-A0D3-7C462C026354}" destId="{0012E6B9-65DC-421D-AC2F-6D32B7E0AAF3}" srcOrd="0" destOrd="0" presId="urn:microsoft.com/office/officeart/2005/8/layout/vList5"/>
    <dgm:cxn modelId="{228CFAD9-A16B-478A-AFC3-B04B81F03458}" type="presParOf" srcId="{1F4323EF-66F4-4B7A-87C2-FC69BAFDBA19}" destId="{8F784C87-D941-47B0-A255-FB52A219EB44}" srcOrd="0" destOrd="0" presId="urn:microsoft.com/office/officeart/2005/8/layout/vList5"/>
    <dgm:cxn modelId="{286BCDFB-559B-4C92-9972-0648B4A798A4}" type="presParOf" srcId="{8F784C87-D941-47B0-A255-FB52A219EB44}" destId="{A0D25ED8-AA41-4E66-838A-4DEF40CC3C50}" srcOrd="0" destOrd="0" presId="urn:microsoft.com/office/officeart/2005/8/layout/vList5"/>
    <dgm:cxn modelId="{605FA813-D2CC-4A77-B340-5DB99C2AA7D5}" type="presParOf" srcId="{8F784C87-D941-47B0-A255-FB52A219EB44}" destId="{DCFBE8DB-3E16-4882-9ABB-86E2886C8DA5}" srcOrd="1" destOrd="0" presId="urn:microsoft.com/office/officeart/2005/8/layout/vList5"/>
    <dgm:cxn modelId="{8C2097F0-589F-4AFF-A004-B211E5BF1ECD}" type="presParOf" srcId="{1F4323EF-66F4-4B7A-87C2-FC69BAFDBA19}" destId="{1838EE49-0B26-44C0-BC76-1C3CDF84B4A8}" srcOrd="1" destOrd="0" presId="urn:microsoft.com/office/officeart/2005/8/layout/vList5"/>
    <dgm:cxn modelId="{E86AF27C-2A2A-4330-9038-4ED23B6AB40B}" type="presParOf" srcId="{1F4323EF-66F4-4B7A-87C2-FC69BAFDBA19}" destId="{5959F4A8-BFBD-4A05-BC67-EB30B7BB3F59}" srcOrd="2" destOrd="0" presId="urn:microsoft.com/office/officeart/2005/8/layout/vList5"/>
    <dgm:cxn modelId="{7F65E953-6671-4AB5-80C4-D814EDC482DA}" type="presParOf" srcId="{5959F4A8-BFBD-4A05-BC67-EB30B7BB3F59}" destId="{0012E6B9-65DC-421D-AC2F-6D32B7E0AAF3}" srcOrd="0" destOrd="0" presId="urn:microsoft.com/office/officeart/2005/8/layout/vList5"/>
    <dgm:cxn modelId="{B50C93E2-3508-42CE-8440-063D3155497B}" type="presParOf" srcId="{5959F4A8-BFBD-4A05-BC67-EB30B7BB3F59}" destId="{3BA207D0-5956-433B-BE57-F7E2EB48D283}" srcOrd="1" destOrd="0" presId="urn:microsoft.com/office/officeart/2005/8/layout/vList5"/>
    <dgm:cxn modelId="{52FC6EDB-0D3F-4640-9F71-8125EA5F47AC}" type="presParOf" srcId="{1F4323EF-66F4-4B7A-87C2-FC69BAFDBA19}" destId="{7286EA97-ABBD-451E-8B4E-79928FCC581D}" srcOrd="3" destOrd="0" presId="urn:microsoft.com/office/officeart/2005/8/layout/vList5"/>
    <dgm:cxn modelId="{4E06A4B9-4D0F-4211-B916-64214AC60C43}" type="presParOf" srcId="{1F4323EF-66F4-4B7A-87C2-FC69BAFDBA19}" destId="{6261EF26-BEF3-43C8-9030-BF365CFD73AF}" srcOrd="4" destOrd="0" presId="urn:microsoft.com/office/officeart/2005/8/layout/vList5"/>
    <dgm:cxn modelId="{767AA832-D30B-4B0F-A832-64F14E14B525}" type="presParOf" srcId="{6261EF26-BEF3-43C8-9030-BF365CFD73AF}" destId="{0E06D324-73E2-4D3F-B0DA-8CBA4078D19C}" srcOrd="0" destOrd="0" presId="urn:microsoft.com/office/officeart/2005/8/layout/vList5"/>
    <dgm:cxn modelId="{87A67C1B-93FC-44B6-B883-1A49269CF954}" type="presParOf" srcId="{6261EF26-BEF3-43C8-9030-BF365CFD73AF}" destId="{1C29E8EF-04B7-41B9-AD51-EEBB1AAAF169}"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3093D5F-024F-42B7-BDC5-2102146AA0B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23CED0B-1180-4C3F-831C-ADEBAD095887}">
      <dgm:prSet phldrT="[Text]" custT="1"/>
      <dgm:spPr/>
      <dgm:t>
        <a:bodyPr/>
        <a:lstStyle/>
        <a:p>
          <a:r>
            <a:rPr lang="en-US" sz="2400" dirty="0" smtClean="0">
              <a:latin typeface="Times New Roman" pitchFamily="18" charset="0"/>
              <a:cs typeface="Times New Roman" pitchFamily="18" charset="0"/>
            </a:rPr>
            <a:t>Before Amendment       </a:t>
          </a:r>
          <a:endParaRPr lang="en-US" sz="2400" dirty="0">
            <a:latin typeface="Times New Roman" pitchFamily="18" charset="0"/>
            <a:cs typeface="Times New Roman" pitchFamily="18" charset="0"/>
          </a:endParaRPr>
        </a:p>
      </dgm:t>
    </dgm:pt>
    <dgm:pt modelId="{F840AFD7-1F8B-482C-9CBA-EA602CF082C3}" type="parTrans" cxnId="{43E62255-8EF7-4D3B-94F1-06746E85029B}">
      <dgm:prSet/>
      <dgm:spPr/>
      <dgm:t>
        <a:bodyPr/>
        <a:lstStyle/>
        <a:p>
          <a:endParaRPr lang="en-US"/>
        </a:p>
      </dgm:t>
    </dgm:pt>
    <dgm:pt modelId="{73773DE2-ECA1-416F-82AF-4BE805207A1A}" type="sibTrans" cxnId="{43E62255-8EF7-4D3B-94F1-06746E85029B}">
      <dgm:prSet/>
      <dgm:spPr/>
      <dgm:t>
        <a:bodyPr/>
        <a:lstStyle/>
        <a:p>
          <a:endParaRPr lang="en-US"/>
        </a:p>
      </dgm:t>
    </dgm:pt>
    <dgm:pt modelId="{EE9B376E-2CD5-4AFC-9F67-F78D8143EFA9}">
      <dgm:prSet phldrT="[Text]" custT="1"/>
      <dgm:spPr/>
      <dgm:t>
        <a:bodyPr/>
        <a:lstStyle/>
        <a:p>
          <a:r>
            <a:rPr lang="en-US" sz="2400" dirty="0" smtClean="0">
              <a:latin typeface="Times New Roman" pitchFamily="18" charset="0"/>
              <a:cs typeface="Times New Roman" pitchFamily="18" charset="0"/>
            </a:rPr>
            <a:t>Any amount / money received by company from </a:t>
          </a:r>
          <a:r>
            <a:rPr lang="en-US" sz="2400" b="1" dirty="0" smtClean="0">
              <a:latin typeface="Times New Roman" pitchFamily="18" charset="0"/>
              <a:cs typeface="Times New Roman" pitchFamily="18" charset="0"/>
            </a:rPr>
            <a:t>Real Estate Investment Trusts</a:t>
          </a:r>
        </a:p>
        <a:p>
          <a:r>
            <a:rPr lang="en-US" sz="2400" dirty="0" smtClean="0">
              <a:latin typeface="Times New Roman" pitchFamily="18" charset="0"/>
              <a:cs typeface="Times New Roman" pitchFamily="18" charset="0"/>
            </a:rPr>
            <a:t>were treated </a:t>
          </a:r>
        </a:p>
        <a:p>
          <a:r>
            <a:rPr lang="en-US" sz="2400" dirty="0" smtClean="0">
              <a:solidFill>
                <a:srgbClr val="FF0000"/>
              </a:solidFill>
              <a:latin typeface="Times New Roman" pitchFamily="18" charset="0"/>
              <a:cs typeface="Times New Roman" pitchFamily="18" charset="0"/>
            </a:rPr>
            <a:t>as Deposits</a:t>
          </a:r>
        </a:p>
        <a:p>
          <a:r>
            <a:rPr lang="en-US" sz="2400" b="1" dirty="0" smtClean="0">
              <a:solidFill>
                <a:srgbClr val="FF0000"/>
              </a:solidFill>
              <a:latin typeface="Times New Roman" pitchFamily="18" charset="0"/>
              <a:cs typeface="Times New Roman" pitchFamily="18" charset="0"/>
            </a:rPr>
            <a:t>Rule 2(1) (c ) (xviii)</a:t>
          </a:r>
          <a:endParaRPr lang="en-US" sz="2400" b="1" dirty="0">
            <a:solidFill>
              <a:srgbClr val="FF0000"/>
            </a:solidFill>
          </a:endParaRPr>
        </a:p>
      </dgm:t>
    </dgm:pt>
    <dgm:pt modelId="{5E5E9E27-C2EF-40FD-928E-2756CAFCA8FE}" type="parTrans" cxnId="{1828D81F-CC5E-4E64-A8FF-E83A6C0C4A2A}">
      <dgm:prSet/>
      <dgm:spPr/>
      <dgm:t>
        <a:bodyPr/>
        <a:lstStyle/>
        <a:p>
          <a:endParaRPr lang="en-US"/>
        </a:p>
      </dgm:t>
    </dgm:pt>
    <dgm:pt modelId="{1922ED05-D4ED-4006-8CA2-E702E2962A9F}" type="sibTrans" cxnId="{1828D81F-CC5E-4E64-A8FF-E83A6C0C4A2A}">
      <dgm:prSet/>
      <dgm:spPr/>
      <dgm:t>
        <a:bodyPr/>
        <a:lstStyle/>
        <a:p>
          <a:endParaRPr lang="en-US"/>
        </a:p>
      </dgm:t>
    </dgm:pt>
    <dgm:pt modelId="{3A44370F-6C6E-4C36-83CC-3C35EF3C3F5F}">
      <dgm:prSet phldrT="[Text]" custT="1"/>
      <dgm:spPr/>
      <dgm:t>
        <a:bodyPr/>
        <a:lstStyle/>
        <a:p>
          <a:r>
            <a:rPr lang="en-US" sz="2400" dirty="0" smtClean="0">
              <a:latin typeface="Times New Roman" pitchFamily="18" charset="0"/>
              <a:cs typeface="Times New Roman" pitchFamily="18" charset="0"/>
            </a:rPr>
            <a:t>After Amendment</a:t>
          </a:r>
          <a:endParaRPr lang="en-US" sz="2400" dirty="0">
            <a:latin typeface="Times New Roman" pitchFamily="18" charset="0"/>
            <a:cs typeface="Times New Roman" pitchFamily="18" charset="0"/>
          </a:endParaRPr>
        </a:p>
      </dgm:t>
    </dgm:pt>
    <dgm:pt modelId="{17A8C5E8-41EF-4029-9EEA-D93B110B2AE7}" type="parTrans" cxnId="{F738C9CD-338D-42D4-8EF3-DE5F136D58A9}">
      <dgm:prSet/>
      <dgm:spPr/>
      <dgm:t>
        <a:bodyPr/>
        <a:lstStyle/>
        <a:p>
          <a:endParaRPr lang="en-US"/>
        </a:p>
      </dgm:t>
    </dgm:pt>
    <dgm:pt modelId="{176939C1-9AF6-43D0-BE81-3FB9990A6479}" type="sibTrans" cxnId="{F738C9CD-338D-42D4-8EF3-DE5F136D58A9}">
      <dgm:prSet/>
      <dgm:spPr/>
      <dgm:t>
        <a:bodyPr/>
        <a:lstStyle/>
        <a:p>
          <a:endParaRPr lang="en-US"/>
        </a:p>
      </dgm:t>
    </dgm:pt>
    <dgm:pt modelId="{D30921F0-C971-419F-AF55-161863133534}">
      <dgm:prSet phldrT="[Text]" custT="1"/>
      <dgm:spPr/>
      <dgm:t>
        <a:bodyPr/>
        <a:lstStyle/>
        <a:p>
          <a:r>
            <a:rPr lang="en-US" sz="2400" b="0" dirty="0" smtClean="0">
              <a:latin typeface="Times New Roman" pitchFamily="18" charset="0"/>
              <a:cs typeface="Times New Roman" pitchFamily="18" charset="0"/>
            </a:rPr>
            <a:t>Such amount / money</a:t>
          </a:r>
          <a:r>
            <a:rPr lang="en-US" sz="2400"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now </a:t>
          </a:r>
        </a:p>
        <a:p>
          <a:r>
            <a:rPr lang="en-US" sz="2800" b="0" u="none" dirty="0" smtClean="0">
              <a:solidFill>
                <a:srgbClr val="FF0000"/>
              </a:solidFill>
              <a:latin typeface="Times New Roman" pitchFamily="18" charset="0"/>
              <a:cs typeface="Times New Roman" pitchFamily="18" charset="0"/>
            </a:rPr>
            <a:t>shall not be considered as Deposits</a:t>
          </a:r>
        </a:p>
        <a:p>
          <a:r>
            <a:rPr lang="en-US" sz="2400" b="1" u="none" dirty="0" smtClean="0">
              <a:solidFill>
                <a:srgbClr val="FF0000"/>
              </a:solidFill>
              <a:latin typeface="Times New Roman" pitchFamily="18" charset="0"/>
              <a:cs typeface="Times New Roman" pitchFamily="18" charset="0"/>
            </a:rPr>
            <a:t>Rule 2(1) (c ) (xviii)</a:t>
          </a:r>
          <a:r>
            <a:rPr lang="en-US" sz="2800" b="0" u="none" dirty="0" smtClean="0">
              <a:latin typeface="Times New Roman" pitchFamily="18" charset="0"/>
              <a:cs typeface="Times New Roman" pitchFamily="18" charset="0"/>
            </a:rPr>
            <a:t> </a:t>
          </a:r>
          <a:endParaRPr lang="en-US" sz="2800" b="0" u="none" dirty="0"/>
        </a:p>
      </dgm:t>
    </dgm:pt>
    <dgm:pt modelId="{2CFE36E7-0978-43D5-8C8F-D9E486C813F8}" type="parTrans" cxnId="{7DF9CFD4-D254-4DE6-9C4B-F98A87C1A0B7}">
      <dgm:prSet/>
      <dgm:spPr/>
      <dgm:t>
        <a:bodyPr/>
        <a:lstStyle/>
        <a:p>
          <a:endParaRPr lang="en-US"/>
        </a:p>
      </dgm:t>
    </dgm:pt>
    <dgm:pt modelId="{6F8B4CA1-D475-4116-9E18-86169E4086B8}" type="sibTrans" cxnId="{7DF9CFD4-D254-4DE6-9C4B-F98A87C1A0B7}">
      <dgm:prSet/>
      <dgm:spPr/>
      <dgm:t>
        <a:bodyPr/>
        <a:lstStyle/>
        <a:p>
          <a:endParaRPr lang="en-US"/>
        </a:p>
      </dgm:t>
    </dgm:pt>
    <dgm:pt modelId="{2936D720-942E-41C7-B0F7-F8E21127B609}">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3200" b="1" u="sng" dirty="0" smtClean="0">
              <a:solidFill>
                <a:schemeClr val="accent2"/>
              </a:solidFill>
              <a:latin typeface="Times New Roman" pitchFamily="18" charset="0"/>
              <a:cs typeface="Times New Roman" pitchFamily="18" charset="0"/>
            </a:rPr>
            <a:t>REAL ESTATE INVESTMENT TRUSTS</a:t>
          </a:r>
          <a:endParaRPr lang="en-US" sz="3200" b="1" u="sng" dirty="0">
            <a:solidFill>
              <a:schemeClr val="accent2"/>
            </a:solidFill>
          </a:endParaRPr>
        </a:p>
      </dgm:t>
    </dgm:pt>
    <dgm:pt modelId="{5C8B2B72-7568-4AB6-8381-A47FA5EC8307}" type="sibTrans" cxnId="{386A99FB-C127-4F98-95B6-727F2B73C5A9}">
      <dgm:prSet/>
      <dgm:spPr/>
      <dgm:t>
        <a:bodyPr/>
        <a:lstStyle/>
        <a:p>
          <a:endParaRPr lang="en-US"/>
        </a:p>
      </dgm:t>
    </dgm:pt>
    <dgm:pt modelId="{7AD869F6-E1C5-48F0-82A3-50161AC8C769}" type="parTrans" cxnId="{386A99FB-C127-4F98-95B6-727F2B73C5A9}">
      <dgm:prSet/>
      <dgm:spPr/>
      <dgm:t>
        <a:bodyPr/>
        <a:lstStyle/>
        <a:p>
          <a:endParaRPr lang="en-US"/>
        </a:p>
      </dgm:t>
    </dgm:pt>
    <dgm:pt modelId="{59321C46-BC21-4B4C-81B7-1AE81EF9336B}" type="pres">
      <dgm:prSet presAssocID="{53093D5F-024F-42B7-BDC5-2102146AA0B8}" presName="hierChild1" presStyleCnt="0">
        <dgm:presLayoutVars>
          <dgm:chPref val="1"/>
          <dgm:dir/>
          <dgm:animOne val="branch"/>
          <dgm:animLvl val="lvl"/>
          <dgm:resizeHandles/>
        </dgm:presLayoutVars>
      </dgm:prSet>
      <dgm:spPr/>
      <dgm:t>
        <a:bodyPr/>
        <a:lstStyle/>
        <a:p>
          <a:endParaRPr lang="en-US"/>
        </a:p>
      </dgm:t>
    </dgm:pt>
    <dgm:pt modelId="{D0528438-3921-4D1A-9C0D-1D857CC896A2}" type="pres">
      <dgm:prSet presAssocID="{2936D720-942E-41C7-B0F7-F8E21127B609}" presName="hierRoot1" presStyleCnt="0"/>
      <dgm:spPr/>
    </dgm:pt>
    <dgm:pt modelId="{97215A5E-15D4-4DD1-A8E1-AD6FE93743E7}" type="pres">
      <dgm:prSet presAssocID="{2936D720-942E-41C7-B0F7-F8E21127B609}" presName="composite" presStyleCnt="0"/>
      <dgm:spPr/>
    </dgm:pt>
    <dgm:pt modelId="{03C35C24-A4C4-4C16-A97A-DA4E651680F1}" type="pres">
      <dgm:prSet presAssocID="{2936D720-942E-41C7-B0F7-F8E21127B609}" presName="background" presStyleLbl="node0" presStyleIdx="0" presStyleCnt="1"/>
      <dgm:spPr/>
    </dgm:pt>
    <dgm:pt modelId="{C979CC3E-830F-4822-99A7-4540FB00371B}" type="pres">
      <dgm:prSet presAssocID="{2936D720-942E-41C7-B0F7-F8E21127B609}" presName="text" presStyleLbl="fgAcc0" presStyleIdx="0" presStyleCnt="1" custScaleX="259285" custLinFactNeighborX="-10369" custLinFactNeighborY="-7010">
        <dgm:presLayoutVars>
          <dgm:chPref val="3"/>
        </dgm:presLayoutVars>
      </dgm:prSet>
      <dgm:spPr/>
      <dgm:t>
        <a:bodyPr/>
        <a:lstStyle/>
        <a:p>
          <a:endParaRPr lang="en-US"/>
        </a:p>
      </dgm:t>
    </dgm:pt>
    <dgm:pt modelId="{CA74F299-56EB-4A53-B9DE-A8A5A9E0F083}" type="pres">
      <dgm:prSet presAssocID="{2936D720-942E-41C7-B0F7-F8E21127B609}" presName="hierChild2" presStyleCnt="0"/>
      <dgm:spPr/>
    </dgm:pt>
    <dgm:pt modelId="{0A79F2A2-F5F0-46BB-945C-78C83A1D5245}" type="pres">
      <dgm:prSet presAssocID="{F840AFD7-1F8B-482C-9CBA-EA602CF082C3}" presName="Name10" presStyleLbl="parChTrans1D2" presStyleIdx="0" presStyleCnt="2"/>
      <dgm:spPr/>
      <dgm:t>
        <a:bodyPr/>
        <a:lstStyle/>
        <a:p>
          <a:endParaRPr lang="en-US"/>
        </a:p>
      </dgm:t>
    </dgm:pt>
    <dgm:pt modelId="{D4258D97-7127-4413-8D21-67BAC7B0CCFC}" type="pres">
      <dgm:prSet presAssocID="{523CED0B-1180-4C3F-831C-ADEBAD095887}" presName="hierRoot2" presStyleCnt="0"/>
      <dgm:spPr/>
    </dgm:pt>
    <dgm:pt modelId="{E52EFC1F-84F4-4AB4-A467-69765C920B41}" type="pres">
      <dgm:prSet presAssocID="{523CED0B-1180-4C3F-831C-ADEBAD095887}" presName="composite2" presStyleCnt="0"/>
      <dgm:spPr/>
    </dgm:pt>
    <dgm:pt modelId="{3C397391-39BD-49D2-8C43-232339374606}" type="pres">
      <dgm:prSet presAssocID="{523CED0B-1180-4C3F-831C-ADEBAD095887}" presName="background2" presStyleLbl="node2" presStyleIdx="0" presStyleCnt="2"/>
      <dgm:spPr/>
    </dgm:pt>
    <dgm:pt modelId="{CCBD9444-5250-4ECD-BECC-F7CB7306C64E}" type="pres">
      <dgm:prSet presAssocID="{523CED0B-1180-4C3F-831C-ADEBAD095887}" presName="text2" presStyleLbl="fgAcc2" presStyleIdx="0" presStyleCnt="2" custScaleX="129075" custScaleY="43548" custLinFactNeighborX="-28074" custLinFactNeighborY="-5992">
        <dgm:presLayoutVars>
          <dgm:chPref val="3"/>
        </dgm:presLayoutVars>
      </dgm:prSet>
      <dgm:spPr/>
      <dgm:t>
        <a:bodyPr/>
        <a:lstStyle/>
        <a:p>
          <a:endParaRPr lang="en-US"/>
        </a:p>
      </dgm:t>
    </dgm:pt>
    <dgm:pt modelId="{5D384191-6BE7-4C33-BC19-E7780BA2481D}" type="pres">
      <dgm:prSet presAssocID="{523CED0B-1180-4C3F-831C-ADEBAD095887}" presName="hierChild3" presStyleCnt="0"/>
      <dgm:spPr/>
    </dgm:pt>
    <dgm:pt modelId="{51F12BAA-9073-48AD-A697-B55D1AA3050B}" type="pres">
      <dgm:prSet presAssocID="{5E5E9E27-C2EF-40FD-928E-2756CAFCA8FE}" presName="Name17" presStyleLbl="parChTrans1D3" presStyleIdx="0" presStyleCnt="2"/>
      <dgm:spPr/>
      <dgm:t>
        <a:bodyPr/>
        <a:lstStyle/>
        <a:p>
          <a:endParaRPr lang="en-US"/>
        </a:p>
      </dgm:t>
    </dgm:pt>
    <dgm:pt modelId="{21BAC2CD-A275-41B3-B12A-12779713EBC5}" type="pres">
      <dgm:prSet presAssocID="{EE9B376E-2CD5-4AFC-9F67-F78D8143EFA9}" presName="hierRoot3" presStyleCnt="0"/>
      <dgm:spPr/>
    </dgm:pt>
    <dgm:pt modelId="{E61100D1-842C-407F-9E08-9E135BD079FC}" type="pres">
      <dgm:prSet presAssocID="{EE9B376E-2CD5-4AFC-9F67-F78D8143EFA9}" presName="composite3" presStyleCnt="0"/>
      <dgm:spPr/>
    </dgm:pt>
    <dgm:pt modelId="{8BAAC24E-82E7-49AF-A407-5BC38F772C53}" type="pres">
      <dgm:prSet presAssocID="{EE9B376E-2CD5-4AFC-9F67-F78D8143EFA9}" presName="background3" presStyleLbl="node3" presStyleIdx="0" presStyleCnt="2"/>
      <dgm:spPr/>
    </dgm:pt>
    <dgm:pt modelId="{90291A9D-D180-4AFC-8CEC-8C223EA59DC0}" type="pres">
      <dgm:prSet presAssocID="{EE9B376E-2CD5-4AFC-9F67-F78D8143EFA9}" presName="text3" presStyleLbl="fgAcc3" presStyleIdx="0" presStyleCnt="2" custScaleX="155281" custScaleY="219911" custLinFactNeighborX="-26314" custLinFactNeighborY="-19709">
        <dgm:presLayoutVars>
          <dgm:chPref val="3"/>
        </dgm:presLayoutVars>
      </dgm:prSet>
      <dgm:spPr/>
      <dgm:t>
        <a:bodyPr/>
        <a:lstStyle/>
        <a:p>
          <a:endParaRPr lang="en-US"/>
        </a:p>
      </dgm:t>
    </dgm:pt>
    <dgm:pt modelId="{79271F73-A00E-48AB-A86B-3D1329ECA080}" type="pres">
      <dgm:prSet presAssocID="{EE9B376E-2CD5-4AFC-9F67-F78D8143EFA9}" presName="hierChild4" presStyleCnt="0"/>
      <dgm:spPr/>
    </dgm:pt>
    <dgm:pt modelId="{260DF025-13DB-4C6A-A280-8DF04D66AA43}" type="pres">
      <dgm:prSet presAssocID="{17A8C5E8-41EF-4029-9EEA-D93B110B2AE7}" presName="Name10" presStyleLbl="parChTrans1D2" presStyleIdx="1" presStyleCnt="2"/>
      <dgm:spPr/>
      <dgm:t>
        <a:bodyPr/>
        <a:lstStyle/>
        <a:p>
          <a:endParaRPr lang="en-US"/>
        </a:p>
      </dgm:t>
    </dgm:pt>
    <dgm:pt modelId="{6E08DA9D-1E5E-484F-B681-E25677E45534}" type="pres">
      <dgm:prSet presAssocID="{3A44370F-6C6E-4C36-83CC-3C35EF3C3F5F}" presName="hierRoot2" presStyleCnt="0"/>
      <dgm:spPr/>
    </dgm:pt>
    <dgm:pt modelId="{11BF6942-452E-4771-A332-C4055143B931}" type="pres">
      <dgm:prSet presAssocID="{3A44370F-6C6E-4C36-83CC-3C35EF3C3F5F}" presName="composite2" presStyleCnt="0"/>
      <dgm:spPr/>
    </dgm:pt>
    <dgm:pt modelId="{46DAF57E-FD26-4835-A3E7-DE07C09F0AB5}" type="pres">
      <dgm:prSet presAssocID="{3A44370F-6C6E-4C36-83CC-3C35EF3C3F5F}" presName="background2" presStyleLbl="node2" presStyleIdx="1" presStyleCnt="2"/>
      <dgm:spPr/>
    </dgm:pt>
    <dgm:pt modelId="{977312EC-0F37-4D28-9CC9-0A6B23C2D40F}" type="pres">
      <dgm:prSet presAssocID="{3A44370F-6C6E-4C36-83CC-3C35EF3C3F5F}" presName="text2" presStyleLbl="fgAcc2" presStyleIdx="1" presStyleCnt="2" custScaleX="139803" custScaleY="43952" custLinFactNeighborX="23735" custLinFactNeighborY="-6204">
        <dgm:presLayoutVars>
          <dgm:chPref val="3"/>
        </dgm:presLayoutVars>
      </dgm:prSet>
      <dgm:spPr/>
      <dgm:t>
        <a:bodyPr/>
        <a:lstStyle/>
        <a:p>
          <a:endParaRPr lang="en-US"/>
        </a:p>
      </dgm:t>
    </dgm:pt>
    <dgm:pt modelId="{6396D9BB-65A2-4AD3-99A9-E569B6E53FFE}" type="pres">
      <dgm:prSet presAssocID="{3A44370F-6C6E-4C36-83CC-3C35EF3C3F5F}" presName="hierChild3" presStyleCnt="0"/>
      <dgm:spPr/>
    </dgm:pt>
    <dgm:pt modelId="{AD8920A6-1B26-4AE2-8297-495B19BD339F}" type="pres">
      <dgm:prSet presAssocID="{2CFE36E7-0978-43D5-8C8F-D9E486C813F8}" presName="Name17" presStyleLbl="parChTrans1D3" presStyleIdx="1" presStyleCnt="2"/>
      <dgm:spPr/>
      <dgm:t>
        <a:bodyPr/>
        <a:lstStyle/>
        <a:p>
          <a:endParaRPr lang="en-US"/>
        </a:p>
      </dgm:t>
    </dgm:pt>
    <dgm:pt modelId="{AF9FC7EA-98F1-4CE6-BF4C-E6E76CF3A918}" type="pres">
      <dgm:prSet presAssocID="{D30921F0-C971-419F-AF55-161863133534}" presName="hierRoot3" presStyleCnt="0"/>
      <dgm:spPr/>
    </dgm:pt>
    <dgm:pt modelId="{9D254E99-6C55-4AE4-B274-16E1DB08FED1}" type="pres">
      <dgm:prSet presAssocID="{D30921F0-C971-419F-AF55-161863133534}" presName="composite3" presStyleCnt="0"/>
      <dgm:spPr/>
    </dgm:pt>
    <dgm:pt modelId="{539B6B54-887C-49AA-94F0-4496FEA0AB16}" type="pres">
      <dgm:prSet presAssocID="{D30921F0-C971-419F-AF55-161863133534}" presName="background3" presStyleLbl="node3" presStyleIdx="1" presStyleCnt="2"/>
      <dgm:spPr/>
    </dgm:pt>
    <dgm:pt modelId="{F02B1220-96B9-41DE-8B19-C155B4904B6F}" type="pres">
      <dgm:prSet presAssocID="{D30921F0-C971-419F-AF55-161863133534}" presName="text3" presStyleLbl="fgAcc3" presStyleIdx="1" presStyleCnt="2" custScaleX="150687" custScaleY="225287" custLinFactNeighborX="25424" custLinFactNeighborY="-25935">
        <dgm:presLayoutVars>
          <dgm:chPref val="3"/>
        </dgm:presLayoutVars>
      </dgm:prSet>
      <dgm:spPr/>
      <dgm:t>
        <a:bodyPr/>
        <a:lstStyle/>
        <a:p>
          <a:endParaRPr lang="en-US"/>
        </a:p>
      </dgm:t>
    </dgm:pt>
    <dgm:pt modelId="{633A6D68-A10D-4C74-A7DE-07E4955805B4}" type="pres">
      <dgm:prSet presAssocID="{D30921F0-C971-419F-AF55-161863133534}" presName="hierChild4" presStyleCnt="0"/>
      <dgm:spPr/>
    </dgm:pt>
  </dgm:ptLst>
  <dgm:cxnLst>
    <dgm:cxn modelId="{43E62255-8EF7-4D3B-94F1-06746E85029B}" srcId="{2936D720-942E-41C7-B0F7-F8E21127B609}" destId="{523CED0B-1180-4C3F-831C-ADEBAD095887}" srcOrd="0" destOrd="0" parTransId="{F840AFD7-1F8B-482C-9CBA-EA602CF082C3}" sibTransId="{73773DE2-ECA1-416F-82AF-4BE805207A1A}"/>
    <dgm:cxn modelId="{7DF9CFD4-D254-4DE6-9C4B-F98A87C1A0B7}" srcId="{3A44370F-6C6E-4C36-83CC-3C35EF3C3F5F}" destId="{D30921F0-C971-419F-AF55-161863133534}" srcOrd="0" destOrd="0" parTransId="{2CFE36E7-0978-43D5-8C8F-D9E486C813F8}" sibTransId="{6F8B4CA1-D475-4116-9E18-86169E4086B8}"/>
    <dgm:cxn modelId="{1828D81F-CC5E-4E64-A8FF-E83A6C0C4A2A}" srcId="{523CED0B-1180-4C3F-831C-ADEBAD095887}" destId="{EE9B376E-2CD5-4AFC-9F67-F78D8143EFA9}" srcOrd="0" destOrd="0" parTransId="{5E5E9E27-C2EF-40FD-928E-2756CAFCA8FE}" sibTransId="{1922ED05-D4ED-4006-8CA2-E702E2962A9F}"/>
    <dgm:cxn modelId="{873C0313-8819-4EE9-B707-09FAD877EE0E}" type="presOf" srcId="{F840AFD7-1F8B-482C-9CBA-EA602CF082C3}" destId="{0A79F2A2-F5F0-46BB-945C-78C83A1D5245}" srcOrd="0" destOrd="0" presId="urn:microsoft.com/office/officeart/2005/8/layout/hierarchy1"/>
    <dgm:cxn modelId="{7C617906-45B9-404B-A1E3-3F622A03D877}" type="presOf" srcId="{2CFE36E7-0978-43D5-8C8F-D9E486C813F8}" destId="{AD8920A6-1B26-4AE2-8297-495B19BD339F}" srcOrd="0" destOrd="0" presId="urn:microsoft.com/office/officeart/2005/8/layout/hierarchy1"/>
    <dgm:cxn modelId="{DC8F7183-2349-4CEF-8706-B787744BD43E}" type="presOf" srcId="{3A44370F-6C6E-4C36-83CC-3C35EF3C3F5F}" destId="{977312EC-0F37-4D28-9CC9-0A6B23C2D40F}" srcOrd="0" destOrd="0" presId="urn:microsoft.com/office/officeart/2005/8/layout/hierarchy1"/>
    <dgm:cxn modelId="{ABD8EE78-F8C7-4FB3-9C6C-DF2B1D2D012D}" type="presOf" srcId="{2936D720-942E-41C7-B0F7-F8E21127B609}" destId="{C979CC3E-830F-4822-99A7-4540FB00371B}" srcOrd="0" destOrd="0" presId="urn:microsoft.com/office/officeart/2005/8/layout/hierarchy1"/>
    <dgm:cxn modelId="{A0123262-574F-4F13-9E1C-15B149D42AF8}" type="presOf" srcId="{5E5E9E27-C2EF-40FD-928E-2756CAFCA8FE}" destId="{51F12BAA-9073-48AD-A697-B55D1AA3050B}" srcOrd="0" destOrd="0" presId="urn:microsoft.com/office/officeart/2005/8/layout/hierarchy1"/>
    <dgm:cxn modelId="{2E974E47-C369-4DC1-A124-B6D66B60E9D7}" type="presOf" srcId="{EE9B376E-2CD5-4AFC-9F67-F78D8143EFA9}" destId="{90291A9D-D180-4AFC-8CEC-8C223EA59DC0}" srcOrd="0" destOrd="0" presId="urn:microsoft.com/office/officeart/2005/8/layout/hierarchy1"/>
    <dgm:cxn modelId="{F738C9CD-338D-42D4-8EF3-DE5F136D58A9}" srcId="{2936D720-942E-41C7-B0F7-F8E21127B609}" destId="{3A44370F-6C6E-4C36-83CC-3C35EF3C3F5F}" srcOrd="1" destOrd="0" parTransId="{17A8C5E8-41EF-4029-9EEA-D93B110B2AE7}" sibTransId="{176939C1-9AF6-43D0-BE81-3FB9990A6479}"/>
    <dgm:cxn modelId="{389AA948-18C1-4D54-BA14-108D4C018485}" type="presOf" srcId="{D30921F0-C971-419F-AF55-161863133534}" destId="{F02B1220-96B9-41DE-8B19-C155B4904B6F}" srcOrd="0" destOrd="0" presId="urn:microsoft.com/office/officeart/2005/8/layout/hierarchy1"/>
    <dgm:cxn modelId="{095C59D8-836A-47A5-AC23-FAF90AD028CD}" type="presOf" srcId="{17A8C5E8-41EF-4029-9EEA-D93B110B2AE7}" destId="{260DF025-13DB-4C6A-A280-8DF04D66AA43}" srcOrd="0" destOrd="0" presId="urn:microsoft.com/office/officeart/2005/8/layout/hierarchy1"/>
    <dgm:cxn modelId="{69C6B4FB-036F-4C10-A46B-BC725A0E6C12}" type="presOf" srcId="{523CED0B-1180-4C3F-831C-ADEBAD095887}" destId="{CCBD9444-5250-4ECD-BECC-F7CB7306C64E}" srcOrd="0" destOrd="0" presId="urn:microsoft.com/office/officeart/2005/8/layout/hierarchy1"/>
    <dgm:cxn modelId="{8AC22F71-7F30-4E19-8E23-4CEDB98D2193}" type="presOf" srcId="{53093D5F-024F-42B7-BDC5-2102146AA0B8}" destId="{59321C46-BC21-4B4C-81B7-1AE81EF9336B}" srcOrd="0" destOrd="0" presId="urn:microsoft.com/office/officeart/2005/8/layout/hierarchy1"/>
    <dgm:cxn modelId="{386A99FB-C127-4F98-95B6-727F2B73C5A9}" srcId="{53093D5F-024F-42B7-BDC5-2102146AA0B8}" destId="{2936D720-942E-41C7-B0F7-F8E21127B609}" srcOrd="0" destOrd="0" parTransId="{7AD869F6-E1C5-48F0-82A3-50161AC8C769}" sibTransId="{5C8B2B72-7568-4AB6-8381-A47FA5EC8307}"/>
    <dgm:cxn modelId="{86D49BFE-65B9-45B0-9F39-CD98184F62C1}" type="presParOf" srcId="{59321C46-BC21-4B4C-81B7-1AE81EF9336B}" destId="{D0528438-3921-4D1A-9C0D-1D857CC896A2}" srcOrd="0" destOrd="0" presId="urn:microsoft.com/office/officeart/2005/8/layout/hierarchy1"/>
    <dgm:cxn modelId="{D398C4D4-1860-48E7-A806-DE3D52CF2712}" type="presParOf" srcId="{D0528438-3921-4D1A-9C0D-1D857CC896A2}" destId="{97215A5E-15D4-4DD1-A8E1-AD6FE93743E7}" srcOrd="0" destOrd="0" presId="urn:microsoft.com/office/officeart/2005/8/layout/hierarchy1"/>
    <dgm:cxn modelId="{7B72C353-A030-49D7-A6FF-E1947964C348}" type="presParOf" srcId="{97215A5E-15D4-4DD1-A8E1-AD6FE93743E7}" destId="{03C35C24-A4C4-4C16-A97A-DA4E651680F1}" srcOrd="0" destOrd="0" presId="urn:microsoft.com/office/officeart/2005/8/layout/hierarchy1"/>
    <dgm:cxn modelId="{3CE56CE3-C452-4F6B-B883-47548F98ADF8}" type="presParOf" srcId="{97215A5E-15D4-4DD1-A8E1-AD6FE93743E7}" destId="{C979CC3E-830F-4822-99A7-4540FB00371B}" srcOrd="1" destOrd="0" presId="urn:microsoft.com/office/officeart/2005/8/layout/hierarchy1"/>
    <dgm:cxn modelId="{87544856-70EA-4A3D-B6D5-67869318251C}" type="presParOf" srcId="{D0528438-3921-4D1A-9C0D-1D857CC896A2}" destId="{CA74F299-56EB-4A53-B9DE-A8A5A9E0F083}" srcOrd="1" destOrd="0" presId="urn:microsoft.com/office/officeart/2005/8/layout/hierarchy1"/>
    <dgm:cxn modelId="{3E9CB963-F2AC-4216-8E57-6997542A4487}" type="presParOf" srcId="{CA74F299-56EB-4A53-B9DE-A8A5A9E0F083}" destId="{0A79F2A2-F5F0-46BB-945C-78C83A1D5245}" srcOrd="0" destOrd="0" presId="urn:microsoft.com/office/officeart/2005/8/layout/hierarchy1"/>
    <dgm:cxn modelId="{261FB077-E547-49AD-B088-8EBA5DCA4DE8}" type="presParOf" srcId="{CA74F299-56EB-4A53-B9DE-A8A5A9E0F083}" destId="{D4258D97-7127-4413-8D21-67BAC7B0CCFC}" srcOrd="1" destOrd="0" presId="urn:microsoft.com/office/officeart/2005/8/layout/hierarchy1"/>
    <dgm:cxn modelId="{1B016841-1D25-455B-9A85-28BAF22695D2}" type="presParOf" srcId="{D4258D97-7127-4413-8D21-67BAC7B0CCFC}" destId="{E52EFC1F-84F4-4AB4-A467-69765C920B41}" srcOrd="0" destOrd="0" presId="urn:microsoft.com/office/officeart/2005/8/layout/hierarchy1"/>
    <dgm:cxn modelId="{081A009D-B801-420A-A8A3-A0D341842AF0}" type="presParOf" srcId="{E52EFC1F-84F4-4AB4-A467-69765C920B41}" destId="{3C397391-39BD-49D2-8C43-232339374606}" srcOrd="0" destOrd="0" presId="urn:microsoft.com/office/officeart/2005/8/layout/hierarchy1"/>
    <dgm:cxn modelId="{12BA9E7E-F522-4FF3-AF0F-1F09928F5CDD}" type="presParOf" srcId="{E52EFC1F-84F4-4AB4-A467-69765C920B41}" destId="{CCBD9444-5250-4ECD-BECC-F7CB7306C64E}" srcOrd="1" destOrd="0" presId="urn:microsoft.com/office/officeart/2005/8/layout/hierarchy1"/>
    <dgm:cxn modelId="{EF2A5CAC-E4AA-478A-A6B7-36B377C4C5A3}" type="presParOf" srcId="{D4258D97-7127-4413-8D21-67BAC7B0CCFC}" destId="{5D384191-6BE7-4C33-BC19-E7780BA2481D}" srcOrd="1" destOrd="0" presId="urn:microsoft.com/office/officeart/2005/8/layout/hierarchy1"/>
    <dgm:cxn modelId="{148B180D-D23A-4645-8E3E-5E2293E8234C}" type="presParOf" srcId="{5D384191-6BE7-4C33-BC19-E7780BA2481D}" destId="{51F12BAA-9073-48AD-A697-B55D1AA3050B}" srcOrd="0" destOrd="0" presId="urn:microsoft.com/office/officeart/2005/8/layout/hierarchy1"/>
    <dgm:cxn modelId="{312AD542-A668-4E62-BAAA-C559A167E485}" type="presParOf" srcId="{5D384191-6BE7-4C33-BC19-E7780BA2481D}" destId="{21BAC2CD-A275-41B3-B12A-12779713EBC5}" srcOrd="1" destOrd="0" presId="urn:microsoft.com/office/officeart/2005/8/layout/hierarchy1"/>
    <dgm:cxn modelId="{205093BD-8A82-477B-A443-2DEF28D9DF24}" type="presParOf" srcId="{21BAC2CD-A275-41B3-B12A-12779713EBC5}" destId="{E61100D1-842C-407F-9E08-9E135BD079FC}" srcOrd="0" destOrd="0" presId="urn:microsoft.com/office/officeart/2005/8/layout/hierarchy1"/>
    <dgm:cxn modelId="{CCF6CBAA-61CC-44D0-AE24-199112CA757E}" type="presParOf" srcId="{E61100D1-842C-407F-9E08-9E135BD079FC}" destId="{8BAAC24E-82E7-49AF-A407-5BC38F772C53}" srcOrd="0" destOrd="0" presId="urn:microsoft.com/office/officeart/2005/8/layout/hierarchy1"/>
    <dgm:cxn modelId="{DB426856-ED14-4AFF-8351-1B7D742D7BC3}" type="presParOf" srcId="{E61100D1-842C-407F-9E08-9E135BD079FC}" destId="{90291A9D-D180-4AFC-8CEC-8C223EA59DC0}" srcOrd="1" destOrd="0" presId="urn:microsoft.com/office/officeart/2005/8/layout/hierarchy1"/>
    <dgm:cxn modelId="{E9709FBD-487F-4DFB-8E26-BDBA1FED8CC6}" type="presParOf" srcId="{21BAC2CD-A275-41B3-B12A-12779713EBC5}" destId="{79271F73-A00E-48AB-A86B-3D1329ECA080}" srcOrd="1" destOrd="0" presId="urn:microsoft.com/office/officeart/2005/8/layout/hierarchy1"/>
    <dgm:cxn modelId="{84ACB73C-473E-45DC-A890-FDD4473C5F97}" type="presParOf" srcId="{CA74F299-56EB-4A53-B9DE-A8A5A9E0F083}" destId="{260DF025-13DB-4C6A-A280-8DF04D66AA43}" srcOrd="2" destOrd="0" presId="urn:microsoft.com/office/officeart/2005/8/layout/hierarchy1"/>
    <dgm:cxn modelId="{8D9F6E57-EC80-4F68-9209-ED7D07530572}" type="presParOf" srcId="{CA74F299-56EB-4A53-B9DE-A8A5A9E0F083}" destId="{6E08DA9D-1E5E-484F-B681-E25677E45534}" srcOrd="3" destOrd="0" presId="urn:microsoft.com/office/officeart/2005/8/layout/hierarchy1"/>
    <dgm:cxn modelId="{689E02BE-FC66-4DE1-AF71-2748562C0D70}" type="presParOf" srcId="{6E08DA9D-1E5E-484F-B681-E25677E45534}" destId="{11BF6942-452E-4771-A332-C4055143B931}" srcOrd="0" destOrd="0" presId="urn:microsoft.com/office/officeart/2005/8/layout/hierarchy1"/>
    <dgm:cxn modelId="{F37E5548-C25E-40B7-A394-F0722153472F}" type="presParOf" srcId="{11BF6942-452E-4771-A332-C4055143B931}" destId="{46DAF57E-FD26-4835-A3E7-DE07C09F0AB5}" srcOrd="0" destOrd="0" presId="urn:microsoft.com/office/officeart/2005/8/layout/hierarchy1"/>
    <dgm:cxn modelId="{1E9319ED-46EE-42EF-9A7C-651BB23310DB}" type="presParOf" srcId="{11BF6942-452E-4771-A332-C4055143B931}" destId="{977312EC-0F37-4D28-9CC9-0A6B23C2D40F}" srcOrd="1" destOrd="0" presId="urn:microsoft.com/office/officeart/2005/8/layout/hierarchy1"/>
    <dgm:cxn modelId="{7FF4FC0B-2B23-4FD9-9C5D-1FBCEEF8E199}" type="presParOf" srcId="{6E08DA9D-1E5E-484F-B681-E25677E45534}" destId="{6396D9BB-65A2-4AD3-99A9-E569B6E53FFE}" srcOrd="1" destOrd="0" presId="urn:microsoft.com/office/officeart/2005/8/layout/hierarchy1"/>
    <dgm:cxn modelId="{7025B102-163F-485A-864E-28BA47407265}" type="presParOf" srcId="{6396D9BB-65A2-4AD3-99A9-E569B6E53FFE}" destId="{AD8920A6-1B26-4AE2-8297-495B19BD339F}" srcOrd="0" destOrd="0" presId="urn:microsoft.com/office/officeart/2005/8/layout/hierarchy1"/>
    <dgm:cxn modelId="{D42C69FF-5CEC-4810-8AAB-E1EA834425F9}" type="presParOf" srcId="{6396D9BB-65A2-4AD3-99A9-E569B6E53FFE}" destId="{AF9FC7EA-98F1-4CE6-BF4C-E6E76CF3A918}" srcOrd="1" destOrd="0" presId="urn:microsoft.com/office/officeart/2005/8/layout/hierarchy1"/>
    <dgm:cxn modelId="{FB7C0A77-ADDC-4422-8D7B-B2E093E4F0B4}" type="presParOf" srcId="{AF9FC7EA-98F1-4CE6-BF4C-E6E76CF3A918}" destId="{9D254E99-6C55-4AE4-B274-16E1DB08FED1}" srcOrd="0" destOrd="0" presId="urn:microsoft.com/office/officeart/2005/8/layout/hierarchy1"/>
    <dgm:cxn modelId="{71B87D59-6CC9-41AB-83A2-3C5A6002E846}" type="presParOf" srcId="{9D254E99-6C55-4AE4-B274-16E1DB08FED1}" destId="{539B6B54-887C-49AA-94F0-4496FEA0AB16}" srcOrd="0" destOrd="0" presId="urn:microsoft.com/office/officeart/2005/8/layout/hierarchy1"/>
    <dgm:cxn modelId="{161480C5-87EC-4F82-94B9-2091463C98A4}" type="presParOf" srcId="{9D254E99-6C55-4AE4-B274-16E1DB08FED1}" destId="{F02B1220-96B9-41DE-8B19-C155B4904B6F}" srcOrd="1" destOrd="0" presId="urn:microsoft.com/office/officeart/2005/8/layout/hierarchy1"/>
    <dgm:cxn modelId="{1BB61585-6DE3-4994-85B2-F8B023D5A2BE}" type="presParOf" srcId="{AF9FC7EA-98F1-4CE6-BF4C-E6E76CF3A918}" destId="{633A6D68-A10D-4C74-A7DE-07E4955805B4}"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CA23816-C66B-4954-B159-1B45ED8BC7EA}" type="doc">
      <dgm:prSet loTypeId="urn:microsoft.com/office/officeart/2005/8/layout/vList3#1" loCatId="list" qsTypeId="urn:microsoft.com/office/officeart/2005/8/quickstyle/simple1" qsCatId="simple" csTypeId="urn:microsoft.com/office/officeart/2005/8/colors/accent1_2" csCatId="accent1" phldr="1"/>
      <dgm:spPr/>
    </dgm:pt>
    <dgm:pt modelId="{2F3F89BA-84BF-488D-A795-DAD19733AA78}">
      <dgm:prSet phldrT="[Text]" custT="1">
        <dgm:style>
          <a:lnRef idx="1">
            <a:schemeClr val="accent5"/>
          </a:lnRef>
          <a:fillRef idx="2">
            <a:schemeClr val="accent5"/>
          </a:fillRef>
          <a:effectRef idx="1">
            <a:schemeClr val="accent5"/>
          </a:effectRef>
          <a:fontRef idx="minor">
            <a:schemeClr val="dk1"/>
          </a:fontRef>
        </dgm:style>
      </dgm:prSet>
      <dgm:spPr>
        <a:solidFill>
          <a:schemeClr val="accent1">
            <a:lumMod val="20000"/>
            <a:lumOff val="80000"/>
          </a:schemeClr>
        </a:solidFill>
      </dgm:spPr>
      <dgm:t>
        <a:bodyPr/>
        <a:lstStyle/>
        <a:p>
          <a:r>
            <a:rPr kumimoji="0" lang="en-US" sz="2400" b="1" u="sng" kern="1200" dirty="0" smtClean="0">
              <a:solidFill>
                <a:schemeClr val="tx1"/>
              </a:solidFill>
              <a:latin typeface="Times New Roman" pitchFamily="18" charset="0"/>
              <a:ea typeface="+mn-ea"/>
              <a:cs typeface="Times New Roman" pitchFamily="18" charset="0"/>
            </a:rPr>
            <a:t>Normal Fine</a:t>
          </a:r>
        </a:p>
        <a:p>
          <a:r>
            <a:rPr kumimoji="0" lang="en-US" sz="2400" kern="1200" dirty="0" smtClean="0">
              <a:solidFill>
                <a:schemeClr val="tx1"/>
              </a:solidFill>
              <a:latin typeface="Times New Roman" pitchFamily="18" charset="0"/>
              <a:ea typeface="+mn-ea"/>
              <a:cs typeface="Times New Roman" pitchFamily="18" charset="0"/>
            </a:rPr>
            <a:t>On company and every officer of the company who is in default shall be punishable with</a:t>
          </a:r>
        </a:p>
        <a:p>
          <a:r>
            <a:rPr kumimoji="0" lang="en-US" sz="2800" kern="1200" dirty="0" smtClean="0">
              <a:solidFill>
                <a:srgbClr val="FF0000"/>
              </a:solidFill>
              <a:latin typeface="Times New Roman" pitchFamily="18" charset="0"/>
              <a:ea typeface="+mn-ea"/>
              <a:cs typeface="Times New Roman" pitchFamily="18" charset="0"/>
            </a:rPr>
            <a:t>fine which may extend to </a:t>
          </a:r>
          <a:r>
            <a:rPr kumimoji="0" lang="en-US" sz="2800" b="1" i="1" u="sng" kern="1200" dirty="0" smtClean="0">
              <a:solidFill>
                <a:srgbClr val="FF0000"/>
              </a:solidFill>
              <a:latin typeface="Times New Roman" pitchFamily="18" charset="0"/>
              <a:ea typeface="+mn-ea"/>
              <a:cs typeface="Times New Roman" pitchFamily="18" charset="0"/>
            </a:rPr>
            <a:t>₹ 5,000/-</a:t>
          </a:r>
          <a:r>
            <a:rPr kumimoji="0" lang="en-US" sz="2800" kern="1200" dirty="0" smtClean="0">
              <a:solidFill>
                <a:srgbClr val="FF0000"/>
              </a:solidFill>
              <a:latin typeface="Times New Roman" pitchFamily="18" charset="0"/>
              <a:ea typeface="+mn-ea"/>
              <a:cs typeface="Times New Roman" pitchFamily="18" charset="0"/>
            </a:rPr>
            <a:t> </a:t>
          </a:r>
          <a:endParaRPr kumimoji="0" lang="en-US" sz="2800" kern="1200" dirty="0">
            <a:solidFill>
              <a:srgbClr val="FF0000"/>
            </a:solidFill>
            <a:latin typeface="Times New Roman" pitchFamily="18" charset="0"/>
            <a:ea typeface="+mn-ea"/>
            <a:cs typeface="Times New Roman" pitchFamily="18" charset="0"/>
          </a:endParaRPr>
        </a:p>
      </dgm:t>
    </dgm:pt>
    <dgm:pt modelId="{2143AF25-658E-429C-8EBE-85B842515708}" type="parTrans" cxnId="{26D53650-1239-4115-B636-183B458A5191}">
      <dgm:prSet/>
      <dgm:spPr/>
      <dgm:t>
        <a:bodyPr/>
        <a:lstStyle/>
        <a:p>
          <a:endParaRPr lang="en-US"/>
        </a:p>
      </dgm:t>
    </dgm:pt>
    <dgm:pt modelId="{3592594D-5B5B-48F9-9034-97B65AA35A6B}" type="sibTrans" cxnId="{26D53650-1239-4115-B636-183B458A5191}">
      <dgm:prSet/>
      <dgm:spPr/>
      <dgm:t>
        <a:bodyPr/>
        <a:lstStyle/>
        <a:p>
          <a:endParaRPr lang="en-US"/>
        </a:p>
      </dgm:t>
    </dgm:pt>
    <dgm:pt modelId="{7F89CAAB-943A-4B77-A740-CFB42DD71E64}">
      <dgm:prSet phldrT="[Text]" custT="1">
        <dgm:style>
          <a:lnRef idx="1">
            <a:schemeClr val="accent5"/>
          </a:lnRef>
          <a:fillRef idx="2">
            <a:schemeClr val="accent5"/>
          </a:fillRef>
          <a:effectRef idx="1">
            <a:schemeClr val="accent5"/>
          </a:effectRef>
          <a:fontRef idx="minor">
            <a:schemeClr val="dk1"/>
          </a:fontRef>
        </dgm:style>
      </dgm:prSet>
      <dgm:spPr>
        <a:solidFill>
          <a:schemeClr val="accent1">
            <a:lumMod val="20000"/>
            <a:lumOff val="80000"/>
          </a:schemeClr>
        </a:solidFill>
      </dgm:spPr>
      <dgm:t>
        <a:bodyPr/>
        <a:lstStyle/>
        <a:p>
          <a:r>
            <a:rPr kumimoji="0" lang="en-US" sz="2400" b="1" u="sng" kern="1200" dirty="0" smtClean="0">
              <a:solidFill>
                <a:schemeClr val="tx1"/>
              </a:solidFill>
              <a:latin typeface="Times New Roman" pitchFamily="18" charset="0"/>
              <a:ea typeface="+mn-ea"/>
              <a:cs typeface="Times New Roman" pitchFamily="18" charset="0"/>
            </a:rPr>
            <a:t>Continuing Offence</a:t>
          </a:r>
        </a:p>
        <a:p>
          <a:r>
            <a:rPr kumimoji="0" lang="en-US" sz="2400" kern="1200" dirty="0" smtClean="0">
              <a:solidFill>
                <a:schemeClr val="tx1"/>
              </a:solidFill>
              <a:latin typeface="Times New Roman" pitchFamily="18" charset="0"/>
              <a:ea typeface="+mn-ea"/>
              <a:cs typeface="Times New Roman" pitchFamily="18" charset="0"/>
            </a:rPr>
            <a:t>where the contravention is a continuing one,</a:t>
          </a:r>
        </a:p>
        <a:p>
          <a:r>
            <a:rPr kumimoji="0" lang="en-US" sz="2800" kern="1200" dirty="0" smtClean="0">
              <a:solidFill>
                <a:schemeClr val="tx1"/>
              </a:solidFill>
              <a:latin typeface="Times New Roman" pitchFamily="18" charset="0"/>
              <a:ea typeface="+mn-ea"/>
              <a:cs typeface="Times New Roman" pitchFamily="18" charset="0"/>
            </a:rPr>
            <a:t> </a:t>
          </a:r>
          <a:r>
            <a:rPr kumimoji="0" lang="en-US" sz="2800" b="1" i="1" u="sng" kern="1200" dirty="0" smtClean="0">
              <a:solidFill>
                <a:srgbClr val="FF0000"/>
              </a:solidFill>
              <a:latin typeface="Times New Roman" pitchFamily="18" charset="0"/>
              <a:ea typeface="+mn-ea"/>
              <a:cs typeface="Times New Roman" pitchFamily="18" charset="0"/>
            </a:rPr>
            <a:t>₹ 500/-</a:t>
          </a:r>
          <a:r>
            <a:rPr kumimoji="0" lang="en-US" sz="2800" kern="1200" dirty="0" smtClean="0">
              <a:solidFill>
                <a:srgbClr val="FF0000"/>
              </a:solidFill>
              <a:latin typeface="Times New Roman" pitchFamily="18" charset="0"/>
              <a:ea typeface="+mn-ea"/>
              <a:cs typeface="Times New Roman" pitchFamily="18" charset="0"/>
            </a:rPr>
            <a:t> for every day during which the contravention continues</a:t>
          </a:r>
          <a:endParaRPr kumimoji="0" lang="en-US" sz="2800" kern="1200" dirty="0">
            <a:solidFill>
              <a:srgbClr val="FF0000"/>
            </a:solidFill>
            <a:latin typeface="Times New Roman" pitchFamily="18" charset="0"/>
            <a:ea typeface="+mn-ea"/>
            <a:cs typeface="Times New Roman" pitchFamily="18" charset="0"/>
          </a:endParaRPr>
        </a:p>
      </dgm:t>
    </dgm:pt>
    <dgm:pt modelId="{CA306DCE-E5D9-4061-B2AF-4D24B9FF3FD0}" type="parTrans" cxnId="{D7DC4B70-8843-48AC-A42A-8ECFF1B9F531}">
      <dgm:prSet/>
      <dgm:spPr/>
      <dgm:t>
        <a:bodyPr/>
        <a:lstStyle/>
        <a:p>
          <a:endParaRPr lang="en-US"/>
        </a:p>
      </dgm:t>
    </dgm:pt>
    <dgm:pt modelId="{885D54FE-0BDE-40D1-BFA0-4283229B5CBE}" type="sibTrans" cxnId="{D7DC4B70-8843-48AC-A42A-8ECFF1B9F531}">
      <dgm:prSet/>
      <dgm:spPr/>
      <dgm:t>
        <a:bodyPr/>
        <a:lstStyle/>
        <a:p>
          <a:endParaRPr lang="en-US"/>
        </a:p>
      </dgm:t>
    </dgm:pt>
    <dgm:pt modelId="{05AF6D55-FDBB-4CE2-9705-89E3C1D2B862}" type="pres">
      <dgm:prSet presAssocID="{9CA23816-C66B-4954-B159-1B45ED8BC7EA}" presName="linearFlow" presStyleCnt="0">
        <dgm:presLayoutVars>
          <dgm:dir/>
          <dgm:resizeHandles val="exact"/>
        </dgm:presLayoutVars>
      </dgm:prSet>
      <dgm:spPr/>
    </dgm:pt>
    <dgm:pt modelId="{8A1A2EB3-4796-4E54-B03C-AD3621F910F7}" type="pres">
      <dgm:prSet presAssocID="{2F3F89BA-84BF-488D-A795-DAD19733AA78}" presName="composite" presStyleCnt="0"/>
      <dgm:spPr/>
    </dgm:pt>
    <dgm:pt modelId="{B7B73998-89F7-4DF9-8654-1AC921DA65B9}" type="pres">
      <dgm:prSet presAssocID="{2F3F89BA-84BF-488D-A795-DAD19733AA78}" presName="imgShp" presStyleLbl="fgImgPlace1" presStyleIdx="0" presStyleCnt="2" custScaleX="99347" custLinFactNeighborX="-36081" custLinFactNeighborY="-1837"/>
      <dgm:spPr>
        <a:blipFill rotWithShape="0">
          <a:blip xmlns:r="http://schemas.openxmlformats.org/officeDocument/2006/relationships" r:embed="rId1"/>
          <a:stretch>
            <a:fillRect/>
          </a:stretch>
        </a:blipFill>
      </dgm:spPr>
    </dgm:pt>
    <dgm:pt modelId="{2DD81AE5-449B-4639-85BD-18A7432D0C90}" type="pres">
      <dgm:prSet presAssocID="{2F3F89BA-84BF-488D-A795-DAD19733AA78}" presName="txShp" presStyleLbl="node1" presStyleIdx="0" presStyleCnt="2" custScaleX="129610" custLinFactNeighborX="560" custLinFactNeighborY="2119">
        <dgm:presLayoutVars>
          <dgm:bulletEnabled val="1"/>
        </dgm:presLayoutVars>
      </dgm:prSet>
      <dgm:spPr/>
      <dgm:t>
        <a:bodyPr/>
        <a:lstStyle/>
        <a:p>
          <a:endParaRPr lang="en-US"/>
        </a:p>
      </dgm:t>
    </dgm:pt>
    <dgm:pt modelId="{981AC5AD-0FFF-4706-B0EB-BB68D6AB9915}" type="pres">
      <dgm:prSet presAssocID="{3592594D-5B5B-48F9-9034-97B65AA35A6B}" presName="spacing" presStyleCnt="0"/>
      <dgm:spPr/>
    </dgm:pt>
    <dgm:pt modelId="{C2E62606-0D30-4144-A330-0D857F1AFC44}" type="pres">
      <dgm:prSet presAssocID="{7F89CAAB-943A-4B77-A740-CFB42DD71E64}" presName="composite" presStyleCnt="0"/>
      <dgm:spPr/>
    </dgm:pt>
    <dgm:pt modelId="{AD247640-7746-4188-9F11-EF609AFA1CEF}" type="pres">
      <dgm:prSet presAssocID="{7F89CAAB-943A-4B77-A740-CFB42DD71E64}" presName="imgShp" presStyleLbl="fgImgPlace1" presStyleIdx="1" presStyleCnt="2" custLinFactNeighborX="-37297" custLinFactNeighborY="-3834"/>
      <dgm:spPr>
        <a:blipFill rotWithShape="0">
          <a:blip xmlns:r="http://schemas.openxmlformats.org/officeDocument/2006/relationships" r:embed="rId2"/>
          <a:stretch>
            <a:fillRect/>
          </a:stretch>
        </a:blipFill>
      </dgm:spPr>
    </dgm:pt>
    <dgm:pt modelId="{F21996C2-F39E-4CA4-9C8F-D3D48FF0A5ED}" type="pres">
      <dgm:prSet presAssocID="{7F89CAAB-943A-4B77-A740-CFB42DD71E64}" presName="txShp" presStyleLbl="node1" presStyleIdx="1" presStyleCnt="2" custScaleX="128148">
        <dgm:presLayoutVars>
          <dgm:bulletEnabled val="1"/>
        </dgm:presLayoutVars>
      </dgm:prSet>
      <dgm:spPr/>
      <dgm:t>
        <a:bodyPr/>
        <a:lstStyle/>
        <a:p>
          <a:endParaRPr lang="en-US"/>
        </a:p>
      </dgm:t>
    </dgm:pt>
  </dgm:ptLst>
  <dgm:cxnLst>
    <dgm:cxn modelId="{49D6D91D-84BC-4CE8-A642-B7CC698D5FEC}" type="presOf" srcId="{7F89CAAB-943A-4B77-A740-CFB42DD71E64}" destId="{F21996C2-F39E-4CA4-9C8F-D3D48FF0A5ED}" srcOrd="0" destOrd="0" presId="urn:microsoft.com/office/officeart/2005/8/layout/vList3#1"/>
    <dgm:cxn modelId="{D7DC4B70-8843-48AC-A42A-8ECFF1B9F531}" srcId="{9CA23816-C66B-4954-B159-1B45ED8BC7EA}" destId="{7F89CAAB-943A-4B77-A740-CFB42DD71E64}" srcOrd="1" destOrd="0" parTransId="{CA306DCE-E5D9-4061-B2AF-4D24B9FF3FD0}" sibTransId="{885D54FE-0BDE-40D1-BFA0-4283229B5CBE}"/>
    <dgm:cxn modelId="{26D53650-1239-4115-B636-183B458A5191}" srcId="{9CA23816-C66B-4954-B159-1B45ED8BC7EA}" destId="{2F3F89BA-84BF-488D-A795-DAD19733AA78}" srcOrd="0" destOrd="0" parTransId="{2143AF25-658E-429C-8EBE-85B842515708}" sibTransId="{3592594D-5B5B-48F9-9034-97B65AA35A6B}"/>
    <dgm:cxn modelId="{0F534FD1-40AF-40AA-9AB0-174173CA4955}" type="presOf" srcId="{9CA23816-C66B-4954-B159-1B45ED8BC7EA}" destId="{05AF6D55-FDBB-4CE2-9705-89E3C1D2B862}" srcOrd="0" destOrd="0" presId="urn:microsoft.com/office/officeart/2005/8/layout/vList3#1"/>
    <dgm:cxn modelId="{BA9DBDC0-C56F-4463-90C8-F3CF35232353}" type="presOf" srcId="{2F3F89BA-84BF-488D-A795-DAD19733AA78}" destId="{2DD81AE5-449B-4639-85BD-18A7432D0C90}" srcOrd="0" destOrd="0" presId="urn:microsoft.com/office/officeart/2005/8/layout/vList3#1"/>
    <dgm:cxn modelId="{A3CACA8D-D0F3-48B9-A24A-3DF160A736FE}" type="presParOf" srcId="{05AF6D55-FDBB-4CE2-9705-89E3C1D2B862}" destId="{8A1A2EB3-4796-4E54-B03C-AD3621F910F7}" srcOrd="0" destOrd="0" presId="urn:microsoft.com/office/officeart/2005/8/layout/vList3#1"/>
    <dgm:cxn modelId="{F7031B8C-A2A2-41B9-8447-A7651D5B8408}" type="presParOf" srcId="{8A1A2EB3-4796-4E54-B03C-AD3621F910F7}" destId="{B7B73998-89F7-4DF9-8654-1AC921DA65B9}" srcOrd="0" destOrd="0" presId="urn:microsoft.com/office/officeart/2005/8/layout/vList3#1"/>
    <dgm:cxn modelId="{90120C21-AB8D-4FC8-8D56-1A810E18B0F2}" type="presParOf" srcId="{8A1A2EB3-4796-4E54-B03C-AD3621F910F7}" destId="{2DD81AE5-449B-4639-85BD-18A7432D0C90}" srcOrd="1" destOrd="0" presId="urn:microsoft.com/office/officeart/2005/8/layout/vList3#1"/>
    <dgm:cxn modelId="{2FB02D86-7573-4662-9BA3-C9D8466EA926}" type="presParOf" srcId="{05AF6D55-FDBB-4CE2-9705-89E3C1D2B862}" destId="{981AC5AD-0FFF-4706-B0EB-BB68D6AB9915}" srcOrd="1" destOrd="0" presId="urn:microsoft.com/office/officeart/2005/8/layout/vList3#1"/>
    <dgm:cxn modelId="{DABEA7D9-BA78-4E8C-BBBD-197AE95F33C2}" type="presParOf" srcId="{05AF6D55-FDBB-4CE2-9705-89E3C1D2B862}" destId="{C2E62606-0D30-4144-A330-0D857F1AFC44}" srcOrd="2" destOrd="0" presId="urn:microsoft.com/office/officeart/2005/8/layout/vList3#1"/>
    <dgm:cxn modelId="{2FC17FB9-8B8B-4B10-BE90-CD91476235C7}" type="presParOf" srcId="{C2E62606-0D30-4144-A330-0D857F1AFC44}" destId="{AD247640-7746-4188-9F11-EF609AFA1CEF}" srcOrd="0" destOrd="0" presId="urn:microsoft.com/office/officeart/2005/8/layout/vList3#1"/>
    <dgm:cxn modelId="{241C0B71-7633-42DE-91EC-04CC0747AF58}" type="presParOf" srcId="{C2E62606-0D30-4144-A330-0D857F1AFC44}" destId="{F21996C2-F39E-4CA4-9C8F-D3D48FF0A5ED}"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FFFDD27-B410-4FDA-801F-1E5FDA5A98DF}"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US"/>
        </a:p>
      </dgm:t>
    </dgm:pt>
    <dgm:pt modelId="{16B66571-6454-49CB-A7DA-D11638289E5D}">
      <dgm:prSet phldrT="[Text]" custT="1"/>
      <dgm:spPr/>
      <dgm:t>
        <a:bodyPr/>
        <a:lstStyle/>
        <a:p>
          <a:r>
            <a:rPr lang="en-US" sz="3600" b="1" dirty="0" smtClean="0">
              <a:latin typeface="Times New Roman" pitchFamily="18" charset="0"/>
              <a:cs typeface="Times New Roman" pitchFamily="18" charset="0"/>
            </a:rPr>
            <a:t>Annual Filing</a:t>
          </a:r>
        </a:p>
        <a:p>
          <a:r>
            <a:rPr lang="en-US" sz="3600" b="1" dirty="0" smtClean="0">
              <a:latin typeface="Times New Roman" pitchFamily="18" charset="0"/>
              <a:cs typeface="Times New Roman" pitchFamily="18" charset="0"/>
            </a:rPr>
            <a:t>By Companies</a:t>
          </a:r>
          <a:endParaRPr lang="en-US" sz="3600" b="1" dirty="0">
            <a:latin typeface="Times New Roman" pitchFamily="18" charset="0"/>
            <a:cs typeface="Times New Roman" pitchFamily="18" charset="0"/>
          </a:endParaRPr>
        </a:p>
      </dgm:t>
    </dgm:pt>
    <dgm:pt modelId="{F165DCF5-E915-49E6-AA92-1C2EF1B1DC53}" type="parTrans" cxnId="{B2C93C9C-AACF-4A95-AD67-D567214774C7}">
      <dgm:prSet/>
      <dgm:spPr/>
      <dgm:t>
        <a:bodyPr/>
        <a:lstStyle/>
        <a:p>
          <a:endParaRPr lang="en-US" sz="2400">
            <a:latin typeface="Times New Roman" pitchFamily="18" charset="0"/>
            <a:cs typeface="Times New Roman" pitchFamily="18" charset="0"/>
          </a:endParaRPr>
        </a:p>
      </dgm:t>
    </dgm:pt>
    <dgm:pt modelId="{FDA4BBF7-1C32-4DE0-A89D-9D75FAEBAF4A}" type="sibTrans" cxnId="{B2C93C9C-AACF-4A95-AD67-D567214774C7}">
      <dgm:prSet/>
      <dgm:spPr/>
      <dgm:t>
        <a:bodyPr/>
        <a:lstStyle/>
        <a:p>
          <a:endParaRPr lang="en-US" sz="2400">
            <a:latin typeface="Times New Roman" pitchFamily="18" charset="0"/>
            <a:cs typeface="Times New Roman" pitchFamily="18" charset="0"/>
          </a:endParaRPr>
        </a:p>
      </dgm:t>
    </dgm:pt>
    <dgm:pt modelId="{CD3E9B82-1FBB-4A59-978E-B1581F4DF73D}">
      <dgm:prSet phldrT="[Text]" custT="1"/>
      <dgm:spPr/>
      <dgm:t>
        <a:bodyPr/>
        <a:lstStyle/>
        <a:p>
          <a:pPr>
            <a:spcAft>
              <a:spcPts val="0"/>
            </a:spcAft>
          </a:pPr>
          <a:r>
            <a:rPr lang="en-US" sz="3600" b="1" dirty="0" smtClean="0">
              <a:latin typeface="Times New Roman" pitchFamily="18" charset="0"/>
              <a:cs typeface="Times New Roman" pitchFamily="18" charset="0"/>
            </a:rPr>
            <a:t>Section 92: </a:t>
          </a:r>
        </a:p>
        <a:p>
          <a:pPr>
            <a:spcAft>
              <a:spcPts val="0"/>
            </a:spcAft>
          </a:pPr>
          <a:r>
            <a:rPr lang="en-US" sz="3600" dirty="0" smtClean="0">
              <a:latin typeface="Times New Roman" pitchFamily="18" charset="0"/>
              <a:cs typeface="Times New Roman" pitchFamily="18" charset="0"/>
            </a:rPr>
            <a:t>Annual Return</a:t>
          </a:r>
        </a:p>
        <a:p>
          <a:pPr>
            <a:spcAft>
              <a:spcPts val="0"/>
            </a:spcAft>
          </a:pPr>
          <a:r>
            <a:rPr lang="en-US" sz="3200" i="1" dirty="0" smtClean="0">
              <a:latin typeface="Times New Roman" pitchFamily="18" charset="0"/>
              <a:cs typeface="Times New Roman" pitchFamily="18" charset="0"/>
            </a:rPr>
            <a:t>(w.e.f. 1</a:t>
          </a:r>
          <a:r>
            <a:rPr lang="en-US" sz="3200" i="1" baseline="30000" dirty="0" smtClean="0">
              <a:latin typeface="Times New Roman" pitchFamily="18" charset="0"/>
              <a:cs typeface="Times New Roman" pitchFamily="18" charset="0"/>
            </a:rPr>
            <a:t>st</a:t>
          </a:r>
          <a:r>
            <a:rPr lang="en-US" sz="3200" i="1" dirty="0" smtClean="0">
              <a:latin typeface="Times New Roman" pitchFamily="18" charset="0"/>
              <a:cs typeface="Times New Roman" pitchFamily="18" charset="0"/>
            </a:rPr>
            <a:t> April, 2014)</a:t>
          </a:r>
          <a:endParaRPr lang="en-US" sz="3200" i="1" dirty="0">
            <a:latin typeface="Times New Roman" pitchFamily="18" charset="0"/>
            <a:cs typeface="Times New Roman" pitchFamily="18" charset="0"/>
          </a:endParaRPr>
        </a:p>
      </dgm:t>
    </dgm:pt>
    <dgm:pt modelId="{4FBF5913-921D-45B1-B498-CBD8A6450B27}" type="parTrans" cxnId="{0D965DE3-4B57-4CEC-A9F0-5667A7E2433E}">
      <dgm:prSet/>
      <dgm:spPr/>
      <dgm:t>
        <a:bodyPr/>
        <a:lstStyle/>
        <a:p>
          <a:endParaRPr lang="en-US" sz="2400">
            <a:latin typeface="Times New Roman" pitchFamily="18" charset="0"/>
            <a:cs typeface="Times New Roman" pitchFamily="18" charset="0"/>
          </a:endParaRPr>
        </a:p>
      </dgm:t>
    </dgm:pt>
    <dgm:pt modelId="{22790587-5608-4678-A83C-576ADDABA349}" type="sibTrans" cxnId="{0D965DE3-4B57-4CEC-A9F0-5667A7E2433E}">
      <dgm:prSet/>
      <dgm:spPr/>
      <dgm:t>
        <a:bodyPr/>
        <a:lstStyle/>
        <a:p>
          <a:endParaRPr lang="en-US" sz="2400">
            <a:latin typeface="Times New Roman" pitchFamily="18" charset="0"/>
            <a:cs typeface="Times New Roman" pitchFamily="18" charset="0"/>
          </a:endParaRPr>
        </a:p>
      </dgm:t>
    </dgm:pt>
    <dgm:pt modelId="{F097E644-AD83-4DC0-9A1A-8C20367F7355}">
      <dgm:prSet phldrT="[Text]" custT="1"/>
      <dgm:spPr/>
      <dgm:t>
        <a:bodyPr/>
        <a:lstStyle/>
        <a:p>
          <a:pPr>
            <a:spcAft>
              <a:spcPts val="0"/>
            </a:spcAft>
          </a:pPr>
          <a:r>
            <a:rPr lang="en-US" sz="3600" b="1" dirty="0" smtClean="0">
              <a:latin typeface="Times New Roman" pitchFamily="18" charset="0"/>
              <a:cs typeface="Times New Roman" pitchFamily="18" charset="0"/>
            </a:rPr>
            <a:t>Section 137: </a:t>
          </a:r>
        </a:p>
        <a:p>
          <a:pPr>
            <a:spcAft>
              <a:spcPts val="0"/>
            </a:spcAft>
          </a:pPr>
          <a:r>
            <a:rPr lang="en-US" sz="3600" dirty="0" smtClean="0">
              <a:latin typeface="Times New Roman" pitchFamily="18" charset="0"/>
              <a:cs typeface="Times New Roman" pitchFamily="18" charset="0"/>
            </a:rPr>
            <a:t>Copy of Financial Statement to be filed with Registrar</a:t>
          </a:r>
        </a:p>
        <a:p>
          <a:pPr>
            <a:spcAft>
              <a:spcPts val="0"/>
            </a:spcAft>
          </a:pPr>
          <a:r>
            <a:rPr lang="en-US" sz="3200" i="1" dirty="0" smtClean="0">
              <a:latin typeface="Times New Roman" pitchFamily="18" charset="0"/>
              <a:cs typeface="Times New Roman" pitchFamily="18" charset="0"/>
            </a:rPr>
            <a:t>(w.e.f. 1</a:t>
          </a:r>
          <a:r>
            <a:rPr lang="en-US" sz="3200" i="1" baseline="30000" dirty="0" smtClean="0">
              <a:latin typeface="Times New Roman" pitchFamily="18" charset="0"/>
              <a:cs typeface="Times New Roman" pitchFamily="18" charset="0"/>
            </a:rPr>
            <a:t>st</a:t>
          </a:r>
          <a:r>
            <a:rPr lang="en-US" sz="3200" i="1" dirty="0" smtClean="0">
              <a:latin typeface="Times New Roman" pitchFamily="18" charset="0"/>
              <a:cs typeface="Times New Roman" pitchFamily="18" charset="0"/>
            </a:rPr>
            <a:t> April, 2014)</a:t>
          </a:r>
          <a:endParaRPr lang="en-US" sz="3600" i="1" dirty="0">
            <a:latin typeface="Times New Roman" pitchFamily="18" charset="0"/>
            <a:cs typeface="Times New Roman" pitchFamily="18" charset="0"/>
          </a:endParaRPr>
        </a:p>
      </dgm:t>
    </dgm:pt>
    <dgm:pt modelId="{01B5DB85-C28C-4F55-9E07-789739A7D55C}" type="parTrans" cxnId="{67FCF068-1CB2-4DA0-A528-66F90F0DF262}">
      <dgm:prSet/>
      <dgm:spPr/>
      <dgm:t>
        <a:bodyPr/>
        <a:lstStyle/>
        <a:p>
          <a:endParaRPr lang="en-US" sz="2400">
            <a:latin typeface="Times New Roman" pitchFamily="18" charset="0"/>
            <a:cs typeface="Times New Roman" pitchFamily="18" charset="0"/>
          </a:endParaRPr>
        </a:p>
      </dgm:t>
    </dgm:pt>
    <dgm:pt modelId="{682CB19F-9637-444C-BBF1-D5068CB47642}" type="sibTrans" cxnId="{67FCF068-1CB2-4DA0-A528-66F90F0DF262}">
      <dgm:prSet/>
      <dgm:spPr/>
      <dgm:t>
        <a:bodyPr/>
        <a:lstStyle/>
        <a:p>
          <a:endParaRPr lang="en-US" sz="2400">
            <a:latin typeface="Times New Roman" pitchFamily="18" charset="0"/>
            <a:cs typeface="Times New Roman" pitchFamily="18" charset="0"/>
          </a:endParaRPr>
        </a:p>
      </dgm:t>
    </dgm:pt>
    <dgm:pt modelId="{7335D348-4493-4FBF-9F44-BD20B5E8A645}" type="pres">
      <dgm:prSet presAssocID="{DFFFDD27-B410-4FDA-801F-1E5FDA5A98DF}" presName="hierChild1" presStyleCnt="0">
        <dgm:presLayoutVars>
          <dgm:orgChart val="1"/>
          <dgm:chPref val="1"/>
          <dgm:dir/>
          <dgm:animOne val="branch"/>
          <dgm:animLvl val="lvl"/>
          <dgm:resizeHandles/>
        </dgm:presLayoutVars>
      </dgm:prSet>
      <dgm:spPr/>
      <dgm:t>
        <a:bodyPr/>
        <a:lstStyle/>
        <a:p>
          <a:endParaRPr lang="en-US"/>
        </a:p>
      </dgm:t>
    </dgm:pt>
    <dgm:pt modelId="{F0FFDC27-8FF7-4BD6-80DC-F7252D5F9918}" type="pres">
      <dgm:prSet presAssocID="{16B66571-6454-49CB-A7DA-D11638289E5D}" presName="hierRoot1" presStyleCnt="0">
        <dgm:presLayoutVars>
          <dgm:hierBranch val="init"/>
        </dgm:presLayoutVars>
      </dgm:prSet>
      <dgm:spPr/>
    </dgm:pt>
    <dgm:pt modelId="{EFCF433F-8301-4E14-89B0-D472E4B786FD}" type="pres">
      <dgm:prSet presAssocID="{16B66571-6454-49CB-A7DA-D11638289E5D}" presName="rootComposite1" presStyleCnt="0"/>
      <dgm:spPr/>
    </dgm:pt>
    <dgm:pt modelId="{4129AD81-59A6-4125-95AC-A868CB8554A2}" type="pres">
      <dgm:prSet presAssocID="{16B66571-6454-49CB-A7DA-D11638289E5D}" presName="rootText1" presStyleLbl="node0" presStyleIdx="0" presStyleCnt="1" custScaleX="109056" custScaleY="75651">
        <dgm:presLayoutVars>
          <dgm:chPref val="3"/>
        </dgm:presLayoutVars>
      </dgm:prSet>
      <dgm:spPr/>
      <dgm:t>
        <a:bodyPr/>
        <a:lstStyle/>
        <a:p>
          <a:endParaRPr lang="en-US"/>
        </a:p>
      </dgm:t>
    </dgm:pt>
    <dgm:pt modelId="{68727A32-EC46-414D-9C26-8B542C5C165F}" type="pres">
      <dgm:prSet presAssocID="{16B66571-6454-49CB-A7DA-D11638289E5D}" presName="rootConnector1" presStyleLbl="node1" presStyleIdx="0" presStyleCnt="0"/>
      <dgm:spPr/>
      <dgm:t>
        <a:bodyPr/>
        <a:lstStyle/>
        <a:p>
          <a:endParaRPr lang="en-US"/>
        </a:p>
      </dgm:t>
    </dgm:pt>
    <dgm:pt modelId="{6E376916-401D-4C13-8FFE-08A3F3AA91EF}" type="pres">
      <dgm:prSet presAssocID="{16B66571-6454-49CB-A7DA-D11638289E5D}" presName="hierChild2" presStyleCnt="0"/>
      <dgm:spPr/>
    </dgm:pt>
    <dgm:pt modelId="{120E9A9F-3FB9-4184-9A95-67B4A9D3E6E0}" type="pres">
      <dgm:prSet presAssocID="{4FBF5913-921D-45B1-B498-CBD8A6450B27}" presName="Name37" presStyleLbl="parChTrans1D2" presStyleIdx="0" presStyleCnt="2"/>
      <dgm:spPr/>
      <dgm:t>
        <a:bodyPr/>
        <a:lstStyle/>
        <a:p>
          <a:endParaRPr lang="en-US"/>
        </a:p>
      </dgm:t>
    </dgm:pt>
    <dgm:pt modelId="{0019A122-9735-416C-9D8D-5899E2462565}" type="pres">
      <dgm:prSet presAssocID="{CD3E9B82-1FBB-4A59-978E-B1581F4DF73D}" presName="hierRoot2" presStyleCnt="0">
        <dgm:presLayoutVars>
          <dgm:hierBranch val="init"/>
        </dgm:presLayoutVars>
      </dgm:prSet>
      <dgm:spPr/>
    </dgm:pt>
    <dgm:pt modelId="{8008532C-330E-4ADA-8141-6681F75C27C6}" type="pres">
      <dgm:prSet presAssocID="{CD3E9B82-1FBB-4A59-978E-B1581F4DF73D}" presName="rootComposite" presStyleCnt="0"/>
      <dgm:spPr/>
    </dgm:pt>
    <dgm:pt modelId="{08265658-ECB9-4CBD-AE07-48837320C776}" type="pres">
      <dgm:prSet presAssocID="{CD3E9B82-1FBB-4A59-978E-B1581F4DF73D}" presName="rootText" presStyleLbl="node2" presStyleIdx="0" presStyleCnt="2" custScaleY="138625" custLinFactNeighborY="0">
        <dgm:presLayoutVars>
          <dgm:chPref val="3"/>
        </dgm:presLayoutVars>
      </dgm:prSet>
      <dgm:spPr/>
      <dgm:t>
        <a:bodyPr/>
        <a:lstStyle/>
        <a:p>
          <a:endParaRPr lang="en-US"/>
        </a:p>
      </dgm:t>
    </dgm:pt>
    <dgm:pt modelId="{DE9BCC52-D32B-46C1-9279-A7520EB9C555}" type="pres">
      <dgm:prSet presAssocID="{CD3E9B82-1FBB-4A59-978E-B1581F4DF73D}" presName="rootConnector" presStyleLbl="node2" presStyleIdx="0" presStyleCnt="2"/>
      <dgm:spPr/>
      <dgm:t>
        <a:bodyPr/>
        <a:lstStyle/>
        <a:p>
          <a:endParaRPr lang="en-US"/>
        </a:p>
      </dgm:t>
    </dgm:pt>
    <dgm:pt modelId="{FC5348C6-0D96-4A14-84D0-E0F1DA753BA4}" type="pres">
      <dgm:prSet presAssocID="{CD3E9B82-1FBB-4A59-978E-B1581F4DF73D}" presName="hierChild4" presStyleCnt="0"/>
      <dgm:spPr/>
    </dgm:pt>
    <dgm:pt modelId="{46C0E3F1-B5E7-4944-9430-23685ECB912E}" type="pres">
      <dgm:prSet presAssocID="{CD3E9B82-1FBB-4A59-978E-B1581F4DF73D}" presName="hierChild5" presStyleCnt="0"/>
      <dgm:spPr/>
    </dgm:pt>
    <dgm:pt modelId="{EADECF09-0CC8-499C-8202-2864B676D575}" type="pres">
      <dgm:prSet presAssocID="{01B5DB85-C28C-4F55-9E07-789739A7D55C}" presName="Name37" presStyleLbl="parChTrans1D2" presStyleIdx="1" presStyleCnt="2"/>
      <dgm:spPr/>
      <dgm:t>
        <a:bodyPr/>
        <a:lstStyle/>
        <a:p>
          <a:endParaRPr lang="en-US"/>
        </a:p>
      </dgm:t>
    </dgm:pt>
    <dgm:pt modelId="{C963C4D7-C4D8-46B5-9521-3FE74626B7F2}" type="pres">
      <dgm:prSet presAssocID="{F097E644-AD83-4DC0-9A1A-8C20367F7355}" presName="hierRoot2" presStyleCnt="0">
        <dgm:presLayoutVars>
          <dgm:hierBranch val="init"/>
        </dgm:presLayoutVars>
      </dgm:prSet>
      <dgm:spPr/>
    </dgm:pt>
    <dgm:pt modelId="{ECDC9E68-2A1C-49C3-A427-81EBF1357FCE}" type="pres">
      <dgm:prSet presAssocID="{F097E644-AD83-4DC0-9A1A-8C20367F7355}" presName="rootComposite" presStyleCnt="0"/>
      <dgm:spPr/>
    </dgm:pt>
    <dgm:pt modelId="{F2DFAF81-992E-4CBC-AD0C-E209BB5AD9FC}" type="pres">
      <dgm:prSet presAssocID="{F097E644-AD83-4DC0-9A1A-8C20367F7355}" presName="rootText" presStyleLbl="node2" presStyleIdx="1" presStyleCnt="2" custScaleY="137879">
        <dgm:presLayoutVars>
          <dgm:chPref val="3"/>
        </dgm:presLayoutVars>
      </dgm:prSet>
      <dgm:spPr/>
      <dgm:t>
        <a:bodyPr/>
        <a:lstStyle/>
        <a:p>
          <a:endParaRPr lang="en-US"/>
        </a:p>
      </dgm:t>
    </dgm:pt>
    <dgm:pt modelId="{8D638929-B859-4DC7-B437-1E37E538AEA6}" type="pres">
      <dgm:prSet presAssocID="{F097E644-AD83-4DC0-9A1A-8C20367F7355}" presName="rootConnector" presStyleLbl="node2" presStyleIdx="1" presStyleCnt="2"/>
      <dgm:spPr/>
      <dgm:t>
        <a:bodyPr/>
        <a:lstStyle/>
        <a:p>
          <a:endParaRPr lang="en-US"/>
        </a:p>
      </dgm:t>
    </dgm:pt>
    <dgm:pt modelId="{11F2572E-4750-48F1-BACD-907C0B0DA62B}" type="pres">
      <dgm:prSet presAssocID="{F097E644-AD83-4DC0-9A1A-8C20367F7355}" presName="hierChild4" presStyleCnt="0"/>
      <dgm:spPr/>
    </dgm:pt>
    <dgm:pt modelId="{CC17BBC9-AC69-4211-B341-ED8D7BEE3DDB}" type="pres">
      <dgm:prSet presAssocID="{F097E644-AD83-4DC0-9A1A-8C20367F7355}" presName="hierChild5" presStyleCnt="0"/>
      <dgm:spPr/>
    </dgm:pt>
    <dgm:pt modelId="{50D79C55-1C0F-436C-99E2-DBD2462C34EA}" type="pres">
      <dgm:prSet presAssocID="{16B66571-6454-49CB-A7DA-D11638289E5D}" presName="hierChild3" presStyleCnt="0"/>
      <dgm:spPr/>
    </dgm:pt>
  </dgm:ptLst>
  <dgm:cxnLst>
    <dgm:cxn modelId="{B2C93C9C-AACF-4A95-AD67-D567214774C7}" srcId="{DFFFDD27-B410-4FDA-801F-1E5FDA5A98DF}" destId="{16B66571-6454-49CB-A7DA-D11638289E5D}" srcOrd="0" destOrd="0" parTransId="{F165DCF5-E915-49E6-AA92-1C2EF1B1DC53}" sibTransId="{FDA4BBF7-1C32-4DE0-A89D-9D75FAEBAF4A}"/>
    <dgm:cxn modelId="{0D965DE3-4B57-4CEC-A9F0-5667A7E2433E}" srcId="{16B66571-6454-49CB-A7DA-D11638289E5D}" destId="{CD3E9B82-1FBB-4A59-978E-B1581F4DF73D}" srcOrd="0" destOrd="0" parTransId="{4FBF5913-921D-45B1-B498-CBD8A6450B27}" sibTransId="{22790587-5608-4678-A83C-576ADDABA349}"/>
    <dgm:cxn modelId="{B2D60166-EBDE-440F-A3A8-74789ACBC213}" type="presOf" srcId="{01B5DB85-C28C-4F55-9E07-789739A7D55C}" destId="{EADECF09-0CC8-499C-8202-2864B676D575}" srcOrd="0" destOrd="0" presId="urn:microsoft.com/office/officeart/2005/8/layout/orgChart1"/>
    <dgm:cxn modelId="{27737BBC-F6E1-4DB4-A119-288562E08DA0}" type="presOf" srcId="{F097E644-AD83-4DC0-9A1A-8C20367F7355}" destId="{F2DFAF81-992E-4CBC-AD0C-E209BB5AD9FC}" srcOrd="0" destOrd="0" presId="urn:microsoft.com/office/officeart/2005/8/layout/orgChart1"/>
    <dgm:cxn modelId="{7B756F51-0A8D-4DAE-A0D6-DC3D84C1D413}" type="presOf" srcId="{16B66571-6454-49CB-A7DA-D11638289E5D}" destId="{68727A32-EC46-414D-9C26-8B542C5C165F}" srcOrd="1" destOrd="0" presId="urn:microsoft.com/office/officeart/2005/8/layout/orgChart1"/>
    <dgm:cxn modelId="{A0812B4D-CE50-4BC2-AA53-38535CAC67A5}" type="presOf" srcId="{CD3E9B82-1FBB-4A59-978E-B1581F4DF73D}" destId="{08265658-ECB9-4CBD-AE07-48837320C776}" srcOrd="0" destOrd="0" presId="urn:microsoft.com/office/officeart/2005/8/layout/orgChart1"/>
    <dgm:cxn modelId="{7227D900-D152-44ED-A3DF-7DCF5DB98EF4}" type="presOf" srcId="{16B66571-6454-49CB-A7DA-D11638289E5D}" destId="{4129AD81-59A6-4125-95AC-A868CB8554A2}" srcOrd="0" destOrd="0" presId="urn:microsoft.com/office/officeart/2005/8/layout/orgChart1"/>
    <dgm:cxn modelId="{3158B35F-CCFC-4B1F-805F-C2FD9EE276DE}" type="presOf" srcId="{DFFFDD27-B410-4FDA-801F-1E5FDA5A98DF}" destId="{7335D348-4493-4FBF-9F44-BD20B5E8A645}" srcOrd="0" destOrd="0" presId="urn:microsoft.com/office/officeart/2005/8/layout/orgChart1"/>
    <dgm:cxn modelId="{409D66A2-9E8A-4994-84C1-9245E4F8D850}" type="presOf" srcId="{F097E644-AD83-4DC0-9A1A-8C20367F7355}" destId="{8D638929-B859-4DC7-B437-1E37E538AEA6}" srcOrd="1" destOrd="0" presId="urn:microsoft.com/office/officeart/2005/8/layout/orgChart1"/>
    <dgm:cxn modelId="{B348B227-B3C7-4780-A81C-39583CAC67B8}" type="presOf" srcId="{4FBF5913-921D-45B1-B498-CBD8A6450B27}" destId="{120E9A9F-3FB9-4184-9A95-67B4A9D3E6E0}" srcOrd="0" destOrd="0" presId="urn:microsoft.com/office/officeart/2005/8/layout/orgChart1"/>
    <dgm:cxn modelId="{67FCF068-1CB2-4DA0-A528-66F90F0DF262}" srcId="{16B66571-6454-49CB-A7DA-D11638289E5D}" destId="{F097E644-AD83-4DC0-9A1A-8C20367F7355}" srcOrd="1" destOrd="0" parTransId="{01B5DB85-C28C-4F55-9E07-789739A7D55C}" sibTransId="{682CB19F-9637-444C-BBF1-D5068CB47642}"/>
    <dgm:cxn modelId="{6680B0A4-1E60-41DB-9242-EF40C672F336}" type="presOf" srcId="{CD3E9B82-1FBB-4A59-978E-B1581F4DF73D}" destId="{DE9BCC52-D32B-46C1-9279-A7520EB9C555}" srcOrd="1" destOrd="0" presId="urn:microsoft.com/office/officeart/2005/8/layout/orgChart1"/>
    <dgm:cxn modelId="{78BAB018-C68E-4CC4-BEA7-067664348131}" type="presParOf" srcId="{7335D348-4493-4FBF-9F44-BD20B5E8A645}" destId="{F0FFDC27-8FF7-4BD6-80DC-F7252D5F9918}" srcOrd="0" destOrd="0" presId="urn:microsoft.com/office/officeart/2005/8/layout/orgChart1"/>
    <dgm:cxn modelId="{DD78DC81-8DF1-413C-A42C-FE68B6E9ECCF}" type="presParOf" srcId="{F0FFDC27-8FF7-4BD6-80DC-F7252D5F9918}" destId="{EFCF433F-8301-4E14-89B0-D472E4B786FD}" srcOrd="0" destOrd="0" presId="urn:microsoft.com/office/officeart/2005/8/layout/orgChart1"/>
    <dgm:cxn modelId="{FF596F45-4E31-4997-80D2-D0AF535493CA}" type="presParOf" srcId="{EFCF433F-8301-4E14-89B0-D472E4B786FD}" destId="{4129AD81-59A6-4125-95AC-A868CB8554A2}" srcOrd="0" destOrd="0" presId="urn:microsoft.com/office/officeart/2005/8/layout/orgChart1"/>
    <dgm:cxn modelId="{6AF94983-C005-4C44-AD88-45158F58682E}" type="presParOf" srcId="{EFCF433F-8301-4E14-89B0-D472E4B786FD}" destId="{68727A32-EC46-414D-9C26-8B542C5C165F}" srcOrd="1" destOrd="0" presId="urn:microsoft.com/office/officeart/2005/8/layout/orgChart1"/>
    <dgm:cxn modelId="{C8CF801D-CBEB-4EBC-8C8E-CB135FB50A1F}" type="presParOf" srcId="{F0FFDC27-8FF7-4BD6-80DC-F7252D5F9918}" destId="{6E376916-401D-4C13-8FFE-08A3F3AA91EF}" srcOrd="1" destOrd="0" presId="urn:microsoft.com/office/officeart/2005/8/layout/orgChart1"/>
    <dgm:cxn modelId="{6AFE4BDC-67BA-4B9B-BB2D-A36D06F4C95D}" type="presParOf" srcId="{6E376916-401D-4C13-8FFE-08A3F3AA91EF}" destId="{120E9A9F-3FB9-4184-9A95-67B4A9D3E6E0}" srcOrd="0" destOrd="0" presId="urn:microsoft.com/office/officeart/2005/8/layout/orgChart1"/>
    <dgm:cxn modelId="{6189C44D-FC2D-488F-8176-41C293D39831}" type="presParOf" srcId="{6E376916-401D-4C13-8FFE-08A3F3AA91EF}" destId="{0019A122-9735-416C-9D8D-5899E2462565}" srcOrd="1" destOrd="0" presId="urn:microsoft.com/office/officeart/2005/8/layout/orgChart1"/>
    <dgm:cxn modelId="{10266585-24FB-41CF-B8DA-7A242F279AB5}" type="presParOf" srcId="{0019A122-9735-416C-9D8D-5899E2462565}" destId="{8008532C-330E-4ADA-8141-6681F75C27C6}" srcOrd="0" destOrd="0" presId="urn:microsoft.com/office/officeart/2005/8/layout/orgChart1"/>
    <dgm:cxn modelId="{72AF50CF-9605-44A2-8A82-9A9B61DC76C9}" type="presParOf" srcId="{8008532C-330E-4ADA-8141-6681F75C27C6}" destId="{08265658-ECB9-4CBD-AE07-48837320C776}" srcOrd="0" destOrd="0" presId="urn:microsoft.com/office/officeart/2005/8/layout/orgChart1"/>
    <dgm:cxn modelId="{AC411896-A829-4A9A-B698-87F709CEB021}" type="presParOf" srcId="{8008532C-330E-4ADA-8141-6681F75C27C6}" destId="{DE9BCC52-D32B-46C1-9279-A7520EB9C555}" srcOrd="1" destOrd="0" presId="urn:microsoft.com/office/officeart/2005/8/layout/orgChart1"/>
    <dgm:cxn modelId="{FC927B28-A78F-4AEB-94A2-BDDAA16EB669}" type="presParOf" srcId="{0019A122-9735-416C-9D8D-5899E2462565}" destId="{FC5348C6-0D96-4A14-84D0-E0F1DA753BA4}" srcOrd="1" destOrd="0" presId="urn:microsoft.com/office/officeart/2005/8/layout/orgChart1"/>
    <dgm:cxn modelId="{DBAFBBB9-7CC2-4C55-8CC5-074A0EE44A22}" type="presParOf" srcId="{0019A122-9735-416C-9D8D-5899E2462565}" destId="{46C0E3F1-B5E7-4944-9430-23685ECB912E}" srcOrd="2" destOrd="0" presId="urn:microsoft.com/office/officeart/2005/8/layout/orgChart1"/>
    <dgm:cxn modelId="{DB77361A-C4FB-4838-8D02-BD6DF4B6ABAB}" type="presParOf" srcId="{6E376916-401D-4C13-8FFE-08A3F3AA91EF}" destId="{EADECF09-0CC8-499C-8202-2864B676D575}" srcOrd="2" destOrd="0" presId="urn:microsoft.com/office/officeart/2005/8/layout/orgChart1"/>
    <dgm:cxn modelId="{C95983C6-ECB8-4BC6-B81B-89CF0732D3F5}" type="presParOf" srcId="{6E376916-401D-4C13-8FFE-08A3F3AA91EF}" destId="{C963C4D7-C4D8-46B5-9521-3FE74626B7F2}" srcOrd="3" destOrd="0" presId="urn:microsoft.com/office/officeart/2005/8/layout/orgChart1"/>
    <dgm:cxn modelId="{AA778127-B684-4955-A979-CC5B5AAE9444}" type="presParOf" srcId="{C963C4D7-C4D8-46B5-9521-3FE74626B7F2}" destId="{ECDC9E68-2A1C-49C3-A427-81EBF1357FCE}" srcOrd="0" destOrd="0" presId="urn:microsoft.com/office/officeart/2005/8/layout/orgChart1"/>
    <dgm:cxn modelId="{9E2C0C51-C899-4F90-A323-231173B38DE3}" type="presParOf" srcId="{ECDC9E68-2A1C-49C3-A427-81EBF1357FCE}" destId="{F2DFAF81-992E-4CBC-AD0C-E209BB5AD9FC}" srcOrd="0" destOrd="0" presId="urn:microsoft.com/office/officeart/2005/8/layout/orgChart1"/>
    <dgm:cxn modelId="{DCBA6558-FD10-49BF-9231-D844B4C1AD58}" type="presParOf" srcId="{ECDC9E68-2A1C-49C3-A427-81EBF1357FCE}" destId="{8D638929-B859-4DC7-B437-1E37E538AEA6}" srcOrd="1" destOrd="0" presId="urn:microsoft.com/office/officeart/2005/8/layout/orgChart1"/>
    <dgm:cxn modelId="{1A259976-5F11-4F65-9F3E-CEC32D15AE57}" type="presParOf" srcId="{C963C4D7-C4D8-46B5-9521-3FE74626B7F2}" destId="{11F2572E-4750-48F1-BACD-907C0B0DA62B}" srcOrd="1" destOrd="0" presId="urn:microsoft.com/office/officeart/2005/8/layout/orgChart1"/>
    <dgm:cxn modelId="{A8B24D6D-5D95-4C62-9514-DB744DA17E23}" type="presParOf" srcId="{C963C4D7-C4D8-46B5-9521-3FE74626B7F2}" destId="{CC17BBC9-AC69-4211-B341-ED8D7BEE3DDB}" srcOrd="2" destOrd="0" presId="urn:microsoft.com/office/officeart/2005/8/layout/orgChart1"/>
    <dgm:cxn modelId="{73B37AE1-6A65-4936-86C4-378B15E5023E}" type="presParOf" srcId="{F0FFDC27-8FF7-4BD6-80DC-F7252D5F9918}" destId="{50D79C55-1C0F-436C-99E2-DBD2462C34E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4BD399-5B0B-4C31-83A1-5A1DFE6EE5F5}"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US"/>
        </a:p>
      </dgm:t>
    </dgm:pt>
    <dgm:pt modelId="{5AAFB13C-3DA8-4EB4-957F-FA0549B368E6}">
      <dgm:prSet phldrT="[Text]"/>
      <dgm:spPr/>
      <dgm:t>
        <a:bodyPr/>
        <a:lstStyle/>
        <a:p>
          <a:r>
            <a:rPr lang="en-US" dirty="0" smtClean="0">
              <a:solidFill>
                <a:srgbClr val="C00000"/>
              </a:solidFill>
            </a:rPr>
            <a:t>Board Meeting </a:t>
          </a:r>
          <a:r>
            <a:rPr lang="en-US" dirty="0" smtClean="0"/>
            <a:t>for Approval of Financial Statement and Directors Report   </a:t>
          </a:r>
          <a:endParaRPr lang="en-US" dirty="0"/>
        </a:p>
      </dgm:t>
    </dgm:pt>
    <dgm:pt modelId="{C74D93A4-058A-4E30-88C4-135ABA1DD5CD}" type="parTrans" cxnId="{41BD1B2E-BA5A-4B13-8B3D-9E9BE5C22F8B}">
      <dgm:prSet/>
      <dgm:spPr/>
      <dgm:t>
        <a:bodyPr/>
        <a:lstStyle/>
        <a:p>
          <a:endParaRPr lang="en-US"/>
        </a:p>
      </dgm:t>
    </dgm:pt>
    <dgm:pt modelId="{407E7BB8-7725-48CC-9706-2151DC21566C}" type="sibTrans" cxnId="{41BD1B2E-BA5A-4B13-8B3D-9E9BE5C22F8B}">
      <dgm:prSet/>
      <dgm:spPr/>
      <dgm:t>
        <a:bodyPr/>
        <a:lstStyle/>
        <a:p>
          <a:endParaRPr lang="en-US"/>
        </a:p>
      </dgm:t>
    </dgm:pt>
    <dgm:pt modelId="{9D88495D-69E4-43CA-8B58-EFB5BE7AEC81}">
      <dgm:prSet phldrT="[Text]"/>
      <dgm:spPr/>
      <dgm:t>
        <a:bodyPr/>
        <a:lstStyle/>
        <a:p>
          <a:r>
            <a:rPr lang="en-US" dirty="0" smtClean="0">
              <a:solidFill>
                <a:srgbClr val="C00000"/>
              </a:solidFill>
            </a:rPr>
            <a:t>Conducting AGM</a:t>
          </a:r>
          <a:r>
            <a:rPr lang="en-US" dirty="0" smtClean="0"/>
            <a:t> and Post AGM Compliances </a:t>
          </a:r>
          <a:endParaRPr lang="en-US" dirty="0"/>
        </a:p>
      </dgm:t>
    </dgm:pt>
    <dgm:pt modelId="{B0F54AEF-7D59-47F0-96FC-1CEFFD9078F5}" type="parTrans" cxnId="{E0B9D3E0-4EC5-4FA6-9B00-D18DDE7FA0C1}">
      <dgm:prSet/>
      <dgm:spPr/>
      <dgm:t>
        <a:bodyPr/>
        <a:lstStyle/>
        <a:p>
          <a:endParaRPr lang="en-US"/>
        </a:p>
      </dgm:t>
    </dgm:pt>
    <dgm:pt modelId="{E27D90A7-4438-406E-955F-25AA78C712A0}" type="sibTrans" cxnId="{E0B9D3E0-4EC5-4FA6-9B00-D18DDE7FA0C1}">
      <dgm:prSet/>
      <dgm:spPr/>
      <dgm:t>
        <a:bodyPr/>
        <a:lstStyle/>
        <a:p>
          <a:endParaRPr lang="en-US"/>
        </a:p>
      </dgm:t>
    </dgm:pt>
    <dgm:pt modelId="{61286902-9A5F-4CDC-A575-06C526048A3A}">
      <dgm:prSet phldrT="[Text]"/>
      <dgm:spPr/>
      <dgm:t>
        <a:bodyPr/>
        <a:lstStyle/>
        <a:p>
          <a:r>
            <a:rPr lang="en-US" dirty="0" smtClean="0">
              <a:solidFill>
                <a:srgbClr val="C00000"/>
              </a:solidFill>
            </a:rPr>
            <a:t>Dispatch</a:t>
          </a:r>
          <a:r>
            <a:rPr lang="en-US" dirty="0" smtClean="0"/>
            <a:t> of Annual Report and convening of AGM </a:t>
          </a:r>
          <a:endParaRPr lang="en-US" dirty="0"/>
        </a:p>
      </dgm:t>
    </dgm:pt>
    <dgm:pt modelId="{FAC44214-7B3B-4ED9-95B7-414FFA63BA17}" type="sibTrans" cxnId="{048FB6C5-5E30-42C6-A1A4-0AFD40E229DF}">
      <dgm:prSet/>
      <dgm:spPr/>
      <dgm:t>
        <a:bodyPr/>
        <a:lstStyle/>
        <a:p>
          <a:endParaRPr lang="en-US"/>
        </a:p>
      </dgm:t>
    </dgm:pt>
    <dgm:pt modelId="{5D9B7705-C424-4BAD-A12C-931DD8A6627F}" type="parTrans" cxnId="{048FB6C5-5E30-42C6-A1A4-0AFD40E229DF}">
      <dgm:prSet/>
      <dgm:spPr/>
      <dgm:t>
        <a:bodyPr/>
        <a:lstStyle/>
        <a:p>
          <a:endParaRPr lang="en-US"/>
        </a:p>
      </dgm:t>
    </dgm:pt>
    <dgm:pt modelId="{8114CA06-DC12-4BF0-AB13-190146460BD4}" type="pres">
      <dgm:prSet presAssocID="{644BD399-5B0B-4C31-83A1-5A1DFE6EE5F5}" presName="outerComposite" presStyleCnt="0">
        <dgm:presLayoutVars>
          <dgm:chMax val="5"/>
          <dgm:dir/>
          <dgm:resizeHandles val="exact"/>
        </dgm:presLayoutVars>
      </dgm:prSet>
      <dgm:spPr/>
      <dgm:t>
        <a:bodyPr/>
        <a:lstStyle/>
        <a:p>
          <a:endParaRPr lang="en-US"/>
        </a:p>
      </dgm:t>
    </dgm:pt>
    <dgm:pt modelId="{98A41F1D-A1E6-4629-96CF-5FE2580375B3}" type="pres">
      <dgm:prSet presAssocID="{644BD399-5B0B-4C31-83A1-5A1DFE6EE5F5}" presName="dummyMaxCanvas" presStyleCnt="0">
        <dgm:presLayoutVars/>
      </dgm:prSet>
      <dgm:spPr/>
    </dgm:pt>
    <dgm:pt modelId="{C5965F97-30DD-43FD-9D90-C68DABA283E6}" type="pres">
      <dgm:prSet presAssocID="{644BD399-5B0B-4C31-83A1-5A1DFE6EE5F5}" presName="ThreeNodes_1" presStyleLbl="node1" presStyleIdx="0" presStyleCnt="3" custLinFactNeighborX="-1483">
        <dgm:presLayoutVars>
          <dgm:bulletEnabled val="1"/>
        </dgm:presLayoutVars>
      </dgm:prSet>
      <dgm:spPr/>
      <dgm:t>
        <a:bodyPr/>
        <a:lstStyle/>
        <a:p>
          <a:endParaRPr lang="en-US"/>
        </a:p>
      </dgm:t>
    </dgm:pt>
    <dgm:pt modelId="{B84BA7A2-8EBF-4914-BA6F-1C150AC7615A}" type="pres">
      <dgm:prSet presAssocID="{644BD399-5B0B-4C31-83A1-5A1DFE6EE5F5}" presName="ThreeNodes_2" presStyleLbl="node1" presStyleIdx="1" presStyleCnt="3">
        <dgm:presLayoutVars>
          <dgm:bulletEnabled val="1"/>
        </dgm:presLayoutVars>
      </dgm:prSet>
      <dgm:spPr/>
      <dgm:t>
        <a:bodyPr/>
        <a:lstStyle/>
        <a:p>
          <a:endParaRPr lang="en-US"/>
        </a:p>
      </dgm:t>
    </dgm:pt>
    <dgm:pt modelId="{4C1471D8-BDB3-4D17-B8A1-5C06CD120D16}" type="pres">
      <dgm:prSet presAssocID="{644BD399-5B0B-4C31-83A1-5A1DFE6EE5F5}" presName="ThreeNodes_3" presStyleLbl="node1" presStyleIdx="2" presStyleCnt="3">
        <dgm:presLayoutVars>
          <dgm:bulletEnabled val="1"/>
        </dgm:presLayoutVars>
      </dgm:prSet>
      <dgm:spPr/>
      <dgm:t>
        <a:bodyPr/>
        <a:lstStyle/>
        <a:p>
          <a:endParaRPr lang="en-US"/>
        </a:p>
      </dgm:t>
    </dgm:pt>
    <dgm:pt modelId="{9CECE245-7EAF-4BDF-A38C-D675050C1DF4}" type="pres">
      <dgm:prSet presAssocID="{644BD399-5B0B-4C31-83A1-5A1DFE6EE5F5}" presName="ThreeConn_1-2" presStyleLbl="fgAccFollowNode1" presStyleIdx="0" presStyleCnt="2">
        <dgm:presLayoutVars>
          <dgm:bulletEnabled val="1"/>
        </dgm:presLayoutVars>
      </dgm:prSet>
      <dgm:spPr/>
      <dgm:t>
        <a:bodyPr/>
        <a:lstStyle/>
        <a:p>
          <a:endParaRPr lang="en-US"/>
        </a:p>
      </dgm:t>
    </dgm:pt>
    <dgm:pt modelId="{AD87B4C3-0D8D-46EB-9D74-17BD9A1F65A2}" type="pres">
      <dgm:prSet presAssocID="{644BD399-5B0B-4C31-83A1-5A1DFE6EE5F5}" presName="ThreeConn_2-3" presStyleLbl="fgAccFollowNode1" presStyleIdx="1" presStyleCnt="2">
        <dgm:presLayoutVars>
          <dgm:bulletEnabled val="1"/>
        </dgm:presLayoutVars>
      </dgm:prSet>
      <dgm:spPr/>
      <dgm:t>
        <a:bodyPr/>
        <a:lstStyle/>
        <a:p>
          <a:endParaRPr lang="en-US"/>
        </a:p>
      </dgm:t>
    </dgm:pt>
    <dgm:pt modelId="{EEF6C002-3918-433E-9B1A-CD6E491AB506}" type="pres">
      <dgm:prSet presAssocID="{644BD399-5B0B-4C31-83A1-5A1DFE6EE5F5}" presName="ThreeNodes_1_text" presStyleLbl="node1" presStyleIdx="2" presStyleCnt="3">
        <dgm:presLayoutVars>
          <dgm:bulletEnabled val="1"/>
        </dgm:presLayoutVars>
      </dgm:prSet>
      <dgm:spPr/>
      <dgm:t>
        <a:bodyPr/>
        <a:lstStyle/>
        <a:p>
          <a:endParaRPr lang="en-US"/>
        </a:p>
      </dgm:t>
    </dgm:pt>
    <dgm:pt modelId="{AA1A0C24-D518-484B-AA6F-8260635961C3}" type="pres">
      <dgm:prSet presAssocID="{644BD399-5B0B-4C31-83A1-5A1DFE6EE5F5}" presName="ThreeNodes_2_text" presStyleLbl="node1" presStyleIdx="2" presStyleCnt="3">
        <dgm:presLayoutVars>
          <dgm:bulletEnabled val="1"/>
        </dgm:presLayoutVars>
      </dgm:prSet>
      <dgm:spPr/>
      <dgm:t>
        <a:bodyPr/>
        <a:lstStyle/>
        <a:p>
          <a:endParaRPr lang="en-US"/>
        </a:p>
      </dgm:t>
    </dgm:pt>
    <dgm:pt modelId="{891B26A0-D54F-4BC8-8207-A1917EA0E4EA}" type="pres">
      <dgm:prSet presAssocID="{644BD399-5B0B-4C31-83A1-5A1DFE6EE5F5}" presName="ThreeNodes_3_text" presStyleLbl="node1" presStyleIdx="2" presStyleCnt="3">
        <dgm:presLayoutVars>
          <dgm:bulletEnabled val="1"/>
        </dgm:presLayoutVars>
      </dgm:prSet>
      <dgm:spPr/>
      <dgm:t>
        <a:bodyPr/>
        <a:lstStyle/>
        <a:p>
          <a:endParaRPr lang="en-US"/>
        </a:p>
      </dgm:t>
    </dgm:pt>
  </dgm:ptLst>
  <dgm:cxnLst>
    <dgm:cxn modelId="{07374157-8B52-4549-B1D8-50CD7EF65BC6}" type="presOf" srcId="{9D88495D-69E4-43CA-8B58-EFB5BE7AEC81}" destId="{891B26A0-D54F-4BC8-8207-A1917EA0E4EA}" srcOrd="1" destOrd="0" presId="urn:microsoft.com/office/officeart/2005/8/layout/vProcess5"/>
    <dgm:cxn modelId="{1096E56C-F204-4E8E-B3CA-678B5CCF908E}" type="presOf" srcId="{5AAFB13C-3DA8-4EB4-957F-FA0549B368E6}" destId="{EEF6C002-3918-433E-9B1A-CD6E491AB506}" srcOrd="1" destOrd="0" presId="urn:microsoft.com/office/officeart/2005/8/layout/vProcess5"/>
    <dgm:cxn modelId="{03626717-50A1-423C-BE26-69BFF5918D03}" type="presOf" srcId="{407E7BB8-7725-48CC-9706-2151DC21566C}" destId="{9CECE245-7EAF-4BDF-A38C-D675050C1DF4}" srcOrd="0" destOrd="0" presId="urn:microsoft.com/office/officeart/2005/8/layout/vProcess5"/>
    <dgm:cxn modelId="{0B6543A5-E2F4-4F85-8F04-B5319C3658C4}" type="presOf" srcId="{644BD399-5B0B-4C31-83A1-5A1DFE6EE5F5}" destId="{8114CA06-DC12-4BF0-AB13-190146460BD4}" srcOrd="0" destOrd="0" presId="urn:microsoft.com/office/officeart/2005/8/layout/vProcess5"/>
    <dgm:cxn modelId="{7DA5B3E0-FD7C-4288-A7A2-4935B661A078}" type="presOf" srcId="{5AAFB13C-3DA8-4EB4-957F-FA0549B368E6}" destId="{C5965F97-30DD-43FD-9D90-C68DABA283E6}" srcOrd="0" destOrd="0" presId="urn:microsoft.com/office/officeart/2005/8/layout/vProcess5"/>
    <dgm:cxn modelId="{CDD56D33-71AF-41A9-96D5-CA43E50DC0F9}" type="presOf" srcId="{61286902-9A5F-4CDC-A575-06C526048A3A}" destId="{AA1A0C24-D518-484B-AA6F-8260635961C3}" srcOrd="1" destOrd="0" presId="urn:microsoft.com/office/officeart/2005/8/layout/vProcess5"/>
    <dgm:cxn modelId="{AE20688E-63E6-48B2-B3AF-304FF94B9884}" type="presOf" srcId="{9D88495D-69E4-43CA-8B58-EFB5BE7AEC81}" destId="{4C1471D8-BDB3-4D17-B8A1-5C06CD120D16}" srcOrd="0" destOrd="0" presId="urn:microsoft.com/office/officeart/2005/8/layout/vProcess5"/>
    <dgm:cxn modelId="{45B85DDA-ADB8-4EE5-B7BA-E6F21C13A540}" type="presOf" srcId="{FAC44214-7B3B-4ED9-95B7-414FFA63BA17}" destId="{AD87B4C3-0D8D-46EB-9D74-17BD9A1F65A2}" srcOrd="0" destOrd="0" presId="urn:microsoft.com/office/officeart/2005/8/layout/vProcess5"/>
    <dgm:cxn modelId="{E0B9D3E0-4EC5-4FA6-9B00-D18DDE7FA0C1}" srcId="{644BD399-5B0B-4C31-83A1-5A1DFE6EE5F5}" destId="{9D88495D-69E4-43CA-8B58-EFB5BE7AEC81}" srcOrd="2" destOrd="0" parTransId="{B0F54AEF-7D59-47F0-96FC-1CEFFD9078F5}" sibTransId="{E27D90A7-4438-406E-955F-25AA78C712A0}"/>
    <dgm:cxn modelId="{C7A7B6A2-2AF2-44D9-9816-A703C616DB1A}" type="presOf" srcId="{61286902-9A5F-4CDC-A575-06C526048A3A}" destId="{B84BA7A2-8EBF-4914-BA6F-1C150AC7615A}" srcOrd="0" destOrd="0" presId="urn:microsoft.com/office/officeart/2005/8/layout/vProcess5"/>
    <dgm:cxn modelId="{41BD1B2E-BA5A-4B13-8B3D-9E9BE5C22F8B}" srcId="{644BD399-5B0B-4C31-83A1-5A1DFE6EE5F5}" destId="{5AAFB13C-3DA8-4EB4-957F-FA0549B368E6}" srcOrd="0" destOrd="0" parTransId="{C74D93A4-058A-4E30-88C4-135ABA1DD5CD}" sibTransId="{407E7BB8-7725-48CC-9706-2151DC21566C}"/>
    <dgm:cxn modelId="{048FB6C5-5E30-42C6-A1A4-0AFD40E229DF}" srcId="{644BD399-5B0B-4C31-83A1-5A1DFE6EE5F5}" destId="{61286902-9A5F-4CDC-A575-06C526048A3A}" srcOrd="1" destOrd="0" parTransId="{5D9B7705-C424-4BAD-A12C-931DD8A6627F}" sibTransId="{FAC44214-7B3B-4ED9-95B7-414FFA63BA17}"/>
    <dgm:cxn modelId="{5ACCCD3B-DC57-4B85-A793-A519DFC0B09B}" type="presParOf" srcId="{8114CA06-DC12-4BF0-AB13-190146460BD4}" destId="{98A41F1D-A1E6-4629-96CF-5FE2580375B3}" srcOrd="0" destOrd="0" presId="urn:microsoft.com/office/officeart/2005/8/layout/vProcess5"/>
    <dgm:cxn modelId="{5C51B739-201F-49BF-8EB8-CEA7BBCA2388}" type="presParOf" srcId="{8114CA06-DC12-4BF0-AB13-190146460BD4}" destId="{C5965F97-30DD-43FD-9D90-C68DABA283E6}" srcOrd="1" destOrd="0" presId="urn:microsoft.com/office/officeart/2005/8/layout/vProcess5"/>
    <dgm:cxn modelId="{50775198-AA04-4072-BE50-F04D587CCD62}" type="presParOf" srcId="{8114CA06-DC12-4BF0-AB13-190146460BD4}" destId="{B84BA7A2-8EBF-4914-BA6F-1C150AC7615A}" srcOrd="2" destOrd="0" presId="urn:microsoft.com/office/officeart/2005/8/layout/vProcess5"/>
    <dgm:cxn modelId="{2825161F-F48A-4929-9E5E-C6DADFEFB7C8}" type="presParOf" srcId="{8114CA06-DC12-4BF0-AB13-190146460BD4}" destId="{4C1471D8-BDB3-4D17-B8A1-5C06CD120D16}" srcOrd="3" destOrd="0" presId="urn:microsoft.com/office/officeart/2005/8/layout/vProcess5"/>
    <dgm:cxn modelId="{889790E9-8DE6-4D4D-AC0B-7A38339E0C90}" type="presParOf" srcId="{8114CA06-DC12-4BF0-AB13-190146460BD4}" destId="{9CECE245-7EAF-4BDF-A38C-D675050C1DF4}" srcOrd="4" destOrd="0" presId="urn:microsoft.com/office/officeart/2005/8/layout/vProcess5"/>
    <dgm:cxn modelId="{6FA2C361-0FB9-41BC-AED9-95B15E024B13}" type="presParOf" srcId="{8114CA06-DC12-4BF0-AB13-190146460BD4}" destId="{AD87B4C3-0D8D-46EB-9D74-17BD9A1F65A2}" srcOrd="5" destOrd="0" presId="urn:microsoft.com/office/officeart/2005/8/layout/vProcess5"/>
    <dgm:cxn modelId="{6A510F16-5C80-484F-A81F-8814A3D1B323}" type="presParOf" srcId="{8114CA06-DC12-4BF0-AB13-190146460BD4}" destId="{EEF6C002-3918-433E-9B1A-CD6E491AB506}" srcOrd="6" destOrd="0" presId="urn:microsoft.com/office/officeart/2005/8/layout/vProcess5"/>
    <dgm:cxn modelId="{15B3AC17-130E-4776-AC65-E9A480FED470}" type="presParOf" srcId="{8114CA06-DC12-4BF0-AB13-190146460BD4}" destId="{AA1A0C24-D518-484B-AA6F-8260635961C3}" srcOrd="7" destOrd="0" presId="urn:microsoft.com/office/officeart/2005/8/layout/vProcess5"/>
    <dgm:cxn modelId="{D322040C-70B9-49B2-84EF-0D640B4451E3}" type="presParOf" srcId="{8114CA06-DC12-4BF0-AB13-190146460BD4}" destId="{891B26A0-D54F-4BC8-8207-A1917EA0E4EA}"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50847EB-2D6A-4AC3-BA64-C8889BAD083F}" type="doc">
      <dgm:prSet loTypeId="urn:microsoft.com/office/officeart/2005/8/layout/funnel1" loCatId="process" qsTypeId="urn:microsoft.com/office/officeart/2005/8/quickstyle/simple1" qsCatId="simple" csTypeId="urn:microsoft.com/office/officeart/2005/8/colors/accent1_1" csCatId="accent1" phldr="1"/>
      <dgm:spPr/>
      <dgm:t>
        <a:bodyPr/>
        <a:lstStyle/>
        <a:p>
          <a:endParaRPr lang="en-US"/>
        </a:p>
      </dgm:t>
    </dgm:pt>
    <dgm:pt modelId="{688F69BC-45FF-47F2-9DA6-7FFF05BAB2AD}">
      <dgm:prSet phldrT="[Text]" custT="1"/>
      <dgm:spPr/>
      <dgm:t>
        <a:bodyPr/>
        <a:lstStyle/>
        <a:p>
          <a:pPr marL="0" indent="0"/>
          <a:r>
            <a:rPr lang="en-US" sz="2000" dirty="0" smtClean="0">
              <a:latin typeface="Times New Roman" pitchFamily="18" charset="0"/>
              <a:cs typeface="Times New Roman" pitchFamily="18" charset="0"/>
            </a:rPr>
            <a:t>Boards s Composition</a:t>
          </a:r>
          <a:endParaRPr lang="en-US" sz="2000" dirty="0">
            <a:latin typeface="Times New Roman" pitchFamily="18" charset="0"/>
            <a:cs typeface="Times New Roman" pitchFamily="18" charset="0"/>
          </a:endParaRPr>
        </a:p>
      </dgm:t>
    </dgm:pt>
    <dgm:pt modelId="{C2871788-73EE-4175-BD50-F47646B5DC3A}" type="parTrans" cxnId="{D190FEAA-C5C2-479E-8DCE-6415673DEC2A}">
      <dgm:prSet/>
      <dgm:spPr/>
      <dgm:t>
        <a:bodyPr/>
        <a:lstStyle/>
        <a:p>
          <a:endParaRPr lang="en-US"/>
        </a:p>
      </dgm:t>
    </dgm:pt>
    <dgm:pt modelId="{A686C2ED-AD16-42B8-A999-054F28E3EB88}" type="sibTrans" cxnId="{D190FEAA-C5C2-479E-8DCE-6415673DEC2A}">
      <dgm:prSet/>
      <dgm:spPr/>
      <dgm:t>
        <a:bodyPr/>
        <a:lstStyle/>
        <a:p>
          <a:endParaRPr lang="en-US"/>
        </a:p>
      </dgm:t>
    </dgm:pt>
    <dgm:pt modelId="{5D8E74C1-F20A-4809-B600-BDEBC5ECBE74}">
      <dgm:prSet phldrT="[Text]" custT="1"/>
      <dgm:spPr/>
      <dgm:t>
        <a:bodyPr/>
        <a:lstStyle/>
        <a:p>
          <a:r>
            <a:rPr lang="en-US" sz="2000" dirty="0" smtClean="0">
              <a:latin typeface="Times New Roman" pitchFamily="18" charset="0"/>
              <a:cs typeface="Times New Roman" pitchFamily="18" charset="0"/>
            </a:rPr>
            <a:t>Company’s Activities</a:t>
          </a:r>
          <a:endParaRPr lang="en-US" sz="2000" dirty="0">
            <a:latin typeface="Times New Roman" pitchFamily="18" charset="0"/>
            <a:cs typeface="Times New Roman" pitchFamily="18" charset="0"/>
          </a:endParaRPr>
        </a:p>
      </dgm:t>
    </dgm:pt>
    <dgm:pt modelId="{F557A9FE-328B-4CEA-97C7-4A2C64A900CA}" type="parTrans" cxnId="{CD169A74-371C-449E-B614-4EBE2B6B04D5}">
      <dgm:prSet/>
      <dgm:spPr/>
      <dgm:t>
        <a:bodyPr/>
        <a:lstStyle/>
        <a:p>
          <a:endParaRPr lang="en-US"/>
        </a:p>
      </dgm:t>
    </dgm:pt>
    <dgm:pt modelId="{E5D468A6-F948-4BE4-AF1A-A7E678FFDB52}" type="sibTrans" cxnId="{CD169A74-371C-449E-B614-4EBE2B6B04D5}">
      <dgm:prSet/>
      <dgm:spPr/>
      <dgm:t>
        <a:bodyPr/>
        <a:lstStyle/>
        <a:p>
          <a:endParaRPr lang="en-US"/>
        </a:p>
      </dgm:t>
    </dgm:pt>
    <dgm:pt modelId="{06860A6E-1976-4DFE-B77D-B681994A7F28}">
      <dgm:prSet phldrT="[Text]" custT="1"/>
      <dgm:spPr/>
      <dgm:t>
        <a:bodyPr/>
        <a:lstStyle/>
        <a:p>
          <a:r>
            <a:rPr lang="en-US" sz="2000" dirty="0" smtClean="0">
              <a:latin typeface="Times New Roman" pitchFamily="18" charset="0"/>
              <a:cs typeface="Times New Roman" pitchFamily="18" charset="0"/>
            </a:rPr>
            <a:t>Company’s Financial Position</a:t>
          </a:r>
          <a:endParaRPr lang="en-US" sz="2000" dirty="0">
            <a:latin typeface="Times New Roman" pitchFamily="18" charset="0"/>
            <a:cs typeface="Times New Roman" pitchFamily="18" charset="0"/>
          </a:endParaRPr>
        </a:p>
      </dgm:t>
    </dgm:pt>
    <dgm:pt modelId="{D2F8924E-E66F-487B-BE70-FE3E775D845D}" type="parTrans" cxnId="{27031531-4DBF-4EED-8364-55AC218F30E4}">
      <dgm:prSet/>
      <dgm:spPr/>
      <dgm:t>
        <a:bodyPr/>
        <a:lstStyle/>
        <a:p>
          <a:endParaRPr lang="en-US"/>
        </a:p>
      </dgm:t>
    </dgm:pt>
    <dgm:pt modelId="{B856A157-9A00-4F99-A0F3-E2C2B4FF09E7}" type="sibTrans" cxnId="{27031531-4DBF-4EED-8364-55AC218F30E4}">
      <dgm:prSet/>
      <dgm:spPr/>
      <dgm:t>
        <a:bodyPr/>
        <a:lstStyle/>
        <a:p>
          <a:endParaRPr lang="en-US"/>
        </a:p>
      </dgm:t>
    </dgm:pt>
    <dgm:pt modelId="{7091E251-0C18-4234-9532-F2270C7AD9F0}">
      <dgm:prSet phldrT="[Text]" custT="1"/>
      <dgm:spPr/>
      <dgm:t>
        <a:bodyPr/>
        <a:lstStyle/>
        <a:p>
          <a:r>
            <a:rPr lang="en-US" sz="3000" b="1" dirty="0" smtClean="0">
              <a:solidFill>
                <a:schemeClr val="accent1">
                  <a:lumMod val="50000"/>
                </a:schemeClr>
              </a:solidFill>
              <a:latin typeface="Times New Roman" pitchFamily="18" charset="0"/>
              <a:cs typeface="Times New Roman" pitchFamily="18" charset="0"/>
            </a:rPr>
            <a:t>Annual Return</a:t>
          </a:r>
          <a:endParaRPr lang="en-US" sz="3000" b="1" dirty="0">
            <a:solidFill>
              <a:schemeClr val="accent1">
                <a:lumMod val="50000"/>
              </a:schemeClr>
            </a:solidFill>
            <a:latin typeface="Times New Roman" pitchFamily="18" charset="0"/>
            <a:cs typeface="Times New Roman" pitchFamily="18" charset="0"/>
          </a:endParaRPr>
        </a:p>
      </dgm:t>
    </dgm:pt>
    <dgm:pt modelId="{33EE0E7B-757F-445D-8B56-F19E4C6723A7}" type="parTrans" cxnId="{446DFA9E-8F0F-4B3F-B1E2-AA117FAEC82A}">
      <dgm:prSet/>
      <dgm:spPr/>
      <dgm:t>
        <a:bodyPr/>
        <a:lstStyle/>
        <a:p>
          <a:endParaRPr lang="en-US"/>
        </a:p>
      </dgm:t>
    </dgm:pt>
    <dgm:pt modelId="{F31275EE-98A3-4888-8B40-1CFF381B8528}" type="sibTrans" cxnId="{446DFA9E-8F0F-4B3F-B1E2-AA117FAEC82A}">
      <dgm:prSet/>
      <dgm:spPr/>
      <dgm:t>
        <a:bodyPr/>
        <a:lstStyle/>
        <a:p>
          <a:endParaRPr lang="en-US"/>
        </a:p>
      </dgm:t>
    </dgm:pt>
    <dgm:pt modelId="{A92D128B-0939-469F-9007-664D2A866612}" type="pres">
      <dgm:prSet presAssocID="{B50847EB-2D6A-4AC3-BA64-C8889BAD083F}" presName="Name0" presStyleCnt="0">
        <dgm:presLayoutVars>
          <dgm:chMax val="4"/>
          <dgm:resizeHandles val="exact"/>
        </dgm:presLayoutVars>
      </dgm:prSet>
      <dgm:spPr/>
      <dgm:t>
        <a:bodyPr/>
        <a:lstStyle/>
        <a:p>
          <a:endParaRPr lang="en-US"/>
        </a:p>
      </dgm:t>
    </dgm:pt>
    <dgm:pt modelId="{27555F57-1EA5-4C92-823D-0B59AA928011}" type="pres">
      <dgm:prSet presAssocID="{B50847EB-2D6A-4AC3-BA64-C8889BAD083F}" presName="ellipse" presStyleLbl="trBgShp" presStyleIdx="0" presStyleCnt="1"/>
      <dgm:spPr/>
    </dgm:pt>
    <dgm:pt modelId="{7D115A4D-93B4-49DF-8978-EC4FB397AB95}" type="pres">
      <dgm:prSet presAssocID="{B50847EB-2D6A-4AC3-BA64-C8889BAD083F}" presName="arrow1" presStyleLbl="fgShp" presStyleIdx="0" presStyleCnt="1" custLinFactNeighborX="55000" custLinFactNeighborY="36641"/>
      <dgm:spPr/>
    </dgm:pt>
    <dgm:pt modelId="{DDD27363-85D9-44B4-8960-AB890359D313}" type="pres">
      <dgm:prSet presAssocID="{B50847EB-2D6A-4AC3-BA64-C8889BAD083F}" presName="rectangle" presStyleLbl="revTx" presStyleIdx="0" presStyleCnt="1" custScaleX="83333" custScaleY="77084" custLinFactNeighborX="13542">
        <dgm:presLayoutVars>
          <dgm:bulletEnabled val="1"/>
        </dgm:presLayoutVars>
      </dgm:prSet>
      <dgm:spPr/>
      <dgm:t>
        <a:bodyPr/>
        <a:lstStyle/>
        <a:p>
          <a:endParaRPr lang="en-US"/>
        </a:p>
      </dgm:t>
    </dgm:pt>
    <dgm:pt modelId="{A09FF75B-C97B-40C6-A461-440FF983B458}" type="pres">
      <dgm:prSet presAssocID="{5D8E74C1-F20A-4809-B600-BDEBC5ECBE74}" presName="item1" presStyleLbl="node1" presStyleIdx="0" presStyleCnt="3" custScaleX="129112" custScaleY="123289" custLinFactNeighborX="22222" custLinFactNeighborY="11111">
        <dgm:presLayoutVars>
          <dgm:bulletEnabled val="1"/>
        </dgm:presLayoutVars>
      </dgm:prSet>
      <dgm:spPr/>
      <dgm:t>
        <a:bodyPr/>
        <a:lstStyle/>
        <a:p>
          <a:endParaRPr lang="en-US"/>
        </a:p>
      </dgm:t>
    </dgm:pt>
    <dgm:pt modelId="{367495B9-C848-4FC8-AC57-73AD37FE0806}" type="pres">
      <dgm:prSet presAssocID="{06860A6E-1976-4DFE-B77D-B681994A7F28}" presName="item2" presStyleLbl="node1" presStyleIdx="1" presStyleCnt="3" custScaleX="127778" custScaleY="117778" custLinFactNeighborX="5555" custLinFactNeighborY="-5556">
        <dgm:presLayoutVars>
          <dgm:bulletEnabled val="1"/>
        </dgm:presLayoutVars>
      </dgm:prSet>
      <dgm:spPr/>
      <dgm:t>
        <a:bodyPr/>
        <a:lstStyle/>
        <a:p>
          <a:endParaRPr lang="en-US"/>
        </a:p>
      </dgm:t>
    </dgm:pt>
    <dgm:pt modelId="{41E6F1CC-B855-4209-95DF-6E26DC40E026}" type="pres">
      <dgm:prSet presAssocID="{7091E251-0C18-4234-9532-F2270C7AD9F0}" presName="item3" presStyleLbl="node1" presStyleIdx="2" presStyleCnt="3" custScaleX="145556" custScaleY="121689" custLinFactNeighborX="44444" custLinFactNeighborY="-7755">
        <dgm:presLayoutVars>
          <dgm:bulletEnabled val="1"/>
        </dgm:presLayoutVars>
      </dgm:prSet>
      <dgm:spPr/>
      <dgm:t>
        <a:bodyPr/>
        <a:lstStyle/>
        <a:p>
          <a:endParaRPr lang="en-US"/>
        </a:p>
      </dgm:t>
    </dgm:pt>
    <dgm:pt modelId="{A459774D-D7D0-424F-8040-BC61DA2CCD78}" type="pres">
      <dgm:prSet presAssocID="{B50847EB-2D6A-4AC3-BA64-C8889BAD083F}" presName="funnel" presStyleLbl="trAlignAcc1" presStyleIdx="0" presStyleCnt="1" custScaleX="132141" custScaleY="115848" custLinFactNeighborX="9822" custLinFactNeighborY="-698"/>
      <dgm:spPr/>
    </dgm:pt>
  </dgm:ptLst>
  <dgm:cxnLst>
    <dgm:cxn modelId="{01A1D532-9982-4726-B62F-35C5D724ACF5}" type="presOf" srcId="{7091E251-0C18-4234-9532-F2270C7AD9F0}" destId="{DDD27363-85D9-44B4-8960-AB890359D313}" srcOrd="0" destOrd="0" presId="urn:microsoft.com/office/officeart/2005/8/layout/funnel1"/>
    <dgm:cxn modelId="{97E37906-0A80-4642-A598-C8AD3B5B4515}" type="presOf" srcId="{06860A6E-1976-4DFE-B77D-B681994A7F28}" destId="{A09FF75B-C97B-40C6-A461-440FF983B458}" srcOrd="0" destOrd="0" presId="urn:microsoft.com/office/officeart/2005/8/layout/funnel1"/>
    <dgm:cxn modelId="{A0FA8532-FB15-4A29-AE50-B7175006CB19}" type="presOf" srcId="{688F69BC-45FF-47F2-9DA6-7FFF05BAB2AD}" destId="{41E6F1CC-B855-4209-95DF-6E26DC40E026}" srcOrd="0" destOrd="0" presId="urn:microsoft.com/office/officeart/2005/8/layout/funnel1"/>
    <dgm:cxn modelId="{D190FEAA-C5C2-479E-8DCE-6415673DEC2A}" srcId="{B50847EB-2D6A-4AC3-BA64-C8889BAD083F}" destId="{688F69BC-45FF-47F2-9DA6-7FFF05BAB2AD}" srcOrd="0" destOrd="0" parTransId="{C2871788-73EE-4175-BD50-F47646B5DC3A}" sibTransId="{A686C2ED-AD16-42B8-A999-054F28E3EB88}"/>
    <dgm:cxn modelId="{CD169A74-371C-449E-B614-4EBE2B6B04D5}" srcId="{B50847EB-2D6A-4AC3-BA64-C8889BAD083F}" destId="{5D8E74C1-F20A-4809-B600-BDEBC5ECBE74}" srcOrd="1" destOrd="0" parTransId="{F557A9FE-328B-4CEA-97C7-4A2C64A900CA}" sibTransId="{E5D468A6-F948-4BE4-AF1A-A7E678FFDB52}"/>
    <dgm:cxn modelId="{D98AAB97-37D0-471A-8A82-CE4092F90D09}" type="presOf" srcId="{B50847EB-2D6A-4AC3-BA64-C8889BAD083F}" destId="{A92D128B-0939-469F-9007-664D2A866612}" srcOrd="0" destOrd="0" presId="urn:microsoft.com/office/officeart/2005/8/layout/funnel1"/>
    <dgm:cxn modelId="{27031531-4DBF-4EED-8364-55AC218F30E4}" srcId="{B50847EB-2D6A-4AC3-BA64-C8889BAD083F}" destId="{06860A6E-1976-4DFE-B77D-B681994A7F28}" srcOrd="2" destOrd="0" parTransId="{D2F8924E-E66F-487B-BE70-FE3E775D845D}" sibTransId="{B856A157-9A00-4F99-A0F3-E2C2B4FF09E7}"/>
    <dgm:cxn modelId="{698077E7-3210-4C70-98F7-9878DB2CA4AC}" type="presOf" srcId="{5D8E74C1-F20A-4809-B600-BDEBC5ECBE74}" destId="{367495B9-C848-4FC8-AC57-73AD37FE0806}" srcOrd="0" destOrd="0" presId="urn:microsoft.com/office/officeart/2005/8/layout/funnel1"/>
    <dgm:cxn modelId="{446DFA9E-8F0F-4B3F-B1E2-AA117FAEC82A}" srcId="{B50847EB-2D6A-4AC3-BA64-C8889BAD083F}" destId="{7091E251-0C18-4234-9532-F2270C7AD9F0}" srcOrd="3" destOrd="0" parTransId="{33EE0E7B-757F-445D-8B56-F19E4C6723A7}" sibTransId="{F31275EE-98A3-4888-8B40-1CFF381B8528}"/>
    <dgm:cxn modelId="{8EFAFACF-2565-4E17-9C96-65D32D7953B8}" type="presParOf" srcId="{A92D128B-0939-469F-9007-664D2A866612}" destId="{27555F57-1EA5-4C92-823D-0B59AA928011}" srcOrd="0" destOrd="0" presId="urn:microsoft.com/office/officeart/2005/8/layout/funnel1"/>
    <dgm:cxn modelId="{9A17D48A-5A6E-4B03-8826-CA5AAB75694A}" type="presParOf" srcId="{A92D128B-0939-469F-9007-664D2A866612}" destId="{7D115A4D-93B4-49DF-8978-EC4FB397AB95}" srcOrd="1" destOrd="0" presId="urn:microsoft.com/office/officeart/2005/8/layout/funnel1"/>
    <dgm:cxn modelId="{3AC40505-32A8-4772-8DF5-FA2F8D3A23E9}" type="presParOf" srcId="{A92D128B-0939-469F-9007-664D2A866612}" destId="{DDD27363-85D9-44B4-8960-AB890359D313}" srcOrd="2" destOrd="0" presId="urn:microsoft.com/office/officeart/2005/8/layout/funnel1"/>
    <dgm:cxn modelId="{5C8D9F9F-A033-46A8-9648-2718DCDA2C7A}" type="presParOf" srcId="{A92D128B-0939-469F-9007-664D2A866612}" destId="{A09FF75B-C97B-40C6-A461-440FF983B458}" srcOrd="3" destOrd="0" presId="urn:microsoft.com/office/officeart/2005/8/layout/funnel1"/>
    <dgm:cxn modelId="{CE1775DD-EF18-4170-A023-6CF7C2033AC8}" type="presParOf" srcId="{A92D128B-0939-469F-9007-664D2A866612}" destId="{367495B9-C848-4FC8-AC57-73AD37FE0806}" srcOrd="4" destOrd="0" presId="urn:microsoft.com/office/officeart/2005/8/layout/funnel1"/>
    <dgm:cxn modelId="{1DAA338C-786C-4ED0-BD68-270A628DB10C}" type="presParOf" srcId="{A92D128B-0939-469F-9007-664D2A866612}" destId="{41E6F1CC-B855-4209-95DF-6E26DC40E026}" srcOrd="5" destOrd="0" presId="urn:microsoft.com/office/officeart/2005/8/layout/funnel1"/>
    <dgm:cxn modelId="{D5988CA8-B9C6-4340-8840-D9DD816E9FFF}" type="presParOf" srcId="{A92D128B-0939-469F-9007-664D2A866612}" destId="{A459774D-D7D0-424F-8040-BC61DA2CCD78}"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DB0E073-7EDB-43AA-A7D6-DD618B680CA8}"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US"/>
        </a:p>
      </dgm:t>
    </dgm:pt>
    <dgm:pt modelId="{1C6956EB-A198-424C-A093-ACAC04897BB9}">
      <dgm:prSet phldrT="[Text]" custT="1"/>
      <dgm:spPr/>
      <dgm:t>
        <a:bodyPr/>
        <a:lstStyle/>
        <a:p>
          <a:r>
            <a:rPr lang="en-US" sz="2400" b="1" dirty="0" smtClean="0">
              <a:solidFill>
                <a:srgbClr val="C00000"/>
              </a:solidFill>
              <a:latin typeface="Times New Roman" pitchFamily="18" charset="0"/>
              <a:cs typeface="Times New Roman" pitchFamily="18" charset="0"/>
            </a:rPr>
            <a:t>Penalty for Non-Compliance with Section 92 </a:t>
          </a:r>
          <a:endParaRPr lang="en-US" sz="2400" b="1" dirty="0">
            <a:solidFill>
              <a:srgbClr val="C00000"/>
            </a:solidFill>
            <a:latin typeface="Times New Roman" pitchFamily="18" charset="0"/>
            <a:cs typeface="Times New Roman" pitchFamily="18" charset="0"/>
          </a:endParaRPr>
        </a:p>
      </dgm:t>
    </dgm:pt>
    <dgm:pt modelId="{91ACCAD5-9E7C-4D09-900E-F8667834C1BC}" type="parTrans" cxnId="{B0332C1D-2E33-44E0-A7DC-063AC374E23D}">
      <dgm:prSet/>
      <dgm:spPr/>
      <dgm:t>
        <a:bodyPr/>
        <a:lstStyle/>
        <a:p>
          <a:endParaRPr lang="en-US"/>
        </a:p>
      </dgm:t>
    </dgm:pt>
    <dgm:pt modelId="{976FED83-988B-4748-AC57-494922E527D7}" type="sibTrans" cxnId="{B0332C1D-2E33-44E0-A7DC-063AC374E23D}">
      <dgm:prSet/>
      <dgm:spPr/>
      <dgm:t>
        <a:bodyPr/>
        <a:lstStyle/>
        <a:p>
          <a:endParaRPr lang="en-US"/>
        </a:p>
      </dgm:t>
    </dgm:pt>
    <dgm:pt modelId="{1CAAA024-F3B8-4C61-A30F-83FE8A059ED6}">
      <dgm:prSet phldrT="[Text]" custT="1"/>
      <dgm:spPr/>
      <dgm:t>
        <a:bodyPr/>
        <a:lstStyle/>
        <a:p>
          <a:r>
            <a:rPr lang="en-US" sz="2000" b="1" dirty="0" smtClean="0">
              <a:latin typeface="Times New Roman" pitchFamily="18" charset="0"/>
              <a:cs typeface="Times New Roman" pitchFamily="18" charset="0"/>
            </a:rPr>
            <a:t>Company</a:t>
          </a:r>
          <a:endParaRPr lang="en-US" sz="2000" b="1" dirty="0">
            <a:latin typeface="Times New Roman" pitchFamily="18" charset="0"/>
            <a:cs typeface="Times New Roman" pitchFamily="18" charset="0"/>
          </a:endParaRPr>
        </a:p>
      </dgm:t>
    </dgm:pt>
    <dgm:pt modelId="{B35EDA0F-2BA1-4723-AB63-79722438D077}" type="parTrans" cxnId="{85F4686A-FE84-490D-87E4-A8C585911248}">
      <dgm:prSet/>
      <dgm:spPr/>
      <dgm:t>
        <a:bodyPr/>
        <a:lstStyle/>
        <a:p>
          <a:endParaRPr lang="en-US"/>
        </a:p>
      </dgm:t>
    </dgm:pt>
    <dgm:pt modelId="{70569F4A-3FD8-41F1-84FE-79FD6783855F}" type="sibTrans" cxnId="{85F4686A-FE84-490D-87E4-A8C585911248}">
      <dgm:prSet/>
      <dgm:spPr/>
      <dgm:t>
        <a:bodyPr/>
        <a:lstStyle/>
        <a:p>
          <a:endParaRPr lang="en-US"/>
        </a:p>
      </dgm:t>
    </dgm:pt>
    <dgm:pt modelId="{5A1DB5FA-6DD1-443E-9EE1-F167F263D97D}">
      <dgm:prSet phldrT="[Text]" custT="1"/>
      <dgm:spPr/>
      <dgm:t>
        <a:bodyPr/>
        <a:lstStyle/>
        <a:p>
          <a:r>
            <a:rPr lang="en-US" sz="2000" b="1" dirty="0" smtClean="0">
              <a:latin typeface="Times New Roman" pitchFamily="18" charset="0"/>
              <a:cs typeface="Times New Roman" pitchFamily="18" charset="0"/>
            </a:rPr>
            <a:t>Officers in Default</a:t>
          </a:r>
          <a:endParaRPr lang="en-US" sz="2000" b="1" dirty="0">
            <a:latin typeface="Times New Roman" pitchFamily="18" charset="0"/>
            <a:cs typeface="Times New Roman" pitchFamily="18" charset="0"/>
          </a:endParaRPr>
        </a:p>
      </dgm:t>
    </dgm:pt>
    <dgm:pt modelId="{D39FDB94-1FC0-4757-8832-1AD2053BF33D}" type="parTrans" cxnId="{B04C2FAF-B114-43D0-8485-1272CC1F4DCE}">
      <dgm:prSet/>
      <dgm:spPr/>
      <dgm:t>
        <a:bodyPr/>
        <a:lstStyle/>
        <a:p>
          <a:endParaRPr lang="en-US"/>
        </a:p>
      </dgm:t>
    </dgm:pt>
    <dgm:pt modelId="{E1884A34-3D62-465B-821A-88E04CBE5DD8}" type="sibTrans" cxnId="{B04C2FAF-B114-43D0-8485-1272CC1F4DCE}">
      <dgm:prSet/>
      <dgm:spPr/>
      <dgm:t>
        <a:bodyPr/>
        <a:lstStyle/>
        <a:p>
          <a:endParaRPr lang="en-US"/>
        </a:p>
      </dgm:t>
    </dgm:pt>
    <dgm:pt modelId="{FB554083-79B2-47B3-BE8B-101B2051E06E}">
      <dgm:prSet phldrT="[Text]" custT="1"/>
      <dgm:spPr/>
      <dgm:t>
        <a:bodyPr/>
        <a:lstStyle/>
        <a:p>
          <a:r>
            <a:rPr lang="en-US" sz="2000" b="1" dirty="0" smtClean="0">
              <a:latin typeface="Times New Roman" pitchFamily="18" charset="0"/>
              <a:cs typeface="Times New Roman" pitchFamily="18" charset="0"/>
            </a:rPr>
            <a:t>PCS</a:t>
          </a:r>
          <a:endParaRPr lang="en-US" sz="2000" b="1" dirty="0">
            <a:latin typeface="Times New Roman" pitchFamily="18" charset="0"/>
            <a:cs typeface="Times New Roman" pitchFamily="18" charset="0"/>
          </a:endParaRPr>
        </a:p>
      </dgm:t>
    </dgm:pt>
    <dgm:pt modelId="{5C14A349-A242-4F00-B33F-214D503F8707}" type="parTrans" cxnId="{A4221B38-E8BC-4572-BAF0-C731F1726489}">
      <dgm:prSet/>
      <dgm:spPr/>
      <dgm:t>
        <a:bodyPr/>
        <a:lstStyle/>
        <a:p>
          <a:endParaRPr lang="en-US"/>
        </a:p>
      </dgm:t>
    </dgm:pt>
    <dgm:pt modelId="{5B7F3033-BF6A-45B2-906D-A627047A3A11}" type="sibTrans" cxnId="{A4221B38-E8BC-4572-BAF0-C731F1726489}">
      <dgm:prSet/>
      <dgm:spPr/>
      <dgm:t>
        <a:bodyPr/>
        <a:lstStyle/>
        <a:p>
          <a:endParaRPr lang="en-US"/>
        </a:p>
      </dgm:t>
    </dgm:pt>
    <dgm:pt modelId="{A281B412-C345-4571-A85D-5886D92B6B23}" type="pres">
      <dgm:prSet presAssocID="{1DB0E073-7EDB-43AA-A7D6-DD618B680CA8}" presName="hierChild1" presStyleCnt="0">
        <dgm:presLayoutVars>
          <dgm:orgChart val="1"/>
          <dgm:chPref val="1"/>
          <dgm:dir/>
          <dgm:animOne val="branch"/>
          <dgm:animLvl val="lvl"/>
          <dgm:resizeHandles/>
        </dgm:presLayoutVars>
      </dgm:prSet>
      <dgm:spPr/>
      <dgm:t>
        <a:bodyPr/>
        <a:lstStyle/>
        <a:p>
          <a:endParaRPr lang="en-US"/>
        </a:p>
      </dgm:t>
    </dgm:pt>
    <dgm:pt modelId="{157DA800-F0F9-470C-8C4B-B55772E20C06}" type="pres">
      <dgm:prSet presAssocID="{1C6956EB-A198-424C-A093-ACAC04897BB9}" presName="hierRoot1" presStyleCnt="0">
        <dgm:presLayoutVars>
          <dgm:hierBranch val="init"/>
        </dgm:presLayoutVars>
      </dgm:prSet>
      <dgm:spPr/>
    </dgm:pt>
    <dgm:pt modelId="{D6961144-DC22-4A52-B72E-540FEE631674}" type="pres">
      <dgm:prSet presAssocID="{1C6956EB-A198-424C-A093-ACAC04897BB9}" presName="rootComposite1" presStyleCnt="0"/>
      <dgm:spPr/>
    </dgm:pt>
    <dgm:pt modelId="{2A955412-045C-400D-9298-1B14E383EF62}" type="pres">
      <dgm:prSet presAssocID="{1C6956EB-A198-424C-A093-ACAC04897BB9}" presName="rootText1" presStyleLbl="node0" presStyleIdx="0" presStyleCnt="1" custLinFactNeighborY="-77866">
        <dgm:presLayoutVars>
          <dgm:chPref val="3"/>
        </dgm:presLayoutVars>
      </dgm:prSet>
      <dgm:spPr/>
      <dgm:t>
        <a:bodyPr/>
        <a:lstStyle/>
        <a:p>
          <a:endParaRPr lang="en-US"/>
        </a:p>
      </dgm:t>
    </dgm:pt>
    <dgm:pt modelId="{2EFABB8A-6344-4264-8BD2-2E03F877D7CD}" type="pres">
      <dgm:prSet presAssocID="{1C6956EB-A198-424C-A093-ACAC04897BB9}" presName="rootConnector1" presStyleLbl="node1" presStyleIdx="0" presStyleCnt="0"/>
      <dgm:spPr/>
      <dgm:t>
        <a:bodyPr/>
        <a:lstStyle/>
        <a:p>
          <a:endParaRPr lang="en-US"/>
        </a:p>
      </dgm:t>
    </dgm:pt>
    <dgm:pt modelId="{F2365589-EB39-4DDE-89EF-75CC8D8104EA}" type="pres">
      <dgm:prSet presAssocID="{1C6956EB-A198-424C-A093-ACAC04897BB9}" presName="hierChild2" presStyleCnt="0"/>
      <dgm:spPr/>
    </dgm:pt>
    <dgm:pt modelId="{120B0029-7C8F-4369-BC57-24F9E8C13DC8}" type="pres">
      <dgm:prSet presAssocID="{B35EDA0F-2BA1-4723-AB63-79722438D077}" presName="Name37" presStyleLbl="parChTrans1D2" presStyleIdx="0" presStyleCnt="3"/>
      <dgm:spPr/>
      <dgm:t>
        <a:bodyPr/>
        <a:lstStyle/>
        <a:p>
          <a:endParaRPr lang="en-US"/>
        </a:p>
      </dgm:t>
    </dgm:pt>
    <dgm:pt modelId="{AEB06475-C50E-4107-A7DA-6EBBAE19A876}" type="pres">
      <dgm:prSet presAssocID="{1CAAA024-F3B8-4C61-A30F-83FE8A059ED6}" presName="hierRoot2" presStyleCnt="0">
        <dgm:presLayoutVars>
          <dgm:hierBranch val="init"/>
        </dgm:presLayoutVars>
      </dgm:prSet>
      <dgm:spPr/>
    </dgm:pt>
    <dgm:pt modelId="{2926373C-2317-4580-809B-1AB551B3C023}" type="pres">
      <dgm:prSet presAssocID="{1CAAA024-F3B8-4C61-A30F-83FE8A059ED6}" presName="rootComposite" presStyleCnt="0"/>
      <dgm:spPr/>
    </dgm:pt>
    <dgm:pt modelId="{AD7297FF-96AF-4E59-8E95-805EAC231FEC}" type="pres">
      <dgm:prSet presAssocID="{1CAAA024-F3B8-4C61-A30F-83FE8A059ED6}" presName="rootText" presStyleLbl="node2" presStyleIdx="0" presStyleCnt="3" custScaleY="35850" custLinFactNeighborY="-85150">
        <dgm:presLayoutVars>
          <dgm:chPref val="3"/>
        </dgm:presLayoutVars>
      </dgm:prSet>
      <dgm:spPr/>
      <dgm:t>
        <a:bodyPr/>
        <a:lstStyle/>
        <a:p>
          <a:endParaRPr lang="en-US"/>
        </a:p>
      </dgm:t>
    </dgm:pt>
    <dgm:pt modelId="{B8C9F434-22CB-4D74-8F6F-98111143D21A}" type="pres">
      <dgm:prSet presAssocID="{1CAAA024-F3B8-4C61-A30F-83FE8A059ED6}" presName="rootConnector" presStyleLbl="node2" presStyleIdx="0" presStyleCnt="3"/>
      <dgm:spPr/>
      <dgm:t>
        <a:bodyPr/>
        <a:lstStyle/>
        <a:p>
          <a:endParaRPr lang="en-US"/>
        </a:p>
      </dgm:t>
    </dgm:pt>
    <dgm:pt modelId="{06F125C2-F3B2-4DF8-8CAD-F523B9BB0ABE}" type="pres">
      <dgm:prSet presAssocID="{1CAAA024-F3B8-4C61-A30F-83FE8A059ED6}" presName="hierChild4" presStyleCnt="0"/>
      <dgm:spPr/>
    </dgm:pt>
    <dgm:pt modelId="{3DEC0F2F-8ADB-49B5-8A2F-AB9D5CD053F4}" type="pres">
      <dgm:prSet presAssocID="{1CAAA024-F3B8-4C61-A30F-83FE8A059ED6}" presName="hierChild5" presStyleCnt="0"/>
      <dgm:spPr/>
    </dgm:pt>
    <dgm:pt modelId="{D5CA656D-DA3B-4B1D-A5BB-BFAB4D6B2C34}" type="pres">
      <dgm:prSet presAssocID="{D39FDB94-1FC0-4757-8832-1AD2053BF33D}" presName="Name37" presStyleLbl="parChTrans1D2" presStyleIdx="1" presStyleCnt="3"/>
      <dgm:spPr/>
      <dgm:t>
        <a:bodyPr/>
        <a:lstStyle/>
        <a:p>
          <a:endParaRPr lang="en-US"/>
        </a:p>
      </dgm:t>
    </dgm:pt>
    <dgm:pt modelId="{32E88992-98E9-471A-A9A7-3B343B19C393}" type="pres">
      <dgm:prSet presAssocID="{5A1DB5FA-6DD1-443E-9EE1-F167F263D97D}" presName="hierRoot2" presStyleCnt="0">
        <dgm:presLayoutVars>
          <dgm:hierBranch val="init"/>
        </dgm:presLayoutVars>
      </dgm:prSet>
      <dgm:spPr/>
    </dgm:pt>
    <dgm:pt modelId="{B5405DB6-C6E5-4949-BB08-BA34473ABE47}" type="pres">
      <dgm:prSet presAssocID="{5A1DB5FA-6DD1-443E-9EE1-F167F263D97D}" presName="rootComposite" presStyleCnt="0"/>
      <dgm:spPr/>
    </dgm:pt>
    <dgm:pt modelId="{D6B872CE-9AC7-4809-8820-5EBC0FF4F3EC}" type="pres">
      <dgm:prSet presAssocID="{5A1DB5FA-6DD1-443E-9EE1-F167F263D97D}" presName="rootText" presStyleLbl="node2" presStyleIdx="1" presStyleCnt="3" custScaleY="35850" custLinFactNeighborY="-85150">
        <dgm:presLayoutVars>
          <dgm:chPref val="3"/>
        </dgm:presLayoutVars>
      </dgm:prSet>
      <dgm:spPr/>
      <dgm:t>
        <a:bodyPr/>
        <a:lstStyle/>
        <a:p>
          <a:endParaRPr lang="en-US"/>
        </a:p>
      </dgm:t>
    </dgm:pt>
    <dgm:pt modelId="{22BBEC83-8CC1-47D4-8F40-F5916E9A751B}" type="pres">
      <dgm:prSet presAssocID="{5A1DB5FA-6DD1-443E-9EE1-F167F263D97D}" presName="rootConnector" presStyleLbl="node2" presStyleIdx="1" presStyleCnt="3"/>
      <dgm:spPr/>
      <dgm:t>
        <a:bodyPr/>
        <a:lstStyle/>
        <a:p>
          <a:endParaRPr lang="en-US"/>
        </a:p>
      </dgm:t>
    </dgm:pt>
    <dgm:pt modelId="{AE43F81E-FB6B-435B-B7CB-FB11EED9C73B}" type="pres">
      <dgm:prSet presAssocID="{5A1DB5FA-6DD1-443E-9EE1-F167F263D97D}" presName="hierChild4" presStyleCnt="0"/>
      <dgm:spPr/>
    </dgm:pt>
    <dgm:pt modelId="{E2FDC0AB-14AC-4534-9FD4-31250378C5F7}" type="pres">
      <dgm:prSet presAssocID="{5A1DB5FA-6DD1-443E-9EE1-F167F263D97D}" presName="hierChild5" presStyleCnt="0"/>
      <dgm:spPr/>
    </dgm:pt>
    <dgm:pt modelId="{E5C672DF-AB2B-4E8A-BCBA-5F82C7E5785E}" type="pres">
      <dgm:prSet presAssocID="{5C14A349-A242-4F00-B33F-214D503F8707}" presName="Name37" presStyleLbl="parChTrans1D2" presStyleIdx="2" presStyleCnt="3"/>
      <dgm:spPr/>
      <dgm:t>
        <a:bodyPr/>
        <a:lstStyle/>
        <a:p>
          <a:endParaRPr lang="en-US"/>
        </a:p>
      </dgm:t>
    </dgm:pt>
    <dgm:pt modelId="{3E655682-15BB-4A33-B4CD-5F0E2D2B2FFA}" type="pres">
      <dgm:prSet presAssocID="{FB554083-79B2-47B3-BE8B-101B2051E06E}" presName="hierRoot2" presStyleCnt="0">
        <dgm:presLayoutVars>
          <dgm:hierBranch val="init"/>
        </dgm:presLayoutVars>
      </dgm:prSet>
      <dgm:spPr/>
    </dgm:pt>
    <dgm:pt modelId="{2E64A02F-8B11-4732-B4A9-5DB77587ABBC}" type="pres">
      <dgm:prSet presAssocID="{FB554083-79B2-47B3-BE8B-101B2051E06E}" presName="rootComposite" presStyleCnt="0"/>
      <dgm:spPr/>
    </dgm:pt>
    <dgm:pt modelId="{5BAD0A73-D195-4E3A-8E47-083A9EEF84C2}" type="pres">
      <dgm:prSet presAssocID="{FB554083-79B2-47B3-BE8B-101B2051E06E}" presName="rootText" presStyleLbl="node2" presStyleIdx="2" presStyleCnt="3" custScaleY="35850" custLinFactNeighborY="-85150">
        <dgm:presLayoutVars>
          <dgm:chPref val="3"/>
        </dgm:presLayoutVars>
      </dgm:prSet>
      <dgm:spPr/>
      <dgm:t>
        <a:bodyPr/>
        <a:lstStyle/>
        <a:p>
          <a:endParaRPr lang="en-US"/>
        </a:p>
      </dgm:t>
    </dgm:pt>
    <dgm:pt modelId="{640CBCDB-5102-43F4-9467-7ACA44203EB0}" type="pres">
      <dgm:prSet presAssocID="{FB554083-79B2-47B3-BE8B-101B2051E06E}" presName="rootConnector" presStyleLbl="node2" presStyleIdx="2" presStyleCnt="3"/>
      <dgm:spPr/>
      <dgm:t>
        <a:bodyPr/>
        <a:lstStyle/>
        <a:p>
          <a:endParaRPr lang="en-US"/>
        </a:p>
      </dgm:t>
    </dgm:pt>
    <dgm:pt modelId="{96CBEC15-45C6-45A3-B4F7-93D31AAE496E}" type="pres">
      <dgm:prSet presAssocID="{FB554083-79B2-47B3-BE8B-101B2051E06E}" presName="hierChild4" presStyleCnt="0"/>
      <dgm:spPr/>
    </dgm:pt>
    <dgm:pt modelId="{6F84C77E-A92A-4F41-A324-9968938FB800}" type="pres">
      <dgm:prSet presAssocID="{FB554083-79B2-47B3-BE8B-101B2051E06E}" presName="hierChild5" presStyleCnt="0"/>
      <dgm:spPr/>
    </dgm:pt>
    <dgm:pt modelId="{B5370D0F-85B7-4490-9658-9D280545AAAF}" type="pres">
      <dgm:prSet presAssocID="{1C6956EB-A198-424C-A093-ACAC04897BB9}" presName="hierChild3" presStyleCnt="0"/>
      <dgm:spPr/>
    </dgm:pt>
  </dgm:ptLst>
  <dgm:cxnLst>
    <dgm:cxn modelId="{22AF135F-302F-44D3-917F-F397E4B6E664}" type="presOf" srcId="{5A1DB5FA-6DD1-443E-9EE1-F167F263D97D}" destId="{22BBEC83-8CC1-47D4-8F40-F5916E9A751B}" srcOrd="1" destOrd="0" presId="urn:microsoft.com/office/officeart/2005/8/layout/orgChart1"/>
    <dgm:cxn modelId="{2958432E-41A2-41CE-BA1D-FF1D788CD9C6}" type="presOf" srcId="{1C6956EB-A198-424C-A093-ACAC04897BB9}" destId="{2EFABB8A-6344-4264-8BD2-2E03F877D7CD}" srcOrd="1" destOrd="0" presId="urn:microsoft.com/office/officeart/2005/8/layout/orgChart1"/>
    <dgm:cxn modelId="{B79FA7D4-213A-4ABB-A650-7A3BBEAEEDAA}" type="presOf" srcId="{1CAAA024-F3B8-4C61-A30F-83FE8A059ED6}" destId="{AD7297FF-96AF-4E59-8E95-805EAC231FEC}" srcOrd="0" destOrd="0" presId="urn:microsoft.com/office/officeart/2005/8/layout/orgChart1"/>
    <dgm:cxn modelId="{F2B7DFA4-37FE-4C37-B0CB-8C74705A95B6}" type="presOf" srcId="{D39FDB94-1FC0-4757-8832-1AD2053BF33D}" destId="{D5CA656D-DA3B-4B1D-A5BB-BFAB4D6B2C34}" srcOrd="0" destOrd="0" presId="urn:microsoft.com/office/officeart/2005/8/layout/orgChart1"/>
    <dgm:cxn modelId="{39C53C9D-3374-4149-B81E-9E1C1228D3EB}" type="presOf" srcId="{1DB0E073-7EDB-43AA-A7D6-DD618B680CA8}" destId="{A281B412-C345-4571-A85D-5886D92B6B23}" srcOrd="0" destOrd="0" presId="urn:microsoft.com/office/officeart/2005/8/layout/orgChart1"/>
    <dgm:cxn modelId="{1C463B82-2D96-41E0-9F51-286679EE15CD}" type="presOf" srcId="{FB554083-79B2-47B3-BE8B-101B2051E06E}" destId="{5BAD0A73-D195-4E3A-8E47-083A9EEF84C2}" srcOrd="0" destOrd="0" presId="urn:microsoft.com/office/officeart/2005/8/layout/orgChart1"/>
    <dgm:cxn modelId="{3631BB2A-42F8-4C78-8512-3D5CE55A0018}" type="presOf" srcId="{B35EDA0F-2BA1-4723-AB63-79722438D077}" destId="{120B0029-7C8F-4369-BC57-24F9E8C13DC8}" srcOrd="0" destOrd="0" presId="urn:microsoft.com/office/officeart/2005/8/layout/orgChart1"/>
    <dgm:cxn modelId="{1F58C874-CDDA-43DE-84AE-93CA0D147E85}" type="presOf" srcId="{1CAAA024-F3B8-4C61-A30F-83FE8A059ED6}" destId="{B8C9F434-22CB-4D74-8F6F-98111143D21A}" srcOrd="1" destOrd="0" presId="urn:microsoft.com/office/officeart/2005/8/layout/orgChart1"/>
    <dgm:cxn modelId="{B0332C1D-2E33-44E0-A7DC-063AC374E23D}" srcId="{1DB0E073-7EDB-43AA-A7D6-DD618B680CA8}" destId="{1C6956EB-A198-424C-A093-ACAC04897BB9}" srcOrd="0" destOrd="0" parTransId="{91ACCAD5-9E7C-4D09-900E-F8667834C1BC}" sibTransId="{976FED83-988B-4748-AC57-494922E527D7}"/>
    <dgm:cxn modelId="{B3379E5A-1364-4EDA-B457-DB0DD2662890}" type="presOf" srcId="{5A1DB5FA-6DD1-443E-9EE1-F167F263D97D}" destId="{D6B872CE-9AC7-4809-8820-5EBC0FF4F3EC}" srcOrd="0" destOrd="0" presId="urn:microsoft.com/office/officeart/2005/8/layout/orgChart1"/>
    <dgm:cxn modelId="{55B794D2-13A3-40CD-AF6F-D3945ABA9749}" type="presOf" srcId="{1C6956EB-A198-424C-A093-ACAC04897BB9}" destId="{2A955412-045C-400D-9298-1B14E383EF62}" srcOrd="0" destOrd="0" presId="urn:microsoft.com/office/officeart/2005/8/layout/orgChart1"/>
    <dgm:cxn modelId="{B04C2FAF-B114-43D0-8485-1272CC1F4DCE}" srcId="{1C6956EB-A198-424C-A093-ACAC04897BB9}" destId="{5A1DB5FA-6DD1-443E-9EE1-F167F263D97D}" srcOrd="1" destOrd="0" parTransId="{D39FDB94-1FC0-4757-8832-1AD2053BF33D}" sibTransId="{E1884A34-3D62-465B-821A-88E04CBE5DD8}"/>
    <dgm:cxn modelId="{E0641160-CF0C-4FF8-B600-7F60EE00C876}" type="presOf" srcId="{FB554083-79B2-47B3-BE8B-101B2051E06E}" destId="{640CBCDB-5102-43F4-9467-7ACA44203EB0}" srcOrd="1" destOrd="0" presId="urn:microsoft.com/office/officeart/2005/8/layout/orgChart1"/>
    <dgm:cxn modelId="{A4221B38-E8BC-4572-BAF0-C731F1726489}" srcId="{1C6956EB-A198-424C-A093-ACAC04897BB9}" destId="{FB554083-79B2-47B3-BE8B-101B2051E06E}" srcOrd="2" destOrd="0" parTransId="{5C14A349-A242-4F00-B33F-214D503F8707}" sibTransId="{5B7F3033-BF6A-45B2-906D-A627047A3A11}"/>
    <dgm:cxn modelId="{EBE551A3-640F-4623-B04A-51B19ABCFDAC}" type="presOf" srcId="{5C14A349-A242-4F00-B33F-214D503F8707}" destId="{E5C672DF-AB2B-4E8A-BCBA-5F82C7E5785E}" srcOrd="0" destOrd="0" presId="urn:microsoft.com/office/officeart/2005/8/layout/orgChart1"/>
    <dgm:cxn modelId="{85F4686A-FE84-490D-87E4-A8C585911248}" srcId="{1C6956EB-A198-424C-A093-ACAC04897BB9}" destId="{1CAAA024-F3B8-4C61-A30F-83FE8A059ED6}" srcOrd="0" destOrd="0" parTransId="{B35EDA0F-2BA1-4723-AB63-79722438D077}" sibTransId="{70569F4A-3FD8-41F1-84FE-79FD6783855F}"/>
    <dgm:cxn modelId="{5EC24B2E-B14E-4EAF-9FA2-DD6332767AAD}" type="presParOf" srcId="{A281B412-C345-4571-A85D-5886D92B6B23}" destId="{157DA800-F0F9-470C-8C4B-B55772E20C06}" srcOrd="0" destOrd="0" presId="urn:microsoft.com/office/officeart/2005/8/layout/orgChart1"/>
    <dgm:cxn modelId="{13921933-7647-49D0-A180-CE4CA9E1AF89}" type="presParOf" srcId="{157DA800-F0F9-470C-8C4B-B55772E20C06}" destId="{D6961144-DC22-4A52-B72E-540FEE631674}" srcOrd="0" destOrd="0" presId="urn:microsoft.com/office/officeart/2005/8/layout/orgChart1"/>
    <dgm:cxn modelId="{FD303CF5-CEA9-4B45-93EC-147359730C39}" type="presParOf" srcId="{D6961144-DC22-4A52-B72E-540FEE631674}" destId="{2A955412-045C-400D-9298-1B14E383EF62}" srcOrd="0" destOrd="0" presId="urn:microsoft.com/office/officeart/2005/8/layout/orgChart1"/>
    <dgm:cxn modelId="{61190EB4-B011-4264-9A33-84F4738418C3}" type="presParOf" srcId="{D6961144-DC22-4A52-B72E-540FEE631674}" destId="{2EFABB8A-6344-4264-8BD2-2E03F877D7CD}" srcOrd="1" destOrd="0" presId="urn:microsoft.com/office/officeart/2005/8/layout/orgChart1"/>
    <dgm:cxn modelId="{092A7242-0F2E-4A33-B540-B1137C0FF967}" type="presParOf" srcId="{157DA800-F0F9-470C-8C4B-B55772E20C06}" destId="{F2365589-EB39-4DDE-89EF-75CC8D8104EA}" srcOrd="1" destOrd="0" presId="urn:microsoft.com/office/officeart/2005/8/layout/orgChart1"/>
    <dgm:cxn modelId="{4A41F169-5476-4DF5-93C5-8C8A5A35C0AD}" type="presParOf" srcId="{F2365589-EB39-4DDE-89EF-75CC8D8104EA}" destId="{120B0029-7C8F-4369-BC57-24F9E8C13DC8}" srcOrd="0" destOrd="0" presId="urn:microsoft.com/office/officeart/2005/8/layout/orgChart1"/>
    <dgm:cxn modelId="{4075B93D-8929-417B-82B8-6394C80F652C}" type="presParOf" srcId="{F2365589-EB39-4DDE-89EF-75CC8D8104EA}" destId="{AEB06475-C50E-4107-A7DA-6EBBAE19A876}" srcOrd="1" destOrd="0" presId="urn:microsoft.com/office/officeart/2005/8/layout/orgChart1"/>
    <dgm:cxn modelId="{9E1F5698-2862-4ADB-AB44-9E5388C95E93}" type="presParOf" srcId="{AEB06475-C50E-4107-A7DA-6EBBAE19A876}" destId="{2926373C-2317-4580-809B-1AB551B3C023}" srcOrd="0" destOrd="0" presId="urn:microsoft.com/office/officeart/2005/8/layout/orgChart1"/>
    <dgm:cxn modelId="{DF3CAF79-BD2B-4F97-928C-7A16026DBD11}" type="presParOf" srcId="{2926373C-2317-4580-809B-1AB551B3C023}" destId="{AD7297FF-96AF-4E59-8E95-805EAC231FEC}" srcOrd="0" destOrd="0" presId="urn:microsoft.com/office/officeart/2005/8/layout/orgChart1"/>
    <dgm:cxn modelId="{DDDC12AE-8105-434B-BB1C-27728D3100FC}" type="presParOf" srcId="{2926373C-2317-4580-809B-1AB551B3C023}" destId="{B8C9F434-22CB-4D74-8F6F-98111143D21A}" srcOrd="1" destOrd="0" presId="urn:microsoft.com/office/officeart/2005/8/layout/orgChart1"/>
    <dgm:cxn modelId="{13B94F81-2178-47D3-907B-4E4AAE84613B}" type="presParOf" srcId="{AEB06475-C50E-4107-A7DA-6EBBAE19A876}" destId="{06F125C2-F3B2-4DF8-8CAD-F523B9BB0ABE}" srcOrd="1" destOrd="0" presId="urn:microsoft.com/office/officeart/2005/8/layout/orgChart1"/>
    <dgm:cxn modelId="{29C3C16B-8910-4B7D-9789-1AD217E1B013}" type="presParOf" srcId="{AEB06475-C50E-4107-A7DA-6EBBAE19A876}" destId="{3DEC0F2F-8ADB-49B5-8A2F-AB9D5CD053F4}" srcOrd="2" destOrd="0" presId="urn:microsoft.com/office/officeart/2005/8/layout/orgChart1"/>
    <dgm:cxn modelId="{EBE8914E-5EF7-49CA-975C-84D311BED7F1}" type="presParOf" srcId="{F2365589-EB39-4DDE-89EF-75CC8D8104EA}" destId="{D5CA656D-DA3B-4B1D-A5BB-BFAB4D6B2C34}" srcOrd="2" destOrd="0" presId="urn:microsoft.com/office/officeart/2005/8/layout/orgChart1"/>
    <dgm:cxn modelId="{B2FA6F21-CAF6-4C34-B296-C0ABA347E768}" type="presParOf" srcId="{F2365589-EB39-4DDE-89EF-75CC8D8104EA}" destId="{32E88992-98E9-471A-A9A7-3B343B19C393}" srcOrd="3" destOrd="0" presId="urn:microsoft.com/office/officeart/2005/8/layout/orgChart1"/>
    <dgm:cxn modelId="{F530CA44-AD87-4C75-A59A-C4DCB91C5C25}" type="presParOf" srcId="{32E88992-98E9-471A-A9A7-3B343B19C393}" destId="{B5405DB6-C6E5-4949-BB08-BA34473ABE47}" srcOrd="0" destOrd="0" presId="urn:microsoft.com/office/officeart/2005/8/layout/orgChart1"/>
    <dgm:cxn modelId="{47612AA2-3840-465A-94AB-86F2725C53D0}" type="presParOf" srcId="{B5405DB6-C6E5-4949-BB08-BA34473ABE47}" destId="{D6B872CE-9AC7-4809-8820-5EBC0FF4F3EC}" srcOrd="0" destOrd="0" presId="urn:microsoft.com/office/officeart/2005/8/layout/orgChart1"/>
    <dgm:cxn modelId="{71782A20-DCEE-428D-A58C-3F7E14E7DF75}" type="presParOf" srcId="{B5405DB6-C6E5-4949-BB08-BA34473ABE47}" destId="{22BBEC83-8CC1-47D4-8F40-F5916E9A751B}" srcOrd="1" destOrd="0" presId="urn:microsoft.com/office/officeart/2005/8/layout/orgChart1"/>
    <dgm:cxn modelId="{D09C6C24-6728-469F-B699-2B11FC7FA800}" type="presParOf" srcId="{32E88992-98E9-471A-A9A7-3B343B19C393}" destId="{AE43F81E-FB6B-435B-B7CB-FB11EED9C73B}" srcOrd="1" destOrd="0" presId="urn:microsoft.com/office/officeart/2005/8/layout/orgChart1"/>
    <dgm:cxn modelId="{778ADFFD-4823-4204-9834-FA6C4D02C9EC}" type="presParOf" srcId="{32E88992-98E9-471A-A9A7-3B343B19C393}" destId="{E2FDC0AB-14AC-4534-9FD4-31250378C5F7}" srcOrd="2" destOrd="0" presId="urn:microsoft.com/office/officeart/2005/8/layout/orgChart1"/>
    <dgm:cxn modelId="{1B4401A4-E7E2-4D64-8F66-876E8DA9CD77}" type="presParOf" srcId="{F2365589-EB39-4DDE-89EF-75CC8D8104EA}" destId="{E5C672DF-AB2B-4E8A-BCBA-5F82C7E5785E}" srcOrd="4" destOrd="0" presId="urn:microsoft.com/office/officeart/2005/8/layout/orgChart1"/>
    <dgm:cxn modelId="{75B447F3-7EEC-443C-B823-95D57535E316}" type="presParOf" srcId="{F2365589-EB39-4DDE-89EF-75CC8D8104EA}" destId="{3E655682-15BB-4A33-B4CD-5F0E2D2B2FFA}" srcOrd="5" destOrd="0" presId="urn:microsoft.com/office/officeart/2005/8/layout/orgChart1"/>
    <dgm:cxn modelId="{8187349D-721B-442C-AEC2-05BB440ACFEB}" type="presParOf" srcId="{3E655682-15BB-4A33-B4CD-5F0E2D2B2FFA}" destId="{2E64A02F-8B11-4732-B4A9-5DB77587ABBC}" srcOrd="0" destOrd="0" presId="urn:microsoft.com/office/officeart/2005/8/layout/orgChart1"/>
    <dgm:cxn modelId="{82506884-F119-423A-855C-7ED862D35C7F}" type="presParOf" srcId="{2E64A02F-8B11-4732-B4A9-5DB77587ABBC}" destId="{5BAD0A73-D195-4E3A-8E47-083A9EEF84C2}" srcOrd="0" destOrd="0" presId="urn:microsoft.com/office/officeart/2005/8/layout/orgChart1"/>
    <dgm:cxn modelId="{D986295B-DF49-4549-9757-7B277919ACB3}" type="presParOf" srcId="{2E64A02F-8B11-4732-B4A9-5DB77587ABBC}" destId="{640CBCDB-5102-43F4-9467-7ACA44203EB0}" srcOrd="1" destOrd="0" presId="urn:microsoft.com/office/officeart/2005/8/layout/orgChart1"/>
    <dgm:cxn modelId="{DDD76C74-CCEC-40C9-A3A6-F111F322350A}" type="presParOf" srcId="{3E655682-15BB-4A33-B4CD-5F0E2D2B2FFA}" destId="{96CBEC15-45C6-45A3-B4F7-93D31AAE496E}" srcOrd="1" destOrd="0" presId="urn:microsoft.com/office/officeart/2005/8/layout/orgChart1"/>
    <dgm:cxn modelId="{9E507E24-0E32-4C15-AB6A-C3623D3F5914}" type="presParOf" srcId="{3E655682-15BB-4A33-B4CD-5F0E2D2B2FFA}" destId="{6F84C77E-A92A-4F41-A324-9968938FB800}" srcOrd="2" destOrd="0" presId="urn:microsoft.com/office/officeart/2005/8/layout/orgChart1"/>
    <dgm:cxn modelId="{BB8C329A-C5B9-48B0-9A02-10C32731EAA2}" type="presParOf" srcId="{157DA800-F0F9-470C-8C4B-B55772E20C06}" destId="{B5370D0F-85B7-4490-9658-9D280545AAAF}"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DB0E073-7EDB-43AA-A7D6-DD618B680CA8}"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US"/>
        </a:p>
      </dgm:t>
    </dgm:pt>
    <dgm:pt modelId="{1C6956EB-A198-424C-A093-ACAC04897BB9}">
      <dgm:prSet phldrT="[Text]" custT="1"/>
      <dgm:spPr/>
      <dgm:t>
        <a:bodyPr/>
        <a:lstStyle/>
        <a:p>
          <a:r>
            <a:rPr lang="en-US" sz="2400" b="1" dirty="0" smtClean="0">
              <a:latin typeface="Times New Roman" pitchFamily="18" charset="0"/>
              <a:cs typeface="Times New Roman" pitchFamily="18" charset="0"/>
            </a:rPr>
            <a:t>Penalty for Non-Compliance with Section 137 </a:t>
          </a:r>
          <a:endParaRPr lang="en-US" sz="2400" b="1" dirty="0">
            <a:latin typeface="Times New Roman" pitchFamily="18" charset="0"/>
            <a:cs typeface="Times New Roman" pitchFamily="18" charset="0"/>
          </a:endParaRPr>
        </a:p>
      </dgm:t>
    </dgm:pt>
    <dgm:pt modelId="{91ACCAD5-9E7C-4D09-900E-F8667834C1BC}" type="parTrans" cxnId="{B0332C1D-2E33-44E0-A7DC-063AC374E23D}">
      <dgm:prSet/>
      <dgm:spPr/>
      <dgm:t>
        <a:bodyPr/>
        <a:lstStyle/>
        <a:p>
          <a:endParaRPr lang="en-US"/>
        </a:p>
      </dgm:t>
    </dgm:pt>
    <dgm:pt modelId="{976FED83-988B-4748-AC57-494922E527D7}" type="sibTrans" cxnId="{B0332C1D-2E33-44E0-A7DC-063AC374E23D}">
      <dgm:prSet/>
      <dgm:spPr/>
      <dgm:t>
        <a:bodyPr/>
        <a:lstStyle/>
        <a:p>
          <a:endParaRPr lang="en-US"/>
        </a:p>
      </dgm:t>
    </dgm:pt>
    <dgm:pt modelId="{1CAAA024-F3B8-4C61-A30F-83FE8A059ED6}">
      <dgm:prSet phldrT="[Text]" custT="1"/>
      <dgm:spPr/>
      <dgm:t>
        <a:bodyPr/>
        <a:lstStyle/>
        <a:p>
          <a:r>
            <a:rPr lang="en-US" sz="2000" b="1" dirty="0" smtClean="0">
              <a:latin typeface="Times New Roman" pitchFamily="18" charset="0"/>
              <a:cs typeface="Times New Roman" pitchFamily="18" charset="0"/>
            </a:rPr>
            <a:t>Company</a:t>
          </a:r>
          <a:endParaRPr lang="en-US" sz="2000" b="1" dirty="0">
            <a:latin typeface="Times New Roman" pitchFamily="18" charset="0"/>
            <a:cs typeface="Times New Roman" pitchFamily="18" charset="0"/>
          </a:endParaRPr>
        </a:p>
      </dgm:t>
    </dgm:pt>
    <dgm:pt modelId="{B35EDA0F-2BA1-4723-AB63-79722438D077}" type="parTrans" cxnId="{85F4686A-FE84-490D-87E4-A8C585911248}">
      <dgm:prSet/>
      <dgm:spPr/>
      <dgm:t>
        <a:bodyPr/>
        <a:lstStyle/>
        <a:p>
          <a:endParaRPr lang="en-US"/>
        </a:p>
      </dgm:t>
    </dgm:pt>
    <dgm:pt modelId="{70569F4A-3FD8-41F1-84FE-79FD6783855F}" type="sibTrans" cxnId="{85F4686A-FE84-490D-87E4-A8C585911248}">
      <dgm:prSet/>
      <dgm:spPr/>
      <dgm:t>
        <a:bodyPr/>
        <a:lstStyle/>
        <a:p>
          <a:endParaRPr lang="en-US"/>
        </a:p>
      </dgm:t>
    </dgm:pt>
    <dgm:pt modelId="{5A1DB5FA-6DD1-443E-9EE1-F167F263D97D}">
      <dgm:prSet phldrT="[Text]" custT="1"/>
      <dgm:spPr/>
      <dgm:t>
        <a:bodyPr/>
        <a:lstStyle/>
        <a:p>
          <a:r>
            <a:rPr lang="en-US" sz="2000" b="1" dirty="0" smtClean="0">
              <a:latin typeface="Times New Roman" pitchFamily="18" charset="0"/>
              <a:cs typeface="Times New Roman" pitchFamily="18" charset="0"/>
            </a:rPr>
            <a:t>Officers in Default</a:t>
          </a:r>
          <a:endParaRPr lang="en-US" sz="2000" b="1" dirty="0">
            <a:latin typeface="Times New Roman" pitchFamily="18" charset="0"/>
            <a:cs typeface="Times New Roman" pitchFamily="18" charset="0"/>
          </a:endParaRPr>
        </a:p>
      </dgm:t>
    </dgm:pt>
    <dgm:pt modelId="{D39FDB94-1FC0-4757-8832-1AD2053BF33D}" type="parTrans" cxnId="{B04C2FAF-B114-43D0-8485-1272CC1F4DCE}">
      <dgm:prSet/>
      <dgm:spPr/>
      <dgm:t>
        <a:bodyPr/>
        <a:lstStyle/>
        <a:p>
          <a:endParaRPr lang="en-US"/>
        </a:p>
      </dgm:t>
    </dgm:pt>
    <dgm:pt modelId="{E1884A34-3D62-465B-821A-88E04CBE5DD8}" type="sibTrans" cxnId="{B04C2FAF-B114-43D0-8485-1272CC1F4DCE}">
      <dgm:prSet/>
      <dgm:spPr/>
      <dgm:t>
        <a:bodyPr/>
        <a:lstStyle/>
        <a:p>
          <a:endParaRPr lang="en-US"/>
        </a:p>
      </dgm:t>
    </dgm:pt>
    <dgm:pt modelId="{A281B412-C345-4571-A85D-5886D92B6B23}" type="pres">
      <dgm:prSet presAssocID="{1DB0E073-7EDB-43AA-A7D6-DD618B680CA8}" presName="hierChild1" presStyleCnt="0">
        <dgm:presLayoutVars>
          <dgm:orgChart val="1"/>
          <dgm:chPref val="1"/>
          <dgm:dir/>
          <dgm:animOne val="branch"/>
          <dgm:animLvl val="lvl"/>
          <dgm:resizeHandles/>
        </dgm:presLayoutVars>
      </dgm:prSet>
      <dgm:spPr/>
      <dgm:t>
        <a:bodyPr/>
        <a:lstStyle/>
        <a:p>
          <a:endParaRPr lang="en-US"/>
        </a:p>
      </dgm:t>
    </dgm:pt>
    <dgm:pt modelId="{157DA800-F0F9-470C-8C4B-B55772E20C06}" type="pres">
      <dgm:prSet presAssocID="{1C6956EB-A198-424C-A093-ACAC04897BB9}" presName="hierRoot1" presStyleCnt="0">
        <dgm:presLayoutVars>
          <dgm:hierBranch val="init"/>
        </dgm:presLayoutVars>
      </dgm:prSet>
      <dgm:spPr/>
    </dgm:pt>
    <dgm:pt modelId="{D6961144-DC22-4A52-B72E-540FEE631674}" type="pres">
      <dgm:prSet presAssocID="{1C6956EB-A198-424C-A093-ACAC04897BB9}" presName="rootComposite1" presStyleCnt="0"/>
      <dgm:spPr/>
    </dgm:pt>
    <dgm:pt modelId="{2A955412-045C-400D-9298-1B14E383EF62}" type="pres">
      <dgm:prSet presAssocID="{1C6956EB-A198-424C-A093-ACAC04897BB9}" presName="rootText1" presStyleLbl="node0" presStyleIdx="0" presStyleCnt="1" custScaleX="110640" custScaleY="57580" custLinFactNeighborY="-46039">
        <dgm:presLayoutVars>
          <dgm:chPref val="3"/>
        </dgm:presLayoutVars>
      </dgm:prSet>
      <dgm:spPr/>
      <dgm:t>
        <a:bodyPr/>
        <a:lstStyle/>
        <a:p>
          <a:endParaRPr lang="en-US"/>
        </a:p>
      </dgm:t>
    </dgm:pt>
    <dgm:pt modelId="{2EFABB8A-6344-4264-8BD2-2E03F877D7CD}" type="pres">
      <dgm:prSet presAssocID="{1C6956EB-A198-424C-A093-ACAC04897BB9}" presName="rootConnector1" presStyleLbl="node1" presStyleIdx="0" presStyleCnt="0"/>
      <dgm:spPr/>
      <dgm:t>
        <a:bodyPr/>
        <a:lstStyle/>
        <a:p>
          <a:endParaRPr lang="en-US"/>
        </a:p>
      </dgm:t>
    </dgm:pt>
    <dgm:pt modelId="{F2365589-EB39-4DDE-89EF-75CC8D8104EA}" type="pres">
      <dgm:prSet presAssocID="{1C6956EB-A198-424C-A093-ACAC04897BB9}" presName="hierChild2" presStyleCnt="0"/>
      <dgm:spPr/>
    </dgm:pt>
    <dgm:pt modelId="{120B0029-7C8F-4369-BC57-24F9E8C13DC8}" type="pres">
      <dgm:prSet presAssocID="{B35EDA0F-2BA1-4723-AB63-79722438D077}" presName="Name37" presStyleLbl="parChTrans1D2" presStyleIdx="0" presStyleCnt="2"/>
      <dgm:spPr/>
      <dgm:t>
        <a:bodyPr/>
        <a:lstStyle/>
        <a:p>
          <a:endParaRPr lang="en-US"/>
        </a:p>
      </dgm:t>
    </dgm:pt>
    <dgm:pt modelId="{AEB06475-C50E-4107-A7DA-6EBBAE19A876}" type="pres">
      <dgm:prSet presAssocID="{1CAAA024-F3B8-4C61-A30F-83FE8A059ED6}" presName="hierRoot2" presStyleCnt="0">
        <dgm:presLayoutVars>
          <dgm:hierBranch val="init"/>
        </dgm:presLayoutVars>
      </dgm:prSet>
      <dgm:spPr/>
    </dgm:pt>
    <dgm:pt modelId="{2926373C-2317-4580-809B-1AB551B3C023}" type="pres">
      <dgm:prSet presAssocID="{1CAAA024-F3B8-4C61-A30F-83FE8A059ED6}" presName="rootComposite" presStyleCnt="0"/>
      <dgm:spPr/>
    </dgm:pt>
    <dgm:pt modelId="{AD7297FF-96AF-4E59-8E95-805EAC231FEC}" type="pres">
      <dgm:prSet presAssocID="{1CAAA024-F3B8-4C61-A30F-83FE8A059ED6}" presName="rootText" presStyleLbl="node2" presStyleIdx="0" presStyleCnt="2" custScaleY="35850" custLinFactNeighborY="-53393">
        <dgm:presLayoutVars>
          <dgm:chPref val="3"/>
        </dgm:presLayoutVars>
      </dgm:prSet>
      <dgm:spPr/>
      <dgm:t>
        <a:bodyPr/>
        <a:lstStyle/>
        <a:p>
          <a:endParaRPr lang="en-US"/>
        </a:p>
      </dgm:t>
    </dgm:pt>
    <dgm:pt modelId="{B8C9F434-22CB-4D74-8F6F-98111143D21A}" type="pres">
      <dgm:prSet presAssocID="{1CAAA024-F3B8-4C61-A30F-83FE8A059ED6}" presName="rootConnector" presStyleLbl="node2" presStyleIdx="0" presStyleCnt="2"/>
      <dgm:spPr/>
      <dgm:t>
        <a:bodyPr/>
        <a:lstStyle/>
        <a:p>
          <a:endParaRPr lang="en-US"/>
        </a:p>
      </dgm:t>
    </dgm:pt>
    <dgm:pt modelId="{06F125C2-F3B2-4DF8-8CAD-F523B9BB0ABE}" type="pres">
      <dgm:prSet presAssocID="{1CAAA024-F3B8-4C61-A30F-83FE8A059ED6}" presName="hierChild4" presStyleCnt="0"/>
      <dgm:spPr/>
    </dgm:pt>
    <dgm:pt modelId="{3DEC0F2F-8ADB-49B5-8A2F-AB9D5CD053F4}" type="pres">
      <dgm:prSet presAssocID="{1CAAA024-F3B8-4C61-A30F-83FE8A059ED6}" presName="hierChild5" presStyleCnt="0"/>
      <dgm:spPr/>
    </dgm:pt>
    <dgm:pt modelId="{D5CA656D-DA3B-4B1D-A5BB-BFAB4D6B2C34}" type="pres">
      <dgm:prSet presAssocID="{D39FDB94-1FC0-4757-8832-1AD2053BF33D}" presName="Name37" presStyleLbl="parChTrans1D2" presStyleIdx="1" presStyleCnt="2"/>
      <dgm:spPr/>
      <dgm:t>
        <a:bodyPr/>
        <a:lstStyle/>
        <a:p>
          <a:endParaRPr lang="en-US"/>
        </a:p>
      </dgm:t>
    </dgm:pt>
    <dgm:pt modelId="{32E88992-98E9-471A-A9A7-3B343B19C393}" type="pres">
      <dgm:prSet presAssocID="{5A1DB5FA-6DD1-443E-9EE1-F167F263D97D}" presName="hierRoot2" presStyleCnt="0">
        <dgm:presLayoutVars>
          <dgm:hierBranch val="init"/>
        </dgm:presLayoutVars>
      </dgm:prSet>
      <dgm:spPr/>
    </dgm:pt>
    <dgm:pt modelId="{B5405DB6-C6E5-4949-BB08-BA34473ABE47}" type="pres">
      <dgm:prSet presAssocID="{5A1DB5FA-6DD1-443E-9EE1-F167F263D97D}" presName="rootComposite" presStyleCnt="0"/>
      <dgm:spPr/>
    </dgm:pt>
    <dgm:pt modelId="{D6B872CE-9AC7-4809-8820-5EBC0FF4F3EC}" type="pres">
      <dgm:prSet presAssocID="{5A1DB5FA-6DD1-443E-9EE1-F167F263D97D}" presName="rootText" presStyleLbl="node2" presStyleIdx="1" presStyleCnt="2" custScaleY="35850" custLinFactNeighborY="-53393">
        <dgm:presLayoutVars>
          <dgm:chPref val="3"/>
        </dgm:presLayoutVars>
      </dgm:prSet>
      <dgm:spPr/>
      <dgm:t>
        <a:bodyPr/>
        <a:lstStyle/>
        <a:p>
          <a:endParaRPr lang="en-US"/>
        </a:p>
      </dgm:t>
    </dgm:pt>
    <dgm:pt modelId="{22BBEC83-8CC1-47D4-8F40-F5916E9A751B}" type="pres">
      <dgm:prSet presAssocID="{5A1DB5FA-6DD1-443E-9EE1-F167F263D97D}" presName="rootConnector" presStyleLbl="node2" presStyleIdx="1" presStyleCnt="2"/>
      <dgm:spPr/>
      <dgm:t>
        <a:bodyPr/>
        <a:lstStyle/>
        <a:p>
          <a:endParaRPr lang="en-US"/>
        </a:p>
      </dgm:t>
    </dgm:pt>
    <dgm:pt modelId="{AE43F81E-FB6B-435B-B7CB-FB11EED9C73B}" type="pres">
      <dgm:prSet presAssocID="{5A1DB5FA-6DD1-443E-9EE1-F167F263D97D}" presName="hierChild4" presStyleCnt="0"/>
      <dgm:spPr/>
    </dgm:pt>
    <dgm:pt modelId="{E2FDC0AB-14AC-4534-9FD4-31250378C5F7}" type="pres">
      <dgm:prSet presAssocID="{5A1DB5FA-6DD1-443E-9EE1-F167F263D97D}" presName="hierChild5" presStyleCnt="0"/>
      <dgm:spPr/>
    </dgm:pt>
    <dgm:pt modelId="{B5370D0F-85B7-4490-9658-9D280545AAAF}" type="pres">
      <dgm:prSet presAssocID="{1C6956EB-A198-424C-A093-ACAC04897BB9}" presName="hierChild3" presStyleCnt="0"/>
      <dgm:spPr/>
    </dgm:pt>
  </dgm:ptLst>
  <dgm:cxnLst>
    <dgm:cxn modelId="{4C5F5150-3A38-4984-92A4-5EE444A20348}" type="presOf" srcId="{1C6956EB-A198-424C-A093-ACAC04897BB9}" destId="{2EFABB8A-6344-4264-8BD2-2E03F877D7CD}" srcOrd="1" destOrd="0" presId="urn:microsoft.com/office/officeart/2005/8/layout/orgChart1"/>
    <dgm:cxn modelId="{47B08E13-6182-4803-B149-E1D812736D20}" type="presOf" srcId="{1CAAA024-F3B8-4C61-A30F-83FE8A059ED6}" destId="{AD7297FF-96AF-4E59-8E95-805EAC231FEC}" srcOrd="0" destOrd="0" presId="urn:microsoft.com/office/officeart/2005/8/layout/orgChart1"/>
    <dgm:cxn modelId="{5F5A7F40-DF99-4634-9F25-89F5EA4A5BA0}" type="presOf" srcId="{1CAAA024-F3B8-4C61-A30F-83FE8A059ED6}" destId="{B8C9F434-22CB-4D74-8F6F-98111143D21A}" srcOrd="1" destOrd="0" presId="urn:microsoft.com/office/officeart/2005/8/layout/orgChart1"/>
    <dgm:cxn modelId="{6B491A7C-F0B4-4063-919D-7A6EDAF1D9EC}" type="presOf" srcId="{5A1DB5FA-6DD1-443E-9EE1-F167F263D97D}" destId="{22BBEC83-8CC1-47D4-8F40-F5916E9A751B}" srcOrd="1" destOrd="0" presId="urn:microsoft.com/office/officeart/2005/8/layout/orgChart1"/>
    <dgm:cxn modelId="{A47848CB-E878-4FEF-80CE-D4E7FEA03D51}" type="presOf" srcId="{1DB0E073-7EDB-43AA-A7D6-DD618B680CA8}" destId="{A281B412-C345-4571-A85D-5886D92B6B23}" srcOrd="0" destOrd="0" presId="urn:microsoft.com/office/officeart/2005/8/layout/orgChart1"/>
    <dgm:cxn modelId="{29AC6CBA-E8CA-4F78-8A87-8B708EBA35CD}" type="presOf" srcId="{D39FDB94-1FC0-4757-8832-1AD2053BF33D}" destId="{D5CA656D-DA3B-4B1D-A5BB-BFAB4D6B2C34}" srcOrd="0" destOrd="0" presId="urn:microsoft.com/office/officeart/2005/8/layout/orgChart1"/>
    <dgm:cxn modelId="{06F1D10E-483B-49BE-9D0B-07992238C25D}" type="presOf" srcId="{1C6956EB-A198-424C-A093-ACAC04897BB9}" destId="{2A955412-045C-400D-9298-1B14E383EF62}" srcOrd="0" destOrd="0" presId="urn:microsoft.com/office/officeart/2005/8/layout/orgChart1"/>
    <dgm:cxn modelId="{B0332C1D-2E33-44E0-A7DC-063AC374E23D}" srcId="{1DB0E073-7EDB-43AA-A7D6-DD618B680CA8}" destId="{1C6956EB-A198-424C-A093-ACAC04897BB9}" srcOrd="0" destOrd="0" parTransId="{91ACCAD5-9E7C-4D09-900E-F8667834C1BC}" sibTransId="{976FED83-988B-4748-AC57-494922E527D7}"/>
    <dgm:cxn modelId="{73831F9B-3FF1-4566-96F9-1AB10B047C4A}" type="presOf" srcId="{5A1DB5FA-6DD1-443E-9EE1-F167F263D97D}" destId="{D6B872CE-9AC7-4809-8820-5EBC0FF4F3EC}" srcOrd="0" destOrd="0" presId="urn:microsoft.com/office/officeart/2005/8/layout/orgChart1"/>
    <dgm:cxn modelId="{B04C2FAF-B114-43D0-8485-1272CC1F4DCE}" srcId="{1C6956EB-A198-424C-A093-ACAC04897BB9}" destId="{5A1DB5FA-6DD1-443E-9EE1-F167F263D97D}" srcOrd="1" destOrd="0" parTransId="{D39FDB94-1FC0-4757-8832-1AD2053BF33D}" sibTransId="{E1884A34-3D62-465B-821A-88E04CBE5DD8}"/>
    <dgm:cxn modelId="{4C655C3F-22EE-4818-85D1-986ADDDD274E}" type="presOf" srcId="{B35EDA0F-2BA1-4723-AB63-79722438D077}" destId="{120B0029-7C8F-4369-BC57-24F9E8C13DC8}" srcOrd="0" destOrd="0" presId="urn:microsoft.com/office/officeart/2005/8/layout/orgChart1"/>
    <dgm:cxn modelId="{85F4686A-FE84-490D-87E4-A8C585911248}" srcId="{1C6956EB-A198-424C-A093-ACAC04897BB9}" destId="{1CAAA024-F3B8-4C61-A30F-83FE8A059ED6}" srcOrd="0" destOrd="0" parTransId="{B35EDA0F-2BA1-4723-AB63-79722438D077}" sibTransId="{70569F4A-3FD8-41F1-84FE-79FD6783855F}"/>
    <dgm:cxn modelId="{35DE073F-2585-495A-A046-406A25A9E01A}" type="presParOf" srcId="{A281B412-C345-4571-A85D-5886D92B6B23}" destId="{157DA800-F0F9-470C-8C4B-B55772E20C06}" srcOrd="0" destOrd="0" presId="urn:microsoft.com/office/officeart/2005/8/layout/orgChart1"/>
    <dgm:cxn modelId="{AFF320C9-709F-4320-B8AF-6AC4532BF4CD}" type="presParOf" srcId="{157DA800-F0F9-470C-8C4B-B55772E20C06}" destId="{D6961144-DC22-4A52-B72E-540FEE631674}" srcOrd="0" destOrd="0" presId="urn:microsoft.com/office/officeart/2005/8/layout/orgChart1"/>
    <dgm:cxn modelId="{6CC2012D-F933-475E-BEAD-0B3C86AF99C6}" type="presParOf" srcId="{D6961144-DC22-4A52-B72E-540FEE631674}" destId="{2A955412-045C-400D-9298-1B14E383EF62}" srcOrd="0" destOrd="0" presId="urn:microsoft.com/office/officeart/2005/8/layout/orgChart1"/>
    <dgm:cxn modelId="{0EAC70AB-5D39-4C88-BA29-D1A604F62396}" type="presParOf" srcId="{D6961144-DC22-4A52-B72E-540FEE631674}" destId="{2EFABB8A-6344-4264-8BD2-2E03F877D7CD}" srcOrd="1" destOrd="0" presId="urn:microsoft.com/office/officeart/2005/8/layout/orgChart1"/>
    <dgm:cxn modelId="{AC50A890-C67B-4337-A0DF-C1A7AF192012}" type="presParOf" srcId="{157DA800-F0F9-470C-8C4B-B55772E20C06}" destId="{F2365589-EB39-4DDE-89EF-75CC8D8104EA}" srcOrd="1" destOrd="0" presId="urn:microsoft.com/office/officeart/2005/8/layout/orgChart1"/>
    <dgm:cxn modelId="{B160F84A-AC4B-4951-893C-E7158291F6F7}" type="presParOf" srcId="{F2365589-EB39-4DDE-89EF-75CC8D8104EA}" destId="{120B0029-7C8F-4369-BC57-24F9E8C13DC8}" srcOrd="0" destOrd="0" presId="urn:microsoft.com/office/officeart/2005/8/layout/orgChart1"/>
    <dgm:cxn modelId="{94D23FBC-D3B3-4D91-89D6-96A1069B6C05}" type="presParOf" srcId="{F2365589-EB39-4DDE-89EF-75CC8D8104EA}" destId="{AEB06475-C50E-4107-A7DA-6EBBAE19A876}" srcOrd="1" destOrd="0" presId="urn:microsoft.com/office/officeart/2005/8/layout/orgChart1"/>
    <dgm:cxn modelId="{0D05ADCF-BAF4-40F4-849C-9784A79E0867}" type="presParOf" srcId="{AEB06475-C50E-4107-A7DA-6EBBAE19A876}" destId="{2926373C-2317-4580-809B-1AB551B3C023}" srcOrd="0" destOrd="0" presId="urn:microsoft.com/office/officeart/2005/8/layout/orgChart1"/>
    <dgm:cxn modelId="{230BEDF0-2F01-4C91-A69D-5125DA7EFAAE}" type="presParOf" srcId="{2926373C-2317-4580-809B-1AB551B3C023}" destId="{AD7297FF-96AF-4E59-8E95-805EAC231FEC}" srcOrd="0" destOrd="0" presId="urn:microsoft.com/office/officeart/2005/8/layout/orgChart1"/>
    <dgm:cxn modelId="{ED0A4DB0-9571-40D6-A36D-EA227A55B533}" type="presParOf" srcId="{2926373C-2317-4580-809B-1AB551B3C023}" destId="{B8C9F434-22CB-4D74-8F6F-98111143D21A}" srcOrd="1" destOrd="0" presId="urn:microsoft.com/office/officeart/2005/8/layout/orgChart1"/>
    <dgm:cxn modelId="{1DC0EC0F-69A0-413E-BD16-EF79C5AF76C8}" type="presParOf" srcId="{AEB06475-C50E-4107-A7DA-6EBBAE19A876}" destId="{06F125C2-F3B2-4DF8-8CAD-F523B9BB0ABE}" srcOrd="1" destOrd="0" presId="urn:microsoft.com/office/officeart/2005/8/layout/orgChart1"/>
    <dgm:cxn modelId="{9758A074-A021-494F-B6E1-7D4A717AACC3}" type="presParOf" srcId="{AEB06475-C50E-4107-A7DA-6EBBAE19A876}" destId="{3DEC0F2F-8ADB-49B5-8A2F-AB9D5CD053F4}" srcOrd="2" destOrd="0" presId="urn:microsoft.com/office/officeart/2005/8/layout/orgChart1"/>
    <dgm:cxn modelId="{31281BED-268B-46A6-A6B5-5847670AE06E}" type="presParOf" srcId="{F2365589-EB39-4DDE-89EF-75CC8D8104EA}" destId="{D5CA656D-DA3B-4B1D-A5BB-BFAB4D6B2C34}" srcOrd="2" destOrd="0" presId="urn:microsoft.com/office/officeart/2005/8/layout/orgChart1"/>
    <dgm:cxn modelId="{E7604175-6A78-4176-B728-C8B163C75B6A}" type="presParOf" srcId="{F2365589-EB39-4DDE-89EF-75CC8D8104EA}" destId="{32E88992-98E9-471A-A9A7-3B343B19C393}" srcOrd="3" destOrd="0" presId="urn:microsoft.com/office/officeart/2005/8/layout/orgChart1"/>
    <dgm:cxn modelId="{4C33ACB9-363E-493C-8667-593660E1892F}" type="presParOf" srcId="{32E88992-98E9-471A-A9A7-3B343B19C393}" destId="{B5405DB6-C6E5-4949-BB08-BA34473ABE47}" srcOrd="0" destOrd="0" presId="urn:microsoft.com/office/officeart/2005/8/layout/orgChart1"/>
    <dgm:cxn modelId="{DEF41963-A0CE-41DE-9BEE-6BDB3F486594}" type="presParOf" srcId="{B5405DB6-C6E5-4949-BB08-BA34473ABE47}" destId="{D6B872CE-9AC7-4809-8820-5EBC0FF4F3EC}" srcOrd="0" destOrd="0" presId="urn:microsoft.com/office/officeart/2005/8/layout/orgChart1"/>
    <dgm:cxn modelId="{B57F2DAD-A285-48B3-9D43-AF0AC37242FE}" type="presParOf" srcId="{B5405DB6-C6E5-4949-BB08-BA34473ABE47}" destId="{22BBEC83-8CC1-47D4-8F40-F5916E9A751B}" srcOrd="1" destOrd="0" presId="urn:microsoft.com/office/officeart/2005/8/layout/orgChart1"/>
    <dgm:cxn modelId="{F95B5459-B848-4EF9-9FE0-0983EDCBB493}" type="presParOf" srcId="{32E88992-98E9-471A-A9A7-3B343B19C393}" destId="{AE43F81E-FB6B-435B-B7CB-FB11EED9C73B}" srcOrd="1" destOrd="0" presId="urn:microsoft.com/office/officeart/2005/8/layout/orgChart1"/>
    <dgm:cxn modelId="{A2257614-7DAD-472D-886D-95180CBB1B0B}" type="presParOf" srcId="{32E88992-98E9-471A-A9A7-3B343B19C393}" destId="{E2FDC0AB-14AC-4534-9FD4-31250378C5F7}" srcOrd="2" destOrd="0" presId="urn:microsoft.com/office/officeart/2005/8/layout/orgChart1"/>
    <dgm:cxn modelId="{C15C9F58-9DE3-4F0B-84CF-FCED08D5424C}" type="presParOf" srcId="{157DA800-F0F9-470C-8C4B-B55772E20C06}" destId="{B5370D0F-85B7-4490-9658-9D280545AAAF}"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5754325-01EB-463B-8011-1EDA44A92095}" type="doc">
      <dgm:prSet loTypeId="urn:microsoft.com/office/officeart/2005/8/layout/hierarchy2" loCatId="hierarchy" qsTypeId="urn:microsoft.com/office/officeart/2005/8/quickstyle/simple5" qsCatId="simple" csTypeId="urn:microsoft.com/office/officeart/2005/8/colors/colorful2" csCatId="colorful" phldr="1"/>
      <dgm:spPr/>
      <dgm:t>
        <a:bodyPr/>
        <a:lstStyle/>
        <a:p>
          <a:endParaRPr lang="en-US"/>
        </a:p>
      </dgm:t>
    </dgm:pt>
    <dgm:pt modelId="{95A88883-68BB-47A0-BADC-F60F153148A2}">
      <dgm:prSet phldrT="[Text]" custT="1"/>
      <dgm:spPr>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dgm:spPr>
      <dgm:t>
        <a:bodyPr/>
        <a:lstStyle/>
        <a:p>
          <a:r>
            <a:rPr lang="en-US" sz="3600" dirty="0" smtClean="0">
              <a:solidFill>
                <a:schemeClr val="tx1"/>
              </a:solidFill>
            </a:rPr>
            <a:t>Penalty</a:t>
          </a:r>
          <a:endParaRPr lang="en-US" sz="3600" dirty="0">
            <a:solidFill>
              <a:schemeClr val="tx1"/>
            </a:solidFill>
          </a:endParaRPr>
        </a:p>
      </dgm:t>
    </dgm:pt>
    <dgm:pt modelId="{54C05864-F5EF-47DB-9BA4-2A16C4ADA2A8}" type="parTrans" cxnId="{56BD6D8F-876D-41FA-A528-B28A0B21B735}">
      <dgm:prSet/>
      <dgm:spPr/>
      <dgm:t>
        <a:bodyPr/>
        <a:lstStyle/>
        <a:p>
          <a:endParaRPr lang="en-US">
            <a:solidFill>
              <a:schemeClr val="tx1"/>
            </a:solidFill>
          </a:endParaRPr>
        </a:p>
      </dgm:t>
    </dgm:pt>
    <dgm:pt modelId="{9BD08D87-67FC-4C3C-81D9-B4EAB6ACF261}" type="sibTrans" cxnId="{56BD6D8F-876D-41FA-A528-B28A0B21B735}">
      <dgm:prSet/>
      <dgm:spPr/>
      <dgm:t>
        <a:bodyPr/>
        <a:lstStyle/>
        <a:p>
          <a:endParaRPr lang="en-US">
            <a:solidFill>
              <a:schemeClr val="tx1"/>
            </a:solidFill>
          </a:endParaRPr>
        </a:p>
      </dgm:t>
    </dgm:pt>
    <dgm:pt modelId="{2805FC76-844A-4527-A96A-690C2982CED2}">
      <dgm:prSet phldrT="[Text]" custT="1"/>
      <dgm:spPr>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dgm:spPr>
      <dgm:t>
        <a:bodyPr/>
        <a:lstStyle/>
        <a:p>
          <a:r>
            <a:rPr lang="en-US" sz="2800" dirty="0" smtClean="0">
              <a:solidFill>
                <a:schemeClr val="tx1"/>
              </a:solidFill>
            </a:rPr>
            <a:t>Company</a:t>
          </a:r>
          <a:endParaRPr lang="en-US" sz="2800" dirty="0">
            <a:solidFill>
              <a:schemeClr val="tx1"/>
            </a:solidFill>
          </a:endParaRPr>
        </a:p>
      </dgm:t>
    </dgm:pt>
    <dgm:pt modelId="{F044EF76-6B76-428A-8196-52F0993122E3}" type="parTrans" cxnId="{9EF73AE6-335C-41D9-A7C1-56D0FDE7B977}">
      <dgm:prSet/>
      <dgm:spPr>
        <a:ln>
          <a:solidFill>
            <a:srgbClr val="C00000"/>
          </a:solidFill>
        </a:ln>
      </dgm:spPr>
      <dgm:t>
        <a:bodyPr/>
        <a:lstStyle/>
        <a:p>
          <a:endParaRPr lang="en-US">
            <a:solidFill>
              <a:schemeClr val="tx1"/>
            </a:solidFill>
          </a:endParaRPr>
        </a:p>
      </dgm:t>
    </dgm:pt>
    <dgm:pt modelId="{4AF57AF5-BD13-4863-8A53-6A710F5BD2C2}" type="sibTrans" cxnId="{9EF73AE6-335C-41D9-A7C1-56D0FDE7B977}">
      <dgm:prSet/>
      <dgm:spPr/>
      <dgm:t>
        <a:bodyPr/>
        <a:lstStyle/>
        <a:p>
          <a:endParaRPr lang="en-US">
            <a:solidFill>
              <a:schemeClr val="tx1"/>
            </a:solidFill>
          </a:endParaRPr>
        </a:p>
      </dgm:t>
    </dgm:pt>
    <dgm:pt modelId="{46ED9BDD-C5FD-4E42-B97B-366A952C053A}">
      <dgm:prSet phldrT="[Text]" custT="1"/>
      <dgm:spPr>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dgm:spPr>
      <dgm:t>
        <a:bodyPr/>
        <a:lstStyle/>
        <a:p>
          <a:r>
            <a:rPr lang="en-US" sz="2400" dirty="0" smtClean="0">
              <a:solidFill>
                <a:schemeClr val="tx1"/>
              </a:solidFill>
            </a:rPr>
            <a:t>Fine not &lt; Rs. 25000 but may extend to Rs. 5 Lac</a:t>
          </a:r>
          <a:endParaRPr lang="en-US" sz="2400" dirty="0">
            <a:solidFill>
              <a:schemeClr val="tx1"/>
            </a:solidFill>
          </a:endParaRPr>
        </a:p>
      </dgm:t>
    </dgm:pt>
    <dgm:pt modelId="{2F05D140-E1F7-4179-8503-D17CB2EE1D18}" type="parTrans" cxnId="{72CF3A5A-93E7-44C8-A9FE-A3B9791C2B1B}">
      <dgm:prSet/>
      <dgm:spPr/>
      <dgm:t>
        <a:bodyPr/>
        <a:lstStyle/>
        <a:p>
          <a:endParaRPr lang="en-US">
            <a:solidFill>
              <a:schemeClr val="tx1"/>
            </a:solidFill>
          </a:endParaRPr>
        </a:p>
      </dgm:t>
    </dgm:pt>
    <dgm:pt modelId="{DC77AECE-FB64-42FD-8AF8-7D7B0DB1DE56}" type="sibTrans" cxnId="{72CF3A5A-93E7-44C8-A9FE-A3B9791C2B1B}">
      <dgm:prSet/>
      <dgm:spPr/>
      <dgm:t>
        <a:bodyPr/>
        <a:lstStyle/>
        <a:p>
          <a:endParaRPr lang="en-US">
            <a:solidFill>
              <a:schemeClr val="tx1"/>
            </a:solidFill>
          </a:endParaRPr>
        </a:p>
      </dgm:t>
    </dgm:pt>
    <dgm:pt modelId="{9B19DEE0-8CEE-4031-9F00-81ADEA40AA3B}">
      <dgm:prSet phldrT="[Text]" custT="1"/>
      <dgm:spPr>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dgm:spPr>
      <dgm:t>
        <a:bodyPr/>
        <a:lstStyle/>
        <a:p>
          <a:r>
            <a:rPr lang="en-US" sz="2800" dirty="0" smtClean="0">
              <a:solidFill>
                <a:schemeClr val="tx1"/>
              </a:solidFill>
            </a:rPr>
            <a:t>Officer of the Company in default</a:t>
          </a:r>
          <a:endParaRPr lang="en-US" sz="2800" dirty="0">
            <a:solidFill>
              <a:schemeClr val="tx1"/>
            </a:solidFill>
          </a:endParaRPr>
        </a:p>
      </dgm:t>
    </dgm:pt>
    <dgm:pt modelId="{4E2AB3F2-5E50-4061-9CAE-3E7313181C3A}" type="parTrans" cxnId="{0EB5FEC9-4C02-4606-B33D-C159AB5ED185}">
      <dgm:prSet/>
      <dgm:spPr>
        <a:ln>
          <a:solidFill>
            <a:srgbClr val="C00000"/>
          </a:solidFill>
        </a:ln>
      </dgm:spPr>
      <dgm:t>
        <a:bodyPr/>
        <a:lstStyle/>
        <a:p>
          <a:endParaRPr lang="en-US">
            <a:solidFill>
              <a:schemeClr val="tx1"/>
            </a:solidFill>
          </a:endParaRPr>
        </a:p>
      </dgm:t>
    </dgm:pt>
    <dgm:pt modelId="{7AFD2A6E-CC94-4923-ADBB-F6C69C9BEF53}" type="sibTrans" cxnId="{0EB5FEC9-4C02-4606-B33D-C159AB5ED185}">
      <dgm:prSet/>
      <dgm:spPr/>
      <dgm:t>
        <a:bodyPr/>
        <a:lstStyle/>
        <a:p>
          <a:endParaRPr lang="en-US">
            <a:solidFill>
              <a:schemeClr val="tx1"/>
            </a:solidFill>
          </a:endParaRPr>
        </a:p>
      </dgm:t>
    </dgm:pt>
    <dgm:pt modelId="{5026A365-ADFC-4D9B-9B8F-C761127EAF4A}">
      <dgm:prSet phldrT="[Text]" custT="1"/>
      <dgm:spPr>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dgm:spPr>
      <dgm:t>
        <a:bodyPr/>
        <a:lstStyle/>
        <a:p>
          <a:r>
            <a:rPr lang="en-US" sz="2800" dirty="0" smtClean="0">
              <a:solidFill>
                <a:schemeClr val="tx1"/>
              </a:solidFill>
            </a:rPr>
            <a:t>Imprisonment extend to 6 months</a:t>
          </a:r>
          <a:endParaRPr lang="en-US" sz="2800" dirty="0">
            <a:solidFill>
              <a:schemeClr val="tx1"/>
            </a:solidFill>
          </a:endParaRPr>
        </a:p>
      </dgm:t>
    </dgm:pt>
    <dgm:pt modelId="{B9DA0F44-64F6-4210-ADCF-B9D0043B59CA}" type="parTrans" cxnId="{A886B615-4CDB-4EAF-99DC-D36C953BDDFE}">
      <dgm:prSet/>
      <dgm:spPr/>
      <dgm:t>
        <a:bodyPr/>
        <a:lstStyle/>
        <a:p>
          <a:endParaRPr lang="en-US">
            <a:solidFill>
              <a:schemeClr val="tx1"/>
            </a:solidFill>
          </a:endParaRPr>
        </a:p>
      </dgm:t>
    </dgm:pt>
    <dgm:pt modelId="{E01B8C85-7B5E-44CF-8D41-A63FB1402788}" type="sibTrans" cxnId="{A886B615-4CDB-4EAF-99DC-D36C953BDDFE}">
      <dgm:prSet/>
      <dgm:spPr/>
      <dgm:t>
        <a:bodyPr/>
        <a:lstStyle/>
        <a:p>
          <a:endParaRPr lang="en-US">
            <a:solidFill>
              <a:schemeClr val="tx1"/>
            </a:solidFill>
          </a:endParaRPr>
        </a:p>
      </dgm:t>
    </dgm:pt>
    <dgm:pt modelId="{2310315A-2880-4937-BF53-4E5222B8ED56}">
      <dgm:prSet phldrT="[Text]" custT="1"/>
      <dgm:spPr>
        <a:solidFill>
          <a:schemeClr val="bg2"/>
        </a:solidFill>
      </dgm:spPr>
      <dgm:t>
        <a:bodyPr/>
        <a:lstStyle/>
        <a:p>
          <a:r>
            <a:rPr lang="en-US" sz="2400" dirty="0" smtClean="0">
              <a:solidFill>
                <a:schemeClr val="tx1"/>
              </a:solidFill>
            </a:rPr>
            <a:t>Fine not &lt; Rs.  25000 but may extend to Rs.1 Lac</a:t>
          </a:r>
          <a:endParaRPr lang="en-US" sz="2400" dirty="0">
            <a:solidFill>
              <a:schemeClr val="tx1"/>
            </a:solidFill>
          </a:endParaRPr>
        </a:p>
      </dgm:t>
    </dgm:pt>
    <dgm:pt modelId="{AC3C5996-5D26-4F18-8EE6-73826D46981B}" type="parTrans" cxnId="{677CECC6-5F7B-4561-907C-2AC58202989E}">
      <dgm:prSet/>
      <dgm:spPr/>
      <dgm:t>
        <a:bodyPr/>
        <a:lstStyle/>
        <a:p>
          <a:endParaRPr lang="en-US">
            <a:solidFill>
              <a:schemeClr val="tx1"/>
            </a:solidFill>
          </a:endParaRPr>
        </a:p>
      </dgm:t>
    </dgm:pt>
    <dgm:pt modelId="{58408A5E-C3FA-4889-AC78-53C58A1897DC}" type="sibTrans" cxnId="{677CECC6-5F7B-4561-907C-2AC58202989E}">
      <dgm:prSet/>
      <dgm:spPr/>
      <dgm:t>
        <a:bodyPr/>
        <a:lstStyle/>
        <a:p>
          <a:endParaRPr lang="en-US">
            <a:solidFill>
              <a:schemeClr val="tx1"/>
            </a:solidFill>
          </a:endParaRPr>
        </a:p>
      </dgm:t>
    </dgm:pt>
    <dgm:pt modelId="{0721E253-0E13-4150-9EBF-BECA0186833F}">
      <dgm:prSet phldrT="[Text]" custT="1"/>
      <dgm:spPr>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dgm:spPr>
      <dgm:t>
        <a:bodyPr/>
        <a:lstStyle/>
        <a:p>
          <a:r>
            <a:rPr lang="en-US" sz="3600" dirty="0" smtClean="0">
              <a:solidFill>
                <a:schemeClr val="tx1"/>
              </a:solidFill>
            </a:rPr>
            <a:t>Or with Both</a:t>
          </a:r>
          <a:endParaRPr lang="en-US" sz="3600" dirty="0">
            <a:solidFill>
              <a:schemeClr val="tx1"/>
            </a:solidFill>
          </a:endParaRPr>
        </a:p>
      </dgm:t>
    </dgm:pt>
    <dgm:pt modelId="{294C8DDE-628B-4D11-A796-9E268564A6BB}" type="parTrans" cxnId="{89462C28-9242-4DAB-A2E6-43D0914489C4}">
      <dgm:prSet/>
      <dgm:spPr/>
      <dgm:t>
        <a:bodyPr/>
        <a:lstStyle/>
        <a:p>
          <a:endParaRPr lang="en-IN">
            <a:solidFill>
              <a:schemeClr val="tx1"/>
            </a:solidFill>
          </a:endParaRPr>
        </a:p>
      </dgm:t>
    </dgm:pt>
    <dgm:pt modelId="{CE353DD5-EE90-4E6F-B77E-B29A5B1B2549}" type="sibTrans" cxnId="{89462C28-9242-4DAB-A2E6-43D0914489C4}">
      <dgm:prSet/>
      <dgm:spPr/>
      <dgm:t>
        <a:bodyPr/>
        <a:lstStyle/>
        <a:p>
          <a:endParaRPr lang="en-IN">
            <a:solidFill>
              <a:schemeClr val="tx1"/>
            </a:solidFill>
          </a:endParaRPr>
        </a:p>
      </dgm:t>
    </dgm:pt>
    <dgm:pt modelId="{1295F14E-112D-4487-A6D5-9909D20DB753}" type="pres">
      <dgm:prSet presAssocID="{C5754325-01EB-463B-8011-1EDA44A92095}" presName="diagram" presStyleCnt="0">
        <dgm:presLayoutVars>
          <dgm:chPref val="1"/>
          <dgm:dir/>
          <dgm:animOne val="branch"/>
          <dgm:animLvl val="lvl"/>
          <dgm:resizeHandles val="exact"/>
        </dgm:presLayoutVars>
      </dgm:prSet>
      <dgm:spPr/>
      <dgm:t>
        <a:bodyPr/>
        <a:lstStyle/>
        <a:p>
          <a:endParaRPr lang="en-IN"/>
        </a:p>
      </dgm:t>
    </dgm:pt>
    <dgm:pt modelId="{27EDCCD9-532C-42FB-806A-BBE2660EEE4B}" type="pres">
      <dgm:prSet presAssocID="{95A88883-68BB-47A0-BADC-F60F153148A2}" presName="root1" presStyleCnt="0"/>
      <dgm:spPr/>
      <dgm:t>
        <a:bodyPr/>
        <a:lstStyle/>
        <a:p>
          <a:endParaRPr lang="en-US"/>
        </a:p>
      </dgm:t>
    </dgm:pt>
    <dgm:pt modelId="{0B56A5FD-E3FA-4832-B246-279F5946ECAA}" type="pres">
      <dgm:prSet presAssocID="{95A88883-68BB-47A0-BADC-F60F153148A2}" presName="LevelOneTextNode" presStyleLbl="node0" presStyleIdx="0" presStyleCnt="1" custScaleX="52979" custScaleY="71604">
        <dgm:presLayoutVars>
          <dgm:chPref val="3"/>
        </dgm:presLayoutVars>
      </dgm:prSet>
      <dgm:spPr/>
      <dgm:t>
        <a:bodyPr/>
        <a:lstStyle/>
        <a:p>
          <a:endParaRPr lang="en-IN"/>
        </a:p>
      </dgm:t>
    </dgm:pt>
    <dgm:pt modelId="{94AB8742-F83B-4AA6-85D9-44EA0EC7A8A7}" type="pres">
      <dgm:prSet presAssocID="{95A88883-68BB-47A0-BADC-F60F153148A2}" presName="level2hierChild" presStyleCnt="0"/>
      <dgm:spPr/>
      <dgm:t>
        <a:bodyPr/>
        <a:lstStyle/>
        <a:p>
          <a:endParaRPr lang="en-US"/>
        </a:p>
      </dgm:t>
    </dgm:pt>
    <dgm:pt modelId="{35DD57FF-E1D9-43DD-990D-74D5AB7F20F9}" type="pres">
      <dgm:prSet presAssocID="{F044EF76-6B76-428A-8196-52F0993122E3}" presName="conn2-1" presStyleLbl="parChTrans1D2" presStyleIdx="0" presStyleCnt="2"/>
      <dgm:spPr/>
      <dgm:t>
        <a:bodyPr/>
        <a:lstStyle/>
        <a:p>
          <a:endParaRPr lang="en-IN"/>
        </a:p>
      </dgm:t>
    </dgm:pt>
    <dgm:pt modelId="{3FBF7C97-EE6F-4944-961E-9017FE8A6D56}" type="pres">
      <dgm:prSet presAssocID="{F044EF76-6B76-428A-8196-52F0993122E3}" presName="connTx" presStyleLbl="parChTrans1D2" presStyleIdx="0" presStyleCnt="2"/>
      <dgm:spPr/>
      <dgm:t>
        <a:bodyPr/>
        <a:lstStyle/>
        <a:p>
          <a:endParaRPr lang="en-IN"/>
        </a:p>
      </dgm:t>
    </dgm:pt>
    <dgm:pt modelId="{20E65B99-E010-48CE-B4E9-BC41F31EF4F4}" type="pres">
      <dgm:prSet presAssocID="{2805FC76-844A-4527-A96A-690C2982CED2}" presName="root2" presStyleCnt="0"/>
      <dgm:spPr/>
      <dgm:t>
        <a:bodyPr/>
        <a:lstStyle/>
        <a:p>
          <a:endParaRPr lang="en-US"/>
        </a:p>
      </dgm:t>
    </dgm:pt>
    <dgm:pt modelId="{DC128DA4-C868-4CAA-A648-6291ADC8F53F}" type="pres">
      <dgm:prSet presAssocID="{2805FC76-844A-4527-A96A-690C2982CED2}" presName="LevelTwoTextNode" presStyleLbl="node2" presStyleIdx="0" presStyleCnt="2" custScaleX="70480" custScaleY="68082" custLinFactNeighborX="-14382" custLinFactNeighborY="-14063">
        <dgm:presLayoutVars>
          <dgm:chPref val="3"/>
        </dgm:presLayoutVars>
      </dgm:prSet>
      <dgm:spPr/>
      <dgm:t>
        <a:bodyPr/>
        <a:lstStyle/>
        <a:p>
          <a:endParaRPr lang="en-IN"/>
        </a:p>
      </dgm:t>
    </dgm:pt>
    <dgm:pt modelId="{90CF4D66-D8DC-49C0-BABD-2FEDF3A1FF9F}" type="pres">
      <dgm:prSet presAssocID="{2805FC76-844A-4527-A96A-690C2982CED2}" presName="level3hierChild" presStyleCnt="0"/>
      <dgm:spPr/>
      <dgm:t>
        <a:bodyPr/>
        <a:lstStyle/>
        <a:p>
          <a:endParaRPr lang="en-US"/>
        </a:p>
      </dgm:t>
    </dgm:pt>
    <dgm:pt modelId="{81AD2373-F113-4A5B-8083-B19F4389A072}" type="pres">
      <dgm:prSet presAssocID="{2F05D140-E1F7-4179-8503-D17CB2EE1D18}" presName="conn2-1" presStyleLbl="parChTrans1D3" presStyleIdx="0" presStyleCnt="4"/>
      <dgm:spPr/>
      <dgm:t>
        <a:bodyPr/>
        <a:lstStyle/>
        <a:p>
          <a:endParaRPr lang="en-IN"/>
        </a:p>
      </dgm:t>
    </dgm:pt>
    <dgm:pt modelId="{6A188CBF-0033-4531-AEBE-F888F5DD4F96}" type="pres">
      <dgm:prSet presAssocID="{2F05D140-E1F7-4179-8503-D17CB2EE1D18}" presName="connTx" presStyleLbl="parChTrans1D3" presStyleIdx="0" presStyleCnt="4"/>
      <dgm:spPr/>
      <dgm:t>
        <a:bodyPr/>
        <a:lstStyle/>
        <a:p>
          <a:endParaRPr lang="en-IN"/>
        </a:p>
      </dgm:t>
    </dgm:pt>
    <dgm:pt modelId="{6E08481A-DB6A-41E6-9C07-BE1CF8C92806}" type="pres">
      <dgm:prSet presAssocID="{46ED9BDD-C5FD-4E42-B97B-366A952C053A}" presName="root2" presStyleCnt="0"/>
      <dgm:spPr/>
      <dgm:t>
        <a:bodyPr/>
        <a:lstStyle/>
        <a:p>
          <a:endParaRPr lang="en-US"/>
        </a:p>
      </dgm:t>
    </dgm:pt>
    <dgm:pt modelId="{0248E9A7-8539-4E12-8A5B-77941DD582B7}" type="pres">
      <dgm:prSet presAssocID="{46ED9BDD-C5FD-4E42-B97B-366A952C053A}" presName="LevelTwoTextNode" presStyleLbl="node3" presStyleIdx="0" presStyleCnt="4" custScaleX="146081" custLinFactNeighborX="-28689" custLinFactNeighborY="-25995">
        <dgm:presLayoutVars>
          <dgm:chPref val="3"/>
        </dgm:presLayoutVars>
      </dgm:prSet>
      <dgm:spPr/>
      <dgm:t>
        <a:bodyPr/>
        <a:lstStyle/>
        <a:p>
          <a:endParaRPr lang="en-US"/>
        </a:p>
      </dgm:t>
    </dgm:pt>
    <dgm:pt modelId="{2D85C5DA-1C46-4B55-8426-184FC837F9D6}" type="pres">
      <dgm:prSet presAssocID="{46ED9BDD-C5FD-4E42-B97B-366A952C053A}" presName="level3hierChild" presStyleCnt="0"/>
      <dgm:spPr/>
      <dgm:t>
        <a:bodyPr/>
        <a:lstStyle/>
        <a:p>
          <a:endParaRPr lang="en-US"/>
        </a:p>
      </dgm:t>
    </dgm:pt>
    <dgm:pt modelId="{401EF687-003C-46A4-A9FD-75F79991D3F2}" type="pres">
      <dgm:prSet presAssocID="{4E2AB3F2-5E50-4061-9CAE-3E7313181C3A}" presName="conn2-1" presStyleLbl="parChTrans1D2" presStyleIdx="1" presStyleCnt="2"/>
      <dgm:spPr/>
      <dgm:t>
        <a:bodyPr/>
        <a:lstStyle/>
        <a:p>
          <a:endParaRPr lang="en-IN"/>
        </a:p>
      </dgm:t>
    </dgm:pt>
    <dgm:pt modelId="{CA2514D0-C4F3-49E7-A848-880F02C975CD}" type="pres">
      <dgm:prSet presAssocID="{4E2AB3F2-5E50-4061-9CAE-3E7313181C3A}" presName="connTx" presStyleLbl="parChTrans1D2" presStyleIdx="1" presStyleCnt="2"/>
      <dgm:spPr/>
      <dgm:t>
        <a:bodyPr/>
        <a:lstStyle/>
        <a:p>
          <a:endParaRPr lang="en-IN"/>
        </a:p>
      </dgm:t>
    </dgm:pt>
    <dgm:pt modelId="{4CFA679D-EB35-4142-9BEF-447B891E738D}" type="pres">
      <dgm:prSet presAssocID="{9B19DEE0-8CEE-4031-9F00-81ADEA40AA3B}" presName="root2" presStyleCnt="0"/>
      <dgm:spPr/>
      <dgm:t>
        <a:bodyPr/>
        <a:lstStyle/>
        <a:p>
          <a:endParaRPr lang="en-US"/>
        </a:p>
      </dgm:t>
    </dgm:pt>
    <dgm:pt modelId="{8E133401-5660-4F10-806C-A6C941D8723B}" type="pres">
      <dgm:prSet presAssocID="{9B19DEE0-8CEE-4031-9F00-81ADEA40AA3B}" presName="LevelTwoTextNode" presStyleLbl="node2" presStyleIdx="1" presStyleCnt="2" custScaleX="72318" custScaleY="76556" custLinFactNeighborX="-19138" custLinFactNeighborY="-2218">
        <dgm:presLayoutVars>
          <dgm:chPref val="3"/>
        </dgm:presLayoutVars>
      </dgm:prSet>
      <dgm:spPr/>
      <dgm:t>
        <a:bodyPr/>
        <a:lstStyle/>
        <a:p>
          <a:endParaRPr lang="en-US"/>
        </a:p>
      </dgm:t>
    </dgm:pt>
    <dgm:pt modelId="{1B07DF5E-90B8-4882-A027-89A3593A1930}" type="pres">
      <dgm:prSet presAssocID="{9B19DEE0-8CEE-4031-9F00-81ADEA40AA3B}" presName="level3hierChild" presStyleCnt="0"/>
      <dgm:spPr/>
      <dgm:t>
        <a:bodyPr/>
        <a:lstStyle/>
        <a:p>
          <a:endParaRPr lang="en-US"/>
        </a:p>
      </dgm:t>
    </dgm:pt>
    <dgm:pt modelId="{D2F4513F-6281-4259-A032-ACB41949E0E5}" type="pres">
      <dgm:prSet presAssocID="{B9DA0F44-64F6-4210-ADCF-B9D0043B59CA}" presName="conn2-1" presStyleLbl="parChTrans1D3" presStyleIdx="1" presStyleCnt="4"/>
      <dgm:spPr/>
      <dgm:t>
        <a:bodyPr/>
        <a:lstStyle/>
        <a:p>
          <a:endParaRPr lang="en-IN"/>
        </a:p>
      </dgm:t>
    </dgm:pt>
    <dgm:pt modelId="{B4B2A049-C878-45B4-A06C-0954BDF6B0B0}" type="pres">
      <dgm:prSet presAssocID="{B9DA0F44-64F6-4210-ADCF-B9D0043B59CA}" presName="connTx" presStyleLbl="parChTrans1D3" presStyleIdx="1" presStyleCnt="4"/>
      <dgm:spPr/>
      <dgm:t>
        <a:bodyPr/>
        <a:lstStyle/>
        <a:p>
          <a:endParaRPr lang="en-IN"/>
        </a:p>
      </dgm:t>
    </dgm:pt>
    <dgm:pt modelId="{7E60452C-E17A-41C3-88A2-BB9D9D247802}" type="pres">
      <dgm:prSet presAssocID="{5026A365-ADFC-4D9B-9B8F-C761127EAF4A}" presName="root2" presStyleCnt="0"/>
      <dgm:spPr/>
      <dgm:t>
        <a:bodyPr/>
        <a:lstStyle/>
        <a:p>
          <a:endParaRPr lang="en-US"/>
        </a:p>
      </dgm:t>
    </dgm:pt>
    <dgm:pt modelId="{236A183B-5581-421E-8C7B-326C01A0EAD5}" type="pres">
      <dgm:prSet presAssocID="{5026A365-ADFC-4D9B-9B8F-C761127EAF4A}" presName="LevelTwoTextNode" presStyleLbl="node3" presStyleIdx="1" presStyleCnt="4" custScaleY="63623" custLinFactNeighborX="1513" custLinFactNeighborY="1951">
        <dgm:presLayoutVars>
          <dgm:chPref val="3"/>
        </dgm:presLayoutVars>
      </dgm:prSet>
      <dgm:spPr/>
      <dgm:t>
        <a:bodyPr/>
        <a:lstStyle/>
        <a:p>
          <a:endParaRPr lang="en-IN"/>
        </a:p>
      </dgm:t>
    </dgm:pt>
    <dgm:pt modelId="{B2B60255-2E47-4C5F-985A-5B9DA1E2ACFD}" type="pres">
      <dgm:prSet presAssocID="{5026A365-ADFC-4D9B-9B8F-C761127EAF4A}" presName="level3hierChild" presStyleCnt="0"/>
      <dgm:spPr/>
      <dgm:t>
        <a:bodyPr/>
        <a:lstStyle/>
        <a:p>
          <a:endParaRPr lang="en-US"/>
        </a:p>
      </dgm:t>
    </dgm:pt>
    <dgm:pt modelId="{F176BBA8-3866-489C-891B-0781EC9D7B75}" type="pres">
      <dgm:prSet presAssocID="{AC3C5996-5D26-4F18-8EE6-73826D46981B}" presName="conn2-1" presStyleLbl="parChTrans1D3" presStyleIdx="2" presStyleCnt="4"/>
      <dgm:spPr/>
      <dgm:t>
        <a:bodyPr/>
        <a:lstStyle/>
        <a:p>
          <a:endParaRPr lang="en-IN"/>
        </a:p>
      </dgm:t>
    </dgm:pt>
    <dgm:pt modelId="{994668B8-4B82-42F9-B896-043CC9E7E28C}" type="pres">
      <dgm:prSet presAssocID="{AC3C5996-5D26-4F18-8EE6-73826D46981B}" presName="connTx" presStyleLbl="parChTrans1D3" presStyleIdx="2" presStyleCnt="4"/>
      <dgm:spPr/>
      <dgm:t>
        <a:bodyPr/>
        <a:lstStyle/>
        <a:p>
          <a:endParaRPr lang="en-IN"/>
        </a:p>
      </dgm:t>
    </dgm:pt>
    <dgm:pt modelId="{DF2094F4-8D06-439E-AEF8-55C8B3E26C2D}" type="pres">
      <dgm:prSet presAssocID="{2310315A-2880-4937-BF53-4E5222B8ED56}" presName="root2" presStyleCnt="0"/>
      <dgm:spPr/>
      <dgm:t>
        <a:bodyPr/>
        <a:lstStyle/>
        <a:p>
          <a:endParaRPr lang="en-US"/>
        </a:p>
      </dgm:t>
    </dgm:pt>
    <dgm:pt modelId="{A39A443D-6BA2-4DCF-A1A5-3856A820C353}" type="pres">
      <dgm:prSet presAssocID="{2310315A-2880-4937-BF53-4E5222B8ED56}" presName="LevelTwoTextNode" presStyleLbl="node3" presStyleIdx="2" presStyleCnt="4" custScaleY="60566" custLinFactNeighborX="-952" custLinFactNeighborY="-213">
        <dgm:presLayoutVars>
          <dgm:chPref val="3"/>
        </dgm:presLayoutVars>
      </dgm:prSet>
      <dgm:spPr/>
      <dgm:t>
        <a:bodyPr/>
        <a:lstStyle/>
        <a:p>
          <a:endParaRPr lang="en-US"/>
        </a:p>
      </dgm:t>
    </dgm:pt>
    <dgm:pt modelId="{4226EFDE-0756-43CF-87B4-7F33C0F2A3D0}" type="pres">
      <dgm:prSet presAssocID="{2310315A-2880-4937-BF53-4E5222B8ED56}" presName="level3hierChild" presStyleCnt="0"/>
      <dgm:spPr/>
      <dgm:t>
        <a:bodyPr/>
        <a:lstStyle/>
        <a:p>
          <a:endParaRPr lang="en-US"/>
        </a:p>
      </dgm:t>
    </dgm:pt>
    <dgm:pt modelId="{C06329F4-7994-48D6-9E6B-02D54AD8EF34}" type="pres">
      <dgm:prSet presAssocID="{294C8DDE-628B-4D11-A796-9E268564A6BB}" presName="conn2-1" presStyleLbl="parChTrans1D3" presStyleIdx="3" presStyleCnt="4"/>
      <dgm:spPr/>
      <dgm:t>
        <a:bodyPr/>
        <a:lstStyle/>
        <a:p>
          <a:endParaRPr lang="en-IN"/>
        </a:p>
      </dgm:t>
    </dgm:pt>
    <dgm:pt modelId="{FD9B3053-489E-4A5E-8D70-B5CE9C7F9CF9}" type="pres">
      <dgm:prSet presAssocID="{294C8DDE-628B-4D11-A796-9E268564A6BB}" presName="connTx" presStyleLbl="parChTrans1D3" presStyleIdx="3" presStyleCnt="4"/>
      <dgm:spPr/>
      <dgm:t>
        <a:bodyPr/>
        <a:lstStyle/>
        <a:p>
          <a:endParaRPr lang="en-IN"/>
        </a:p>
      </dgm:t>
    </dgm:pt>
    <dgm:pt modelId="{9B797C43-210B-4F3B-8DAA-C670600FE478}" type="pres">
      <dgm:prSet presAssocID="{0721E253-0E13-4150-9EBF-BECA0186833F}" presName="root2" presStyleCnt="0"/>
      <dgm:spPr/>
    </dgm:pt>
    <dgm:pt modelId="{FFC370A8-41A7-46AB-9B42-D0081AEA9BEC}" type="pres">
      <dgm:prSet presAssocID="{0721E253-0E13-4150-9EBF-BECA0186833F}" presName="LevelTwoTextNode" presStyleLbl="node3" presStyleIdx="3" presStyleCnt="4" custScaleY="60566" custLinFactNeighborX="-952" custLinFactNeighborY="-213">
        <dgm:presLayoutVars>
          <dgm:chPref val="3"/>
        </dgm:presLayoutVars>
      </dgm:prSet>
      <dgm:spPr/>
      <dgm:t>
        <a:bodyPr/>
        <a:lstStyle/>
        <a:p>
          <a:endParaRPr lang="en-IN"/>
        </a:p>
      </dgm:t>
    </dgm:pt>
    <dgm:pt modelId="{32424877-1D00-4819-A567-13DBE6B093A8}" type="pres">
      <dgm:prSet presAssocID="{0721E253-0E13-4150-9EBF-BECA0186833F}" presName="level3hierChild" presStyleCnt="0"/>
      <dgm:spPr/>
    </dgm:pt>
  </dgm:ptLst>
  <dgm:cxnLst>
    <dgm:cxn modelId="{677CECC6-5F7B-4561-907C-2AC58202989E}" srcId="{9B19DEE0-8CEE-4031-9F00-81ADEA40AA3B}" destId="{2310315A-2880-4937-BF53-4E5222B8ED56}" srcOrd="1" destOrd="0" parTransId="{AC3C5996-5D26-4F18-8EE6-73826D46981B}" sibTransId="{58408A5E-C3FA-4889-AC78-53C58A1897DC}"/>
    <dgm:cxn modelId="{3AE06182-1698-49B4-A47B-9C8F8F42D786}" type="presOf" srcId="{F044EF76-6B76-428A-8196-52F0993122E3}" destId="{35DD57FF-E1D9-43DD-990D-74D5AB7F20F9}" srcOrd="0" destOrd="0" presId="urn:microsoft.com/office/officeart/2005/8/layout/hierarchy2"/>
    <dgm:cxn modelId="{A886B615-4CDB-4EAF-99DC-D36C953BDDFE}" srcId="{9B19DEE0-8CEE-4031-9F00-81ADEA40AA3B}" destId="{5026A365-ADFC-4D9B-9B8F-C761127EAF4A}" srcOrd="0" destOrd="0" parTransId="{B9DA0F44-64F6-4210-ADCF-B9D0043B59CA}" sibTransId="{E01B8C85-7B5E-44CF-8D41-A63FB1402788}"/>
    <dgm:cxn modelId="{72CF3A5A-93E7-44C8-A9FE-A3B9791C2B1B}" srcId="{2805FC76-844A-4527-A96A-690C2982CED2}" destId="{46ED9BDD-C5FD-4E42-B97B-366A952C053A}" srcOrd="0" destOrd="0" parTransId="{2F05D140-E1F7-4179-8503-D17CB2EE1D18}" sibTransId="{DC77AECE-FB64-42FD-8AF8-7D7B0DB1DE56}"/>
    <dgm:cxn modelId="{0B18B1B2-86A2-4AA2-8E36-31D7B6BEA730}" type="presOf" srcId="{9B19DEE0-8CEE-4031-9F00-81ADEA40AA3B}" destId="{8E133401-5660-4F10-806C-A6C941D8723B}" srcOrd="0" destOrd="0" presId="urn:microsoft.com/office/officeart/2005/8/layout/hierarchy2"/>
    <dgm:cxn modelId="{4EA7EA95-A1E2-479F-838A-6E431DF3665F}" type="presOf" srcId="{C5754325-01EB-463B-8011-1EDA44A92095}" destId="{1295F14E-112D-4487-A6D5-9909D20DB753}" srcOrd="0" destOrd="0" presId="urn:microsoft.com/office/officeart/2005/8/layout/hierarchy2"/>
    <dgm:cxn modelId="{1ED2CF62-C1E7-4A51-8D93-D83C48F47ABD}" type="presOf" srcId="{294C8DDE-628B-4D11-A796-9E268564A6BB}" destId="{C06329F4-7994-48D6-9E6B-02D54AD8EF34}" srcOrd="0" destOrd="0" presId="urn:microsoft.com/office/officeart/2005/8/layout/hierarchy2"/>
    <dgm:cxn modelId="{0CC7D14C-7177-4F82-974B-27D13BF3778C}" type="presOf" srcId="{2805FC76-844A-4527-A96A-690C2982CED2}" destId="{DC128DA4-C868-4CAA-A648-6291ADC8F53F}" srcOrd="0" destOrd="0" presId="urn:microsoft.com/office/officeart/2005/8/layout/hierarchy2"/>
    <dgm:cxn modelId="{49D793D8-82AE-4654-B0AC-466761FC6748}" type="presOf" srcId="{2310315A-2880-4937-BF53-4E5222B8ED56}" destId="{A39A443D-6BA2-4DCF-A1A5-3856A820C353}" srcOrd="0" destOrd="0" presId="urn:microsoft.com/office/officeart/2005/8/layout/hierarchy2"/>
    <dgm:cxn modelId="{D2BE7417-BD63-4480-A490-4C303FA45202}" type="presOf" srcId="{AC3C5996-5D26-4F18-8EE6-73826D46981B}" destId="{994668B8-4B82-42F9-B896-043CC9E7E28C}" srcOrd="1" destOrd="0" presId="urn:microsoft.com/office/officeart/2005/8/layout/hierarchy2"/>
    <dgm:cxn modelId="{89462C28-9242-4DAB-A2E6-43D0914489C4}" srcId="{9B19DEE0-8CEE-4031-9F00-81ADEA40AA3B}" destId="{0721E253-0E13-4150-9EBF-BECA0186833F}" srcOrd="2" destOrd="0" parTransId="{294C8DDE-628B-4D11-A796-9E268564A6BB}" sibTransId="{CE353DD5-EE90-4E6F-B77E-B29A5B1B2549}"/>
    <dgm:cxn modelId="{43E5D419-4FD7-4E04-8D99-077E63CB5C2F}" type="presOf" srcId="{46ED9BDD-C5FD-4E42-B97B-366A952C053A}" destId="{0248E9A7-8539-4E12-8A5B-77941DD582B7}" srcOrd="0" destOrd="0" presId="urn:microsoft.com/office/officeart/2005/8/layout/hierarchy2"/>
    <dgm:cxn modelId="{F30FAA7E-02BE-4E30-BD50-E770D34C8700}" type="presOf" srcId="{2F05D140-E1F7-4179-8503-D17CB2EE1D18}" destId="{81AD2373-F113-4A5B-8083-B19F4389A072}" srcOrd="0" destOrd="0" presId="urn:microsoft.com/office/officeart/2005/8/layout/hierarchy2"/>
    <dgm:cxn modelId="{5F01A8D3-9665-4C4B-BFA5-CE33B3D10986}" type="presOf" srcId="{F044EF76-6B76-428A-8196-52F0993122E3}" destId="{3FBF7C97-EE6F-4944-961E-9017FE8A6D56}" srcOrd="1" destOrd="0" presId="urn:microsoft.com/office/officeart/2005/8/layout/hierarchy2"/>
    <dgm:cxn modelId="{10728420-BAF0-4EA9-945B-6AA390C3ABBC}" type="presOf" srcId="{294C8DDE-628B-4D11-A796-9E268564A6BB}" destId="{FD9B3053-489E-4A5E-8D70-B5CE9C7F9CF9}" srcOrd="1" destOrd="0" presId="urn:microsoft.com/office/officeart/2005/8/layout/hierarchy2"/>
    <dgm:cxn modelId="{133FDB3E-9BFC-40DA-BC0C-81A03B76AB2E}" type="presOf" srcId="{0721E253-0E13-4150-9EBF-BECA0186833F}" destId="{FFC370A8-41A7-46AB-9B42-D0081AEA9BEC}" srcOrd="0" destOrd="0" presId="urn:microsoft.com/office/officeart/2005/8/layout/hierarchy2"/>
    <dgm:cxn modelId="{7ACAEBF5-BA6C-4CF3-B8B6-887705ED000F}" type="presOf" srcId="{AC3C5996-5D26-4F18-8EE6-73826D46981B}" destId="{F176BBA8-3866-489C-891B-0781EC9D7B75}" srcOrd="0" destOrd="0" presId="urn:microsoft.com/office/officeart/2005/8/layout/hierarchy2"/>
    <dgm:cxn modelId="{5376B5F3-B536-496C-A680-78B857872715}" type="presOf" srcId="{2F05D140-E1F7-4179-8503-D17CB2EE1D18}" destId="{6A188CBF-0033-4531-AEBE-F888F5DD4F96}" srcOrd="1" destOrd="0" presId="urn:microsoft.com/office/officeart/2005/8/layout/hierarchy2"/>
    <dgm:cxn modelId="{56BD6D8F-876D-41FA-A528-B28A0B21B735}" srcId="{C5754325-01EB-463B-8011-1EDA44A92095}" destId="{95A88883-68BB-47A0-BADC-F60F153148A2}" srcOrd="0" destOrd="0" parTransId="{54C05864-F5EF-47DB-9BA4-2A16C4ADA2A8}" sibTransId="{9BD08D87-67FC-4C3C-81D9-B4EAB6ACF261}"/>
    <dgm:cxn modelId="{B6535A5F-0CAD-4573-B06E-DC6726DE39AC}" type="presOf" srcId="{4E2AB3F2-5E50-4061-9CAE-3E7313181C3A}" destId="{CA2514D0-C4F3-49E7-A848-880F02C975CD}" srcOrd="1" destOrd="0" presId="urn:microsoft.com/office/officeart/2005/8/layout/hierarchy2"/>
    <dgm:cxn modelId="{9EF73AE6-335C-41D9-A7C1-56D0FDE7B977}" srcId="{95A88883-68BB-47A0-BADC-F60F153148A2}" destId="{2805FC76-844A-4527-A96A-690C2982CED2}" srcOrd="0" destOrd="0" parTransId="{F044EF76-6B76-428A-8196-52F0993122E3}" sibTransId="{4AF57AF5-BD13-4863-8A53-6A710F5BD2C2}"/>
    <dgm:cxn modelId="{66B7600B-19FE-41D1-8A04-7DA439AAED38}" type="presOf" srcId="{B9DA0F44-64F6-4210-ADCF-B9D0043B59CA}" destId="{B4B2A049-C878-45B4-A06C-0954BDF6B0B0}" srcOrd="1" destOrd="0" presId="urn:microsoft.com/office/officeart/2005/8/layout/hierarchy2"/>
    <dgm:cxn modelId="{0EB5FEC9-4C02-4606-B33D-C159AB5ED185}" srcId="{95A88883-68BB-47A0-BADC-F60F153148A2}" destId="{9B19DEE0-8CEE-4031-9F00-81ADEA40AA3B}" srcOrd="1" destOrd="0" parTransId="{4E2AB3F2-5E50-4061-9CAE-3E7313181C3A}" sibTransId="{7AFD2A6E-CC94-4923-ADBB-F6C69C9BEF53}"/>
    <dgm:cxn modelId="{28FE887B-27DA-4238-9795-4A5036CCC6D8}" type="presOf" srcId="{95A88883-68BB-47A0-BADC-F60F153148A2}" destId="{0B56A5FD-E3FA-4832-B246-279F5946ECAA}" srcOrd="0" destOrd="0" presId="urn:microsoft.com/office/officeart/2005/8/layout/hierarchy2"/>
    <dgm:cxn modelId="{5C7DC92E-6692-40EC-8F71-B490616237C3}" type="presOf" srcId="{B9DA0F44-64F6-4210-ADCF-B9D0043B59CA}" destId="{D2F4513F-6281-4259-A032-ACB41949E0E5}" srcOrd="0" destOrd="0" presId="urn:microsoft.com/office/officeart/2005/8/layout/hierarchy2"/>
    <dgm:cxn modelId="{860D2BDD-5730-4CD5-B446-5FBF0EABBDE2}" type="presOf" srcId="{5026A365-ADFC-4D9B-9B8F-C761127EAF4A}" destId="{236A183B-5581-421E-8C7B-326C01A0EAD5}" srcOrd="0" destOrd="0" presId="urn:microsoft.com/office/officeart/2005/8/layout/hierarchy2"/>
    <dgm:cxn modelId="{23283066-EC00-4B32-BD9E-BC5AAA0B8712}" type="presOf" srcId="{4E2AB3F2-5E50-4061-9CAE-3E7313181C3A}" destId="{401EF687-003C-46A4-A9FD-75F79991D3F2}" srcOrd="0" destOrd="0" presId="urn:microsoft.com/office/officeart/2005/8/layout/hierarchy2"/>
    <dgm:cxn modelId="{B311BF27-4F41-4B53-AAE4-5D132229911B}" type="presParOf" srcId="{1295F14E-112D-4487-A6D5-9909D20DB753}" destId="{27EDCCD9-532C-42FB-806A-BBE2660EEE4B}" srcOrd="0" destOrd="0" presId="urn:microsoft.com/office/officeart/2005/8/layout/hierarchy2"/>
    <dgm:cxn modelId="{72B618D0-D46C-458C-BE6E-E332B162AC1D}" type="presParOf" srcId="{27EDCCD9-532C-42FB-806A-BBE2660EEE4B}" destId="{0B56A5FD-E3FA-4832-B246-279F5946ECAA}" srcOrd="0" destOrd="0" presId="urn:microsoft.com/office/officeart/2005/8/layout/hierarchy2"/>
    <dgm:cxn modelId="{D56502B9-1E94-4EAE-B7ED-D30D935AB704}" type="presParOf" srcId="{27EDCCD9-532C-42FB-806A-BBE2660EEE4B}" destId="{94AB8742-F83B-4AA6-85D9-44EA0EC7A8A7}" srcOrd="1" destOrd="0" presId="urn:microsoft.com/office/officeart/2005/8/layout/hierarchy2"/>
    <dgm:cxn modelId="{CD1D82C5-B6ED-4FBA-8C18-62488A30161D}" type="presParOf" srcId="{94AB8742-F83B-4AA6-85D9-44EA0EC7A8A7}" destId="{35DD57FF-E1D9-43DD-990D-74D5AB7F20F9}" srcOrd="0" destOrd="0" presId="urn:microsoft.com/office/officeart/2005/8/layout/hierarchy2"/>
    <dgm:cxn modelId="{3B5C8A9B-49A8-4D5F-B02D-D1C1569AF00E}" type="presParOf" srcId="{35DD57FF-E1D9-43DD-990D-74D5AB7F20F9}" destId="{3FBF7C97-EE6F-4944-961E-9017FE8A6D56}" srcOrd="0" destOrd="0" presId="urn:microsoft.com/office/officeart/2005/8/layout/hierarchy2"/>
    <dgm:cxn modelId="{2042DE9F-B562-4909-94B7-1A506E8ACFAB}" type="presParOf" srcId="{94AB8742-F83B-4AA6-85D9-44EA0EC7A8A7}" destId="{20E65B99-E010-48CE-B4E9-BC41F31EF4F4}" srcOrd="1" destOrd="0" presId="urn:microsoft.com/office/officeart/2005/8/layout/hierarchy2"/>
    <dgm:cxn modelId="{E5EB853B-37D8-4EB8-B691-97C374A6DE2C}" type="presParOf" srcId="{20E65B99-E010-48CE-B4E9-BC41F31EF4F4}" destId="{DC128DA4-C868-4CAA-A648-6291ADC8F53F}" srcOrd="0" destOrd="0" presId="urn:microsoft.com/office/officeart/2005/8/layout/hierarchy2"/>
    <dgm:cxn modelId="{65B399E6-7ED5-4EB4-9479-21EDC31B6788}" type="presParOf" srcId="{20E65B99-E010-48CE-B4E9-BC41F31EF4F4}" destId="{90CF4D66-D8DC-49C0-BABD-2FEDF3A1FF9F}" srcOrd="1" destOrd="0" presId="urn:microsoft.com/office/officeart/2005/8/layout/hierarchy2"/>
    <dgm:cxn modelId="{0008A71D-FD89-49EE-8CBC-148A7BB96216}" type="presParOf" srcId="{90CF4D66-D8DC-49C0-BABD-2FEDF3A1FF9F}" destId="{81AD2373-F113-4A5B-8083-B19F4389A072}" srcOrd="0" destOrd="0" presId="urn:microsoft.com/office/officeart/2005/8/layout/hierarchy2"/>
    <dgm:cxn modelId="{F97D77F8-9D6A-4FDF-B658-1E98ED16BD6B}" type="presParOf" srcId="{81AD2373-F113-4A5B-8083-B19F4389A072}" destId="{6A188CBF-0033-4531-AEBE-F888F5DD4F96}" srcOrd="0" destOrd="0" presId="urn:microsoft.com/office/officeart/2005/8/layout/hierarchy2"/>
    <dgm:cxn modelId="{15A8132C-4BBF-48C4-8D21-98338D33B1F0}" type="presParOf" srcId="{90CF4D66-D8DC-49C0-BABD-2FEDF3A1FF9F}" destId="{6E08481A-DB6A-41E6-9C07-BE1CF8C92806}" srcOrd="1" destOrd="0" presId="urn:microsoft.com/office/officeart/2005/8/layout/hierarchy2"/>
    <dgm:cxn modelId="{3864295D-BF1D-42EF-A9DC-18A81834F417}" type="presParOf" srcId="{6E08481A-DB6A-41E6-9C07-BE1CF8C92806}" destId="{0248E9A7-8539-4E12-8A5B-77941DD582B7}" srcOrd="0" destOrd="0" presId="urn:microsoft.com/office/officeart/2005/8/layout/hierarchy2"/>
    <dgm:cxn modelId="{ADC1D527-91C9-427B-B6AD-97A7A12F905B}" type="presParOf" srcId="{6E08481A-DB6A-41E6-9C07-BE1CF8C92806}" destId="{2D85C5DA-1C46-4B55-8426-184FC837F9D6}" srcOrd="1" destOrd="0" presId="urn:microsoft.com/office/officeart/2005/8/layout/hierarchy2"/>
    <dgm:cxn modelId="{73B2FD04-B7F2-40AB-8F38-92AFCC6C8FD1}" type="presParOf" srcId="{94AB8742-F83B-4AA6-85D9-44EA0EC7A8A7}" destId="{401EF687-003C-46A4-A9FD-75F79991D3F2}" srcOrd="2" destOrd="0" presId="urn:microsoft.com/office/officeart/2005/8/layout/hierarchy2"/>
    <dgm:cxn modelId="{0E93A3B7-8435-4E74-8207-EDBF48A3CCE9}" type="presParOf" srcId="{401EF687-003C-46A4-A9FD-75F79991D3F2}" destId="{CA2514D0-C4F3-49E7-A848-880F02C975CD}" srcOrd="0" destOrd="0" presId="urn:microsoft.com/office/officeart/2005/8/layout/hierarchy2"/>
    <dgm:cxn modelId="{DA69DD33-4149-4689-9811-CFCBA9A7DE89}" type="presParOf" srcId="{94AB8742-F83B-4AA6-85D9-44EA0EC7A8A7}" destId="{4CFA679D-EB35-4142-9BEF-447B891E738D}" srcOrd="3" destOrd="0" presId="urn:microsoft.com/office/officeart/2005/8/layout/hierarchy2"/>
    <dgm:cxn modelId="{1CEF697E-22B9-4964-B7B5-36E327D3FD46}" type="presParOf" srcId="{4CFA679D-EB35-4142-9BEF-447B891E738D}" destId="{8E133401-5660-4F10-806C-A6C941D8723B}" srcOrd="0" destOrd="0" presId="urn:microsoft.com/office/officeart/2005/8/layout/hierarchy2"/>
    <dgm:cxn modelId="{F4BF2848-5B03-4638-878D-8C4B66486B7F}" type="presParOf" srcId="{4CFA679D-EB35-4142-9BEF-447B891E738D}" destId="{1B07DF5E-90B8-4882-A027-89A3593A1930}" srcOrd="1" destOrd="0" presId="urn:microsoft.com/office/officeart/2005/8/layout/hierarchy2"/>
    <dgm:cxn modelId="{32CDE53C-E1C2-441A-8D88-94A13880AB1F}" type="presParOf" srcId="{1B07DF5E-90B8-4882-A027-89A3593A1930}" destId="{D2F4513F-6281-4259-A032-ACB41949E0E5}" srcOrd="0" destOrd="0" presId="urn:microsoft.com/office/officeart/2005/8/layout/hierarchy2"/>
    <dgm:cxn modelId="{DC0F37D1-656B-4B62-85D4-8D58FE39DAD3}" type="presParOf" srcId="{D2F4513F-6281-4259-A032-ACB41949E0E5}" destId="{B4B2A049-C878-45B4-A06C-0954BDF6B0B0}" srcOrd="0" destOrd="0" presId="urn:microsoft.com/office/officeart/2005/8/layout/hierarchy2"/>
    <dgm:cxn modelId="{2638FBDE-332B-4453-91F1-E99CC10414CD}" type="presParOf" srcId="{1B07DF5E-90B8-4882-A027-89A3593A1930}" destId="{7E60452C-E17A-41C3-88A2-BB9D9D247802}" srcOrd="1" destOrd="0" presId="urn:microsoft.com/office/officeart/2005/8/layout/hierarchy2"/>
    <dgm:cxn modelId="{62F0F44B-D8F3-41F1-86CB-B2B982AB4552}" type="presParOf" srcId="{7E60452C-E17A-41C3-88A2-BB9D9D247802}" destId="{236A183B-5581-421E-8C7B-326C01A0EAD5}" srcOrd="0" destOrd="0" presId="urn:microsoft.com/office/officeart/2005/8/layout/hierarchy2"/>
    <dgm:cxn modelId="{E6DFD20C-F87F-4788-AAAC-387719F5C2BB}" type="presParOf" srcId="{7E60452C-E17A-41C3-88A2-BB9D9D247802}" destId="{B2B60255-2E47-4C5F-985A-5B9DA1E2ACFD}" srcOrd="1" destOrd="0" presId="urn:microsoft.com/office/officeart/2005/8/layout/hierarchy2"/>
    <dgm:cxn modelId="{A50889C1-184C-411B-A90A-064CB8151A0E}" type="presParOf" srcId="{1B07DF5E-90B8-4882-A027-89A3593A1930}" destId="{F176BBA8-3866-489C-891B-0781EC9D7B75}" srcOrd="2" destOrd="0" presId="urn:microsoft.com/office/officeart/2005/8/layout/hierarchy2"/>
    <dgm:cxn modelId="{6E9D3DB9-68FF-4956-9DE9-79016B71928E}" type="presParOf" srcId="{F176BBA8-3866-489C-891B-0781EC9D7B75}" destId="{994668B8-4B82-42F9-B896-043CC9E7E28C}" srcOrd="0" destOrd="0" presId="urn:microsoft.com/office/officeart/2005/8/layout/hierarchy2"/>
    <dgm:cxn modelId="{07EC599A-1463-4306-8AD4-36BAC0871D80}" type="presParOf" srcId="{1B07DF5E-90B8-4882-A027-89A3593A1930}" destId="{DF2094F4-8D06-439E-AEF8-55C8B3E26C2D}" srcOrd="3" destOrd="0" presId="urn:microsoft.com/office/officeart/2005/8/layout/hierarchy2"/>
    <dgm:cxn modelId="{6B8D74C6-BF14-4B6F-846C-35DCC4C76015}" type="presParOf" srcId="{DF2094F4-8D06-439E-AEF8-55C8B3E26C2D}" destId="{A39A443D-6BA2-4DCF-A1A5-3856A820C353}" srcOrd="0" destOrd="0" presId="urn:microsoft.com/office/officeart/2005/8/layout/hierarchy2"/>
    <dgm:cxn modelId="{BBD4FB0A-EE5A-498E-BF2F-7F774B815996}" type="presParOf" srcId="{DF2094F4-8D06-439E-AEF8-55C8B3E26C2D}" destId="{4226EFDE-0756-43CF-87B4-7F33C0F2A3D0}" srcOrd="1" destOrd="0" presId="urn:microsoft.com/office/officeart/2005/8/layout/hierarchy2"/>
    <dgm:cxn modelId="{FDFB0981-6D9C-44B5-B9ED-32EA131826B2}" type="presParOf" srcId="{1B07DF5E-90B8-4882-A027-89A3593A1930}" destId="{C06329F4-7994-48D6-9E6B-02D54AD8EF34}" srcOrd="4" destOrd="0" presId="urn:microsoft.com/office/officeart/2005/8/layout/hierarchy2"/>
    <dgm:cxn modelId="{79E9D570-22EF-4AEF-8DCA-9E16FD9A052F}" type="presParOf" srcId="{C06329F4-7994-48D6-9E6B-02D54AD8EF34}" destId="{FD9B3053-489E-4A5E-8D70-B5CE9C7F9CF9}" srcOrd="0" destOrd="0" presId="urn:microsoft.com/office/officeart/2005/8/layout/hierarchy2"/>
    <dgm:cxn modelId="{543EF9A0-BE80-478D-90D3-648F05CA4F90}" type="presParOf" srcId="{1B07DF5E-90B8-4882-A027-89A3593A1930}" destId="{9B797C43-210B-4F3B-8DAA-C670600FE478}" srcOrd="5" destOrd="0" presId="urn:microsoft.com/office/officeart/2005/8/layout/hierarchy2"/>
    <dgm:cxn modelId="{1769AFB2-1DFC-4132-A262-9D0200C1152E}" type="presParOf" srcId="{9B797C43-210B-4F3B-8DAA-C670600FE478}" destId="{FFC370A8-41A7-46AB-9B42-D0081AEA9BEC}" srcOrd="0" destOrd="0" presId="urn:microsoft.com/office/officeart/2005/8/layout/hierarchy2"/>
    <dgm:cxn modelId="{D154DD70-CE5C-4548-BFDA-583D2DF6C8B1}" type="presParOf" srcId="{9B797C43-210B-4F3B-8DAA-C670600FE478}" destId="{32424877-1D00-4819-A567-13DBE6B093A8}" srcOrd="1" destOrd="0" presId="urn:microsoft.com/office/officeart/2005/8/layout/hierarchy2"/>
  </dgm:cxnLst>
  <dgm:bg/>
  <dgm:whole>
    <a:ln>
      <a:solidFill>
        <a:srgbClr val="C00000"/>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2E7F81-AE70-4CA6-A3C1-63D8B1684DF1}"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59BABCBB-9B50-4459-BF52-DE1FF99D2BD7}">
      <dgm:prSet phldrT="[Text]"/>
      <dgm:spPr/>
      <dgm:t>
        <a:bodyPr/>
        <a:lstStyle/>
        <a:p>
          <a:r>
            <a:rPr lang="en-US" dirty="0" smtClean="0"/>
            <a:t>Due Date</a:t>
          </a:r>
          <a:endParaRPr lang="en-US" dirty="0"/>
        </a:p>
      </dgm:t>
    </dgm:pt>
    <dgm:pt modelId="{568ADCCA-AE03-4E7E-B75E-11F91F49BC75}" type="parTrans" cxnId="{0D17341A-0B1D-421F-BD0E-100677870324}">
      <dgm:prSet/>
      <dgm:spPr/>
      <dgm:t>
        <a:bodyPr/>
        <a:lstStyle/>
        <a:p>
          <a:endParaRPr lang="en-US"/>
        </a:p>
      </dgm:t>
    </dgm:pt>
    <dgm:pt modelId="{95930DD4-EF1F-4E94-8BCC-1B5C84E7A513}" type="sibTrans" cxnId="{0D17341A-0B1D-421F-BD0E-100677870324}">
      <dgm:prSet/>
      <dgm:spPr/>
      <dgm:t>
        <a:bodyPr/>
        <a:lstStyle/>
        <a:p>
          <a:endParaRPr lang="en-US"/>
        </a:p>
      </dgm:t>
    </dgm:pt>
    <dgm:pt modelId="{E11B53FC-4C0E-4776-8F39-2AFD0CCEC0A6}">
      <dgm:prSet phldrT="[Text]" custT="1"/>
      <dgm:spPr/>
      <dgm:t>
        <a:bodyPr/>
        <a:lstStyle/>
        <a:p>
          <a:r>
            <a:rPr lang="en-US" sz="3600" dirty="0" smtClean="0"/>
            <a:t>To be filed within </a:t>
          </a:r>
          <a:r>
            <a:rPr lang="en-US" sz="3600" b="1" u="sng" dirty="0" smtClean="0"/>
            <a:t>30 days</a:t>
          </a:r>
          <a:r>
            <a:rPr lang="en-US" sz="3600" dirty="0" smtClean="0"/>
            <a:t> from the date of AGM </a:t>
          </a:r>
          <a:endParaRPr lang="en-US" sz="3600" dirty="0"/>
        </a:p>
      </dgm:t>
    </dgm:pt>
    <dgm:pt modelId="{E4327A97-099D-4E75-8D3C-E89DBD41BDAF}" type="parTrans" cxnId="{43BD90D8-2262-4679-96B7-B021C0506ADB}">
      <dgm:prSet/>
      <dgm:spPr/>
      <dgm:t>
        <a:bodyPr/>
        <a:lstStyle/>
        <a:p>
          <a:endParaRPr lang="en-US"/>
        </a:p>
      </dgm:t>
    </dgm:pt>
    <dgm:pt modelId="{72967275-5A15-414B-8FF9-71BE73525698}" type="sibTrans" cxnId="{43BD90D8-2262-4679-96B7-B021C0506ADB}">
      <dgm:prSet/>
      <dgm:spPr/>
      <dgm:t>
        <a:bodyPr/>
        <a:lstStyle/>
        <a:p>
          <a:endParaRPr lang="en-US"/>
        </a:p>
      </dgm:t>
    </dgm:pt>
    <dgm:pt modelId="{C920AE66-8FC8-4C91-B892-37647CE84D7A}">
      <dgm:prSet phldrT="[Text]"/>
      <dgm:spPr/>
      <dgm:t>
        <a:bodyPr/>
        <a:lstStyle/>
        <a:p>
          <a:r>
            <a:rPr lang="en-US" dirty="0" smtClean="0"/>
            <a:t>Information</a:t>
          </a:r>
          <a:endParaRPr lang="en-US" dirty="0"/>
        </a:p>
      </dgm:t>
    </dgm:pt>
    <dgm:pt modelId="{6DEDD36C-CCB7-4129-9E5E-AA77C3DD2623}" type="parTrans" cxnId="{134E26A8-D1C7-4C36-BA4E-E6EEC1790809}">
      <dgm:prSet/>
      <dgm:spPr/>
      <dgm:t>
        <a:bodyPr/>
        <a:lstStyle/>
        <a:p>
          <a:endParaRPr lang="en-US"/>
        </a:p>
      </dgm:t>
    </dgm:pt>
    <dgm:pt modelId="{8B454171-F3AB-4EF4-8773-9EB77A3F9974}" type="sibTrans" cxnId="{134E26A8-D1C7-4C36-BA4E-E6EEC1790809}">
      <dgm:prSet/>
      <dgm:spPr/>
      <dgm:t>
        <a:bodyPr/>
        <a:lstStyle/>
        <a:p>
          <a:endParaRPr lang="en-US"/>
        </a:p>
      </dgm:t>
    </dgm:pt>
    <dgm:pt modelId="{5ED0B52B-31E3-4EF2-9ECC-33A86A846357}">
      <dgm:prSet phldrT="[Text]"/>
      <dgm:spPr/>
      <dgm:t>
        <a:bodyPr/>
        <a:lstStyle/>
        <a:p>
          <a:r>
            <a:rPr lang="en-US" dirty="0" smtClean="0"/>
            <a:t>Date when the financials were approved by the Board and by Auditors </a:t>
          </a:r>
          <a:endParaRPr lang="en-US" dirty="0"/>
        </a:p>
      </dgm:t>
    </dgm:pt>
    <dgm:pt modelId="{F2B7D4DA-EBC0-4BC9-A969-54F16342FA4C}" type="parTrans" cxnId="{0216589E-B0E5-49D3-BF19-32ADA498C212}">
      <dgm:prSet/>
      <dgm:spPr/>
      <dgm:t>
        <a:bodyPr/>
        <a:lstStyle/>
        <a:p>
          <a:endParaRPr lang="en-US"/>
        </a:p>
      </dgm:t>
    </dgm:pt>
    <dgm:pt modelId="{C8CCD7FB-B744-470E-ACAF-0DA6B0828229}" type="sibTrans" cxnId="{0216589E-B0E5-49D3-BF19-32ADA498C212}">
      <dgm:prSet/>
      <dgm:spPr/>
      <dgm:t>
        <a:bodyPr/>
        <a:lstStyle/>
        <a:p>
          <a:endParaRPr lang="en-US"/>
        </a:p>
      </dgm:t>
    </dgm:pt>
    <dgm:pt modelId="{FDE98F96-22E8-4C6D-9CF9-ABC73206A131}">
      <dgm:prSet phldrT="[Text]"/>
      <dgm:spPr/>
      <dgm:t>
        <a:bodyPr/>
        <a:lstStyle/>
        <a:p>
          <a:r>
            <a:rPr lang="en-US" dirty="0" smtClean="0"/>
            <a:t>Attachment</a:t>
          </a:r>
          <a:endParaRPr lang="en-US" dirty="0"/>
        </a:p>
      </dgm:t>
    </dgm:pt>
    <dgm:pt modelId="{3F603805-A40F-4A2C-93D8-B354C584CF60}" type="parTrans" cxnId="{7479CA03-7727-472E-9047-371AC7ECF7AE}">
      <dgm:prSet/>
      <dgm:spPr/>
      <dgm:t>
        <a:bodyPr/>
        <a:lstStyle/>
        <a:p>
          <a:endParaRPr lang="en-US"/>
        </a:p>
      </dgm:t>
    </dgm:pt>
    <dgm:pt modelId="{A381A604-6C87-4C56-9D88-71B0F95B416E}" type="sibTrans" cxnId="{7479CA03-7727-472E-9047-371AC7ECF7AE}">
      <dgm:prSet/>
      <dgm:spPr/>
      <dgm:t>
        <a:bodyPr/>
        <a:lstStyle/>
        <a:p>
          <a:endParaRPr lang="en-US"/>
        </a:p>
      </dgm:t>
    </dgm:pt>
    <dgm:pt modelId="{36EAA00B-5622-4A6F-8BB7-94361CE5FA87}">
      <dgm:prSet phldrT="[Text]" custT="1"/>
      <dgm:spPr/>
      <dgm:t>
        <a:bodyPr/>
        <a:lstStyle/>
        <a:p>
          <a:r>
            <a:rPr lang="en-US" sz="3600" dirty="0" smtClean="0"/>
            <a:t>BS, P&amp;L, Director Report, Auditor Report</a:t>
          </a:r>
          <a:endParaRPr lang="en-US" sz="3600" dirty="0"/>
        </a:p>
      </dgm:t>
    </dgm:pt>
    <dgm:pt modelId="{1D63CB02-CE6A-456C-8B86-A8B72CC08F8F}" type="parTrans" cxnId="{D9FD12D1-65B7-4798-93FC-DEFED0148C94}">
      <dgm:prSet/>
      <dgm:spPr/>
      <dgm:t>
        <a:bodyPr/>
        <a:lstStyle/>
        <a:p>
          <a:endParaRPr lang="en-US"/>
        </a:p>
      </dgm:t>
    </dgm:pt>
    <dgm:pt modelId="{D06EB5E0-E8D6-4C37-AFC5-5806F50C9FDE}" type="sibTrans" cxnId="{D9FD12D1-65B7-4798-93FC-DEFED0148C94}">
      <dgm:prSet/>
      <dgm:spPr/>
      <dgm:t>
        <a:bodyPr/>
        <a:lstStyle/>
        <a:p>
          <a:endParaRPr lang="en-US"/>
        </a:p>
      </dgm:t>
    </dgm:pt>
    <dgm:pt modelId="{71BE59C1-C228-479B-8BA4-7CBEDE2F22E4}" type="pres">
      <dgm:prSet presAssocID="{DB2E7F81-AE70-4CA6-A3C1-63D8B1684DF1}" presName="linearFlow" presStyleCnt="0">
        <dgm:presLayoutVars>
          <dgm:dir/>
          <dgm:animLvl val="lvl"/>
          <dgm:resizeHandles val="exact"/>
        </dgm:presLayoutVars>
      </dgm:prSet>
      <dgm:spPr/>
      <dgm:t>
        <a:bodyPr/>
        <a:lstStyle/>
        <a:p>
          <a:endParaRPr lang="en-US"/>
        </a:p>
      </dgm:t>
    </dgm:pt>
    <dgm:pt modelId="{9F470C21-328F-4678-91C6-971D789B5793}" type="pres">
      <dgm:prSet presAssocID="{59BABCBB-9B50-4459-BF52-DE1FF99D2BD7}" presName="composite" presStyleCnt="0"/>
      <dgm:spPr/>
    </dgm:pt>
    <dgm:pt modelId="{CFF02D04-0AB4-402B-AF80-FA2248D2E830}" type="pres">
      <dgm:prSet presAssocID="{59BABCBB-9B50-4459-BF52-DE1FF99D2BD7}" presName="parentText" presStyleLbl="alignNode1" presStyleIdx="0" presStyleCnt="3">
        <dgm:presLayoutVars>
          <dgm:chMax val="1"/>
          <dgm:bulletEnabled val="1"/>
        </dgm:presLayoutVars>
      </dgm:prSet>
      <dgm:spPr/>
      <dgm:t>
        <a:bodyPr/>
        <a:lstStyle/>
        <a:p>
          <a:endParaRPr lang="en-US"/>
        </a:p>
      </dgm:t>
    </dgm:pt>
    <dgm:pt modelId="{6DB6E01C-8F60-4976-B8EF-9313CAFB26AC}" type="pres">
      <dgm:prSet presAssocID="{59BABCBB-9B50-4459-BF52-DE1FF99D2BD7}" presName="descendantText" presStyleLbl="alignAcc1" presStyleIdx="0" presStyleCnt="3">
        <dgm:presLayoutVars>
          <dgm:bulletEnabled val="1"/>
        </dgm:presLayoutVars>
      </dgm:prSet>
      <dgm:spPr/>
      <dgm:t>
        <a:bodyPr/>
        <a:lstStyle/>
        <a:p>
          <a:endParaRPr lang="en-US"/>
        </a:p>
      </dgm:t>
    </dgm:pt>
    <dgm:pt modelId="{DAA8D0DD-38D7-4C2E-B066-E86565D5EB66}" type="pres">
      <dgm:prSet presAssocID="{95930DD4-EF1F-4E94-8BCC-1B5C84E7A513}" presName="sp" presStyleCnt="0"/>
      <dgm:spPr/>
    </dgm:pt>
    <dgm:pt modelId="{E2ED201C-2DCE-4D32-A164-CB75E433020E}" type="pres">
      <dgm:prSet presAssocID="{C920AE66-8FC8-4C91-B892-37647CE84D7A}" presName="composite" presStyleCnt="0"/>
      <dgm:spPr/>
    </dgm:pt>
    <dgm:pt modelId="{A68F59A0-F7BD-4514-A1BA-A3400B778260}" type="pres">
      <dgm:prSet presAssocID="{C920AE66-8FC8-4C91-B892-37647CE84D7A}" presName="parentText" presStyleLbl="alignNode1" presStyleIdx="1" presStyleCnt="3">
        <dgm:presLayoutVars>
          <dgm:chMax val="1"/>
          <dgm:bulletEnabled val="1"/>
        </dgm:presLayoutVars>
      </dgm:prSet>
      <dgm:spPr/>
      <dgm:t>
        <a:bodyPr/>
        <a:lstStyle/>
        <a:p>
          <a:endParaRPr lang="en-US"/>
        </a:p>
      </dgm:t>
    </dgm:pt>
    <dgm:pt modelId="{16D7CB8F-C6F6-483A-83CD-6CAB243529C5}" type="pres">
      <dgm:prSet presAssocID="{C920AE66-8FC8-4C91-B892-37647CE84D7A}" presName="descendantText" presStyleLbl="alignAcc1" presStyleIdx="1" presStyleCnt="3" custScaleX="99026">
        <dgm:presLayoutVars>
          <dgm:bulletEnabled val="1"/>
        </dgm:presLayoutVars>
      </dgm:prSet>
      <dgm:spPr/>
      <dgm:t>
        <a:bodyPr/>
        <a:lstStyle/>
        <a:p>
          <a:endParaRPr lang="en-US"/>
        </a:p>
      </dgm:t>
    </dgm:pt>
    <dgm:pt modelId="{D9B1EBE0-1106-46AE-8C08-A9901999872B}" type="pres">
      <dgm:prSet presAssocID="{8B454171-F3AB-4EF4-8773-9EB77A3F9974}" presName="sp" presStyleCnt="0"/>
      <dgm:spPr/>
    </dgm:pt>
    <dgm:pt modelId="{7B99ACAB-B180-499D-AEB6-3F125E7CC362}" type="pres">
      <dgm:prSet presAssocID="{FDE98F96-22E8-4C6D-9CF9-ABC73206A131}" presName="composite" presStyleCnt="0"/>
      <dgm:spPr/>
    </dgm:pt>
    <dgm:pt modelId="{16B74590-F0A7-44D4-8C7B-926B3E8138F2}" type="pres">
      <dgm:prSet presAssocID="{FDE98F96-22E8-4C6D-9CF9-ABC73206A131}" presName="parentText" presStyleLbl="alignNode1" presStyleIdx="2" presStyleCnt="3">
        <dgm:presLayoutVars>
          <dgm:chMax val="1"/>
          <dgm:bulletEnabled val="1"/>
        </dgm:presLayoutVars>
      </dgm:prSet>
      <dgm:spPr/>
      <dgm:t>
        <a:bodyPr/>
        <a:lstStyle/>
        <a:p>
          <a:endParaRPr lang="en-US"/>
        </a:p>
      </dgm:t>
    </dgm:pt>
    <dgm:pt modelId="{636554EA-1776-4EAF-8452-81DC45637934}" type="pres">
      <dgm:prSet presAssocID="{FDE98F96-22E8-4C6D-9CF9-ABC73206A131}" presName="descendantText" presStyleLbl="alignAcc1" presStyleIdx="2" presStyleCnt="3">
        <dgm:presLayoutVars>
          <dgm:bulletEnabled val="1"/>
        </dgm:presLayoutVars>
      </dgm:prSet>
      <dgm:spPr/>
      <dgm:t>
        <a:bodyPr/>
        <a:lstStyle/>
        <a:p>
          <a:endParaRPr lang="en-US"/>
        </a:p>
      </dgm:t>
    </dgm:pt>
  </dgm:ptLst>
  <dgm:cxnLst>
    <dgm:cxn modelId="{7479CA03-7727-472E-9047-371AC7ECF7AE}" srcId="{DB2E7F81-AE70-4CA6-A3C1-63D8B1684DF1}" destId="{FDE98F96-22E8-4C6D-9CF9-ABC73206A131}" srcOrd="2" destOrd="0" parTransId="{3F603805-A40F-4A2C-93D8-B354C584CF60}" sibTransId="{A381A604-6C87-4C56-9D88-71B0F95B416E}"/>
    <dgm:cxn modelId="{134E26A8-D1C7-4C36-BA4E-E6EEC1790809}" srcId="{DB2E7F81-AE70-4CA6-A3C1-63D8B1684DF1}" destId="{C920AE66-8FC8-4C91-B892-37647CE84D7A}" srcOrd="1" destOrd="0" parTransId="{6DEDD36C-CCB7-4129-9E5E-AA77C3DD2623}" sibTransId="{8B454171-F3AB-4EF4-8773-9EB77A3F9974}"/>
    <dgm:cxn modelId="{0D17341A-0B1D-421F-BD0E-100677870324}" srcId="{DB2E7F81-AE70-4CA6-A3C1-63D8B1684DF1}" destId="{59BABCBB-9B50-4459-BF52-DE1FF99D2BD7}" srcOrd="0" destOrd="0" parTransId="{568ADCCA-AE03-4E7E-B75E-11F91F49BC75}" sibTransId="{95930DD4-EF1F-4E94-8BCC-1B5C84E7A513}"/>
    <dgm:cxn modelId="{D9FD12D1-65B7-4798-93FC-DEFED0148C94}" srcId="{FDE98F96-22E8-4C6D-9CF9-ABC73206A131}" destId="{36EAA00B-5622-4A6F-8BB7-94361CE5FA87}" srcOrd="0" destOrd="0" parTransId="{1D63CB02-CE6A-456C-8B86-A8B72CC08F8F}" sibTransId="{D06EB5E0-E8D6-4C37-AFC5-5806F50C9FDE}"/>
    <dgm:cxn modelId="{0216589E-B0E5-49D3-BF19-32ADA498C212}" srcId="{C920AE66-8FC8-4C91-B892-37647CE84D7A}" destId="{5ED0B52B-31E3-4EF2-9ECC-33A86A846357}" srcOrd="0" destOrd="0" parTransId="{F2B7D4DA-EBC0-4BC9-A969-54F16342FA4C}" sibTransId="{C8CCD7FB-B744-470E-ACAF-0DA6B0828229}"/>
    <dgm:cxn modelId="{AEF7A334-A22D-4CA1-B26E-8EF6BAD3C2FC}" type="presOf" srcId="{5ED0B52B-31E3-4EF2-9ECC-33A86A846357}" destId="{16D7CB8F-C6F6-483A-83CD-6CAB243529C5}" srcOrd="0" destOrd="0" presId="urn:microsoft.com/office/officeart/2005/8/layout/chevron2"/>
    <dgm:cxn modelId="{358949BB-66D7-4818-8912-047D9C9B42F1}" type="presOf" srcId="{59BABCBB-9B50-4459-BF52-DE1FF99D2BD7}" destId="{CFF02D04-0AB4-402B-AF80-FA2248D2E830}" srcOrd="0" destOrd="0" presId="urn:microsoft.com/office/officeart/2005/8/layout/chevron2"/>
    <dgm:cxn modelId="{12A9769E-D03A-4A02-9191-E87C6EE094EB}" type="presOf" srcId="{E11B53FC-4C0E-4776-8F39-2AFD0CCEC0A6}" destId="{6DB6E01C-8F60-4976-B8EF-9313CAFB26AC}" srcOrd="0" destOrd="0" presId="urn:microsoft.com/office/officeart/2005/8/layout/chevron2"/>
    <dgm:cxn modelId="{9C2E287A-B4C6-4B2D-B9E7-369351FE0393}" type="presOf" srcId="{FDE98F96-22E8-4C6D-9CF9-ABC73206A131}" destId="{16B74590-F0A7-44D4-8C7B-926B3E8138F2}" srcOrd="0" destOrd="0" presId="urn:microsoft.com/office/officeart/2005/8/layout/chevron2"/>
    <dgm:cxn modelId="{6ED94D24-88E3-47AF-BDBC-AA4B085EF00C}" type="presOf" srcId="{DB2E7F81-AE70-4CA6-A3C1-63D8B1684DF1}" destId="{71BE59C1-C228-479B-8BA4-7CBEDE2F22E4}" srcOrd="0" destOrd="0" presId="urn:microsoft.com/office/officeart/2005/8/layout/chevron2"/>
    <dgm:cxn modelId="{31056085-93A5-4661-A656-62C952FF300E}" type="presOf" srcId="{36EAA00B-5622-4A6F-8BB7-94361CE5FA87}" destId="{636554EA-1776-4EAF-8452-81DC45637934}" srcOrd="0" destOrd="0" presId="urn:microsoft.com/office/officeart/2005/8/layout/chevron2"/>
    <dgm:cxn modelId="{43BD90D8-2262-4679-96B7-B021C0506ADB}" srcId="{59BABCBB-9B50-4459-BF52-DE1FF99D2BD7}" destId="{E11B53FC-4C0E-4776-8F39-2AFD0CCEC0A6}" srcOrd="0" destOrd="0" parTransId="{E4327A97-099D-4E75-8D3C-E89DBD41BDAF}" sibTransId="{72967275-5A15-414B-8FF9-71BE73525698}"/>
    <dgm:cxn modelId="{32C3A776-C9A8-48ED-A53C-0944D8636379}" type="presOf" srcId="{C920AE66-8FC8-4C91-B892-37647CE84D7A}" destId="{A68F59A0-F7BD-4514-A1BA-A3400B778260}" srcOrd="0" destOrd="0" presId="urn:microsoft.com/office/officeart/2005/8/layout/chevron2"/>
    <dgm:cxn modelId="{CBCCDEE2-F0C3-465A-8B6B-CA03EE961795}" type="presParOf" srcId="{71BE59C1-C228-479B-8BA4-7CBEDE2F22E4}" destId="{9F470C21-328F-4678-91C6-971D789B5793}" srcOrd="0" destOrd="0" presId="urn:microsoft.com/office/officeart/2005/8/layout/chevron2"/>
    <dgm:cxn modelId="{EEFEB60F-AF59-4BD0-937B-D21E8DBBA01E}" type="presParOf" srcId="{9F470C21-328F-4678-91C6-971D789B5793}" destId="{CFF02D04-0AB4-402B-AF80-FA2248D2E830}" srcOrd="0" destOrd="0" presId="urn:microsoft.com/office/officeart/2005/8/layout/chevron2"/>
    <dgm:cxn modelId="{DD94D2CB-BDA8-476B-B44F-5156C523DA93}" type="presParOf" srcId="{9F470C21-328F-4678-91C6-971D789B5793}" destId="{6DB6E01C-8F60-4976-B8EF-9313CAFB26AC}" srcOrd="1" destOrd="0" presId="urn:microsoft.com/office/officeart/2005/8/layout/chevron2"/>
    <dgm:cxn modelId="{E1C305B7-5E71-4593-9AE6-EA41C6926AC9}" type="presParOf" srcId="{71BE59C1-C228-479B-8BA4-7CBEDE2F22E4}" destId="{DAA8D0DD-38D7-4C2E-B066-E86565D5EB66}" srcOrd="1" destOrd="0" presId="urn:microsoft.com/office/officeart/2005/8/layout/chevron2"/>
    <dgm:cxn modelId="{AF3B802F-F19D-4C57-9DF1-6E2504454D09}" type="presParOf" srcId="{71BE59C1-C228-479B-8BA4-7CBEDE2F22E4}" destId="{E2ED201C-2DCE-4D32-A164-CB75E433020E}" srcOrd="2" destOrd="0" presId="urn:microsoft.com/office/officeart/2005/8/layout/chevron2"/>
    <dgm:cxn modelId="{2B9D2135-FE5A-462A-8FCA-831E9BC63540}" type="presParOf" srcId="{E2ED201C-2DCE-4D32-A164-CB75E433020E}" destId="{A68F59A0-F7BD-4514-A1BA-A3400B778260}" srcOrd="0" destOrd="0" presId="urn:microsoft.com/office/officeart/2005/8/layout/chevron2"/>
    <dgm:cxn modelId="{A6C0CA91-CF6B-4A30-8FB6-7B3244314121}" type="presParOf" srcId="{E2ED201C-2DCE-4D32-A164-CB75E433020E}" destId="{16D7CB8F-C6F6-483A-83CD-6CAB243529C5}" srcOrd="1" destOrd="0" presId="urn:microsoft.com/office/officeart/2005/8/layout/chevron2"/>
    <dgm:cxn modelId="{B91914C4-2BD5-4467-B41A-7756FA7C736B}" type="presParOf" srcId="{71BE59C1-C228-479B-8BA4-7CBEDE2F22E4}" destId="{D9B1EBE0-1106-46AE-8C08-A9901999872B}" srcOrd="3" destOrd="0" presId="urn:microsoft.com/office/officeart/2005/8/layout/chevron2"/>
    <dgm:cxn modelId="{FF75619D-4904-4F5C-9E90-62A801A45F08}" type="presParOf" srcId="{71BE59C1-C228-479B-8BA4-7CBEDE2F22E4}" destId="{7B99ACAB-B180-499D-AEB6-3F125E7CC362}" srcOrd="4" destOrd="0" presId="urn:microsoft.com/office/officeart/2005/8/layout/chevron2"/>
    <dgm:cxn modelId="{191FB944-A2B6-4D79-99C8-1100214224F5}" type="presParOf" srcId="{7B99ACAB-B180-499D-AEB6-3F125E7CC362}" destId="{16B74590-F0A7-44D4-8C7B-926B3E8138F2}" srcOrd="0" destOrd="0" presId="urn:microsoft.com/office/officeart/2005/8/layout/chevron2"/>
    <dgm:cxn modelId="{1E77D47F-78BD-4903-AD8B-6974B480C6A4}" type="presParOf" srcId="{7B99ACAB-B180-499D-AEB6-3F125E7CC362}" destId="{636554EA-1776-4EAF-8452-81DC4563793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2E7F81-AE70-4CA6-A3C1-63D8B1684DF1}"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59BABCBB-9B50-4459-BF52-DE1FF99D2BD7}">
      <dgm:prSet phldrT="[Text]"/>
      <dgm:spPr/>
      <dgm:t>
        <a:bodyPr/>
        <a:lstStyle/>
        <a:p>
          <a:r>
            <a:rPr lang="en-US" dirty="0" smtClean="0"/>
            <a:t>Due Date</a:t>
          </a:r>
          <a:endParaRPr lang="en-US" dirty="0"/>
        </a:p>
      </dgm:t>
    </dgm:pt>
    <dgm:pt modelId="{568ADCCA-AE03-4E7E-B75E-11F91F49BC75}" type="parTrans" cxnId="{0D17341A-0B1D-421F-BD0E-100677870324}">
      <dgm:prSet/>
      <dgm:spPr/>
      <dgm:t>
        <a:bodyPr/>
        <a:lstStyle/>
        <a:p>
          <a:endParaRPr lang="en-US"/>
        </a:p>
      </dgm:t>
    </dgm:pt>
    <dgm:pt modelId="{95930DD4-EF1F-4E94-8BCC-1B5C84E7A513}" type="sibTrans" cxnId="{0D17341A-0B1D-421F-BD0E-100677870324}">
      <dgm:prSet/>
      <dgm:spPr/>
      <dgm:t>
        <a:bodyPr/>
        <a:lstStyle/>
        <a:p>
          <a:endParaRPr lang="en-US"/>
        </a:p>
      </dgm:t>
    </dgm:pt>
    <dgm:pt modelId="{E11B53FC-4C0E-4776-8F39-2AFD0CCEC0A6}">
      <dgm:prSet phldrT="[Text]" custT="1"/>
      <dgm:spPr/>
      <dgm:t>
        <a:bodyPr/>
        <a:lstStyle/>
        <a:p>
          <a:r>
            <a:rPr lang="en-US" sz="3200" dirty="0" smtClean="0"/>
            <a:t>To be filed within </a:t>
          </a:r>
          <a:r>
            <a:rPr lang="en-US" sz="3200" b="1" u="sng" dirty="0" smtClean="0"/>
            <a:t>60 days</a:t>
          </a:r>
          <a:r>
            <a:rPr lang="en-US" sz="3200" b="0" u="none" dirty="0" smtClean="0"/>
            <a:t> from the date </a:t>
          </a:r>
          <a:r>
            <a:rPr lang="en-US" sz="3200" dirty="0" smtClean="0"/>
            <a:t>of AGM </a:t>
          </a:r>
          <a:endParaRPr lang="en-US" sz="3200" dirty="0"/>
        </a:p>
      </dgm:t>
    </dgm:pt>
    <dgm:pt modelId="{E4327A97-099D-4E75-8D3C-E89DBD41BDAF}" type="parTrans" cxnId="{43BD90D8-2262-4679-96B7-B021C0506ADB}">
      <dgm:prSet/>
      <dgm:spPr/>
      <dgm:t>
        <a:bodyPr/>
        <a:lstStyle/>
        <a:p>
          <a:endParaRPr lang="en-US"/>
        </a:p>
      </dgm:t>
    </dgm:pt>
    <dgm:pt modelId="{72967275-5A15-414B-8FF9-71BE73525698}" type="sibTrans" cxnId="{43BD90D8-2262-4679-96B7-B021C0506ADB}">
      <dgm:prSet/>
      <dgm:spPr/>
      <dgm:t>
        <a:bodyPr/>
        <a:lstStyle/>
        <a:p>
          <a:endParaRPr lang="en-US"/>
        </a:p>
      </dgm:t>
    </dgm:pt>
    <dgm:pt modelId="{C920AE66-8FC8-4C91-B892-37647CE84D7A}">
      <dgm:prSet phldrT="[Text]"/>
      <dgm:spPr/>
      <dgm:t>
        <a:bodyPr/>
        <a:lstStyle/>
        <a:p>
          <a:r>
            <a:rPr lang="en-US" dirty="0" smtClean="0"/>
            <a:t>Information</a:t>
          </a:r>
          <a:endParaRPr lang="en-US" dirty="0"/>
        </a:p>
      </dgm:t>
    </dgm:pt>
    <dgm:pt modelId="{6DEDD36C-CCB7-4129-9E5E-AA77C3DD2623}" type="parTrans" cxnId="{134E26A8-D1C7-4C36-BA4E-E6EEC1790809}">
      <dgm:prSet/>
      <dgm:spPr/>
      <dgm:t>
        <a:bodyPr/>
        <a:lstStyle/>
        <a:p>
          <a:endParaRPr lang="en-US"/>
        </a:p>
      </dgm:t>
    </dgm:pt>
    <dgm:pt modelId="{8B454171-F3AB-4EF4-8773-9EB77A3F9974}" type="sibTrans" cxnId="{134E26A8-D1C7-4C36-BA4E-E6EEC1790809}">
      <dgm:prSet/>
      <dgm:spPr/>
      <dgm:t>
        <a:bodyPr/>
        <a:lstStyle/>
        <a:p>
          <a:endParaRPr lang="en-US"/>
        </a:p>
      </dgm:t>
    </dgm:pt>
    <dgm:pt modelId="{5ED0B52B-31E3-4EF2-9ECC-33A86A846357}">
      <dgm:prSet phldrT="[Text]"/>
      <dgm:spPr/>
      <dgm:t>
        <a:bodyPr/>
        <a:lstStyle/>
        <a:p>
          <a:r>
            <a:rPr lang="en-US" dirty="0" smtClean="0"/>
            <a:t>PAN, Principal business activity of the Company </a:t>
          </a:r>
          <a:endParaRPr lang="en-US" dirty="0"/>
        </a:p>
      </dgm:t>
    </dgm:pt>
    <dgm:pt modelId="{F2B7D4DA-EBC0-4BC9-A969-54F16342FA4C}" type="parTrans" cxnId="{0216589E-B0E5-49D3-BF19-32ADA498C212}">
      <dgm:prSet/>
      <dgm:spPr/>
      <dgm:t>
        <a:bodyPr/>
        <a:lstStyle/>
        <a:p>
          <a:endParaRPr lang="en-US"/>
        </a:p>
      </dgm:t>
    </dgm:pt>
    <dgm:pt modelId="{C8CCD7FB-B744-470E-ACAF-0DA6B0828229}" type="sibTrans" cxnId="{0216589E-B0E5-49D3-BF19-32ADA498C212}">
      <dgm:prSet/>
      <dgm:spPr/>
      <dgm:t>
        <a:bodyPr/>
        <a:lstStyle/>
        <a:p>
          <a:endParaRPr lang="en-US"/>
        </a:p>
      </dgm:t>
    </dgm:pt>
    <dgm:pt modelId="{FDE98F96-22E8-4C6D-9CF9-ABC73206A131}">
      <dgm:prSet phldrT="[Text]"/>
      <dgm:spPr/>
      <dgm:t>
        <a:bodyPr/>
        <a:lstStyle/>
        <a:p>
          <a:r>
            <a:rPr lang="en-US" dirty="0" smtClean="0"/>
            <a:t>Attachment</a:t>
          </a:r>
          <a:endParaRPr lang="en-US" dirty="0"/>
        </a:p>
      </dgm:t>
    </dgm:pt>
    <dgm:pt modelId="{3F603805-A40F-4A2C-93D8-B354C584CF60}" type="parTrans" cxnId="{7479CA03-7727-472E-9047-371AC7ECF7AE}">
      <dgm:prSet/>
      <dgm:spPr/>
      <dgm:t>
        <a:bodyPr/>
        <a:lstStyle/>
        <a:p>
          <a:endParaRPr lang="en-US"/>
        </a:p>
      </dgm:t>
    </dgm:pt>
    <dgm:pt modelId="{A381A604-6C87-4C56-9D88-71B0F95B416E}" type="sibTrans" cxnId="{7479CA03-7727-472E-9047-371AC7ECF7AE}">
      <dgm:prSet/>
      <dgm:spPr/>
      <dgm:t>
        <a:bodyPr/>
        <a:lstStyle/>
        <a:p>
          <a:endParaRPr lang="en-US"/>
        </a:p>
      </dgm:t>
    </dgm:pt>
    <dgm:pt modelId="{36EAA00B-5622-4A6F-8BB7-94361CE5FA87}">
      <dgm:prSet phldrT="[Text]" custT="1"/>
      <dgm:spPr/>
      <dgm:t>
        <a:bodyPr/>
        <a:lstStyle/>
        <a:p>
          <a:r>
            <a:rPr lang="en-US" sz="2400" dirty="0" smtClean="0"/>
            <a:t>List of Shareholders / Debenture holders and Preference shareholders </a:t>
          </a:r>
          <a:endParaRPr lang="en-US" sz="2400" dirty="0"/>
        </a:p>
      </dgm:t>
    </dgm:pt>
    <dgm:pt modelId="{1D63CB02-CE6A-456C-8B86-A8B72CC08F8F}" type="parTrans" cxnId="{D9FD12D1-65B7-4798-93FC-DEFED0148C94}">
      <dgm:prSet/>
      <dgm:spPr/>
      <dgm:t>
        <a:bodyPr/>
        <a:lstStyle/>
        <a:p>
          <a:endParaRPr lang="en-US"/>
        </a:p>
      </dgm:t>
    </dgm:pt>
    <dgm:pt modelId="{D06EB5E0-E8D6-4C37-AFC5-5806F50C9FDE}" type="sibTrans" cxnId="{D9FD12D1-65B7-4798-93FC-DEFED0148C94}">
      <dgm:prSet/>
      <dgm:spPr/>
      <dgm:t>
        <a:bodyPr/>
        <a:lstStyle/>
        <a:p>
          <a:endParaRPr lang="en-US"/>
        </a:p>
      </dgm:t>
    </dgm:pt>
    <dgm:pt modelId="{075FAE7D-B764-4B68-AD79-07CA9EE6655D}">
      <dgm:prSet phldrT="[Text]"/>
      <dgm:spPr/>
      <dgm:t>
        <a:bodyPr/>
        <a:lstStyle/>
        <a:p>
          <a:r>
            <a:rPr lang="en-US" b="0" i="0" dirty="0" smtClean="0"/>
            <a:t>Particulars of Holding, Subsidiary, Joint Ventures And Associate Companies</a:t>
          </a:r>
          <a:endParaRPr lang="en-US" dirty="0"/>
        </a:p>
      </dgm:t>
    </dgm:pt>
    <dgm:pt modelId="{AF0D0752-704D-4A45-851B-AC0D0ED30CED}" type="sibTrans" cxnId="{A69C9D13-3FC3-48AE-A7AA-372844CD8FA5}">
      <dgm:prSet/>
      <dgm:spPr/>
      <dgm:t>
        <a:bodyPr/>
        <a:lstStyle/>
        <a:p>
          <a:endParaRPr lang="en-US"/>
        </a:p>
      </dgm:t>
    </dgm:pt>
    <dgm:pt modelId="{160B6264-DD7E-4193-8834-0B195D283C3D}" type="parTrans" cxnId="{A69C9D13-3FC3-48AE-A7AA-372844CD8FA5}">
      <dgm:prSet/>
      <dgm:spPr/>
      <dgm:t>
        <a:bodyPr/>
        <a:lstStyle/>
        <a:p>
          <a:endParaRPr lang="en-US"/>
        </a:p>
      </dgm:t>
    </dgm:pt>
    <dgm:pt modelId="{430C5372-0DA0-4D17-A3CE-45B37B40D088}">
      <dgm:prSet phldrT="[Text]"/>
      <dgm:spPr/>
      <dgm:t>
        <a:bodyPr/>
        <a:lstStyle/>
        <a:p>
          <a:r>
            <a:rPr lang="en-US" b="0" i="0" dirty="0" smtClean="0"/>
            <a:t>Number of Promoters, Members, Debenture Holders</a:t>
          </a:r>
          <a:endParaRPr lang="en-US" dirty="0"/>
        </a:p>
      </dgm:t>
    </dgm:pt>
    <dgm:pt modelId="{63D6B291-B15F-4461-838E-A131EF6D6010}" type="parTrans" cxnId="{6E8DFDB8-7CDE-4581-BEB0-60DFB7E7A448}">
      <dgm:prSet/>
      <dgm:spPr/>
      <dgm:t>
        <a:bodyPr/>
        <a:lstStyle/>
        <a:p>
          <a:endParaRPr lang="en-US"/>
        </a:p>
      </dgm:t>
    </dgm:pt>
    <dgm:pt modelId="{74CC99DB-7819-414F-A24D-E8637485C2BD}" type="sibTrans" cxnId="{6E8DFDB8-7CDE-4581-BEB0-60DFB7E7A448}">
      <dgm:prSet/>
      <dgm:spPr/>
      <dgm:t>
        <a:bodyPr/>
        <a:lstStyle/>
        <a:p>
          <a:endParaRPr lang="en-US"/>
        </a:p>
      </dgm:t>
    </dgm:pt>
    <dgm:pt modelId="{669E136F-4FAE-4212-85E1-1ED7BF4E6EA7}">
      <dgm:prSet phldrT="[Text]" custT="1"/>
      <dgm:spPr/>
      <dgm:t>
        <a:bodyPr/>
        <a:lstStyle/>
        <a:p>
          <a:r>
            <a:rPr lang="en-US" sz="2400" dirty="0" smtClean="0"/>
            <a:t>Approval letter for AGM for extension of AGM if any </a:t>
          </a:r>
          <a:endParaRPr lang="en-US" sz="2400" dirty="0"/>
        </a:p>
      </dgm:t>
    </dgm:pt>
    <dgm:pt modelId="{766D1C01-1DC7-4D78-B775-E9077BE3E1E9}" type="parTrans" cxnId="{C399E2AA-6C09-4F3D-A1A8-EB083B9E84C1}">
      <dgm:prSet/>
      <dgm:spPr/>
      <dgm:t>
        <a:bodyPr/>
        <a:lstStyle/>
        <a:p>
          <a:endParaRPr lang="en-US"/>
        </a:p>
      </dgm:t>
    </dgm:pt>
    <dgm:pt modelId="{8E1054B9-5F4D-418D-8319-06D929A30CFD}" type="sibTrans" cxnId="{C399E2AA-6C09-4F3D-A1A8-EB083B9E84C1}">
      <dgm:prSet/>
      <dgm:spPr/>
      <dgm:t>
        <a:bodyPr/>
        <a:lstStyle/>
        <a:p>
          <a:endParaRPr lang="en-US"/>
        </a:p>
      </dgm:t>
    </dgm:pt>
    <dgm:pt modelId="{C2820FD6-EBE8-4F76-A8B4-AD4F5EBEFF27}">
      <dgm:prSet phldrT="[Text]" custT="1"/>
      <dgm:spPr/>
      <dgm:t>
        <a:bodyPr/>
        <a:lstStyle/>
        <a:p>
          <a:r>
            <a:rPr lang="en-US" sz="2400" b="0" i="0" dirty="0" smtClean="0"/>
            <a:t>Copy of </a:t>
          </a:r>
          <a:r>
            <a:rPr lang="en-US" sz="2400" b="1" i="0" u="sng" dirty="0" smtClean="0"/>
            <a:t>MGT- 8 </a:t>
          </a:r>
          <a:r>
            <a:rPr lang="en-US" sz="2400" b="0" i="0" dirty="0" smtClean="0"/>
            <a:t>(applicable to Companies having paid up share capital of Rs. 10 Cr. or more or turnover of Rs. 50 Cr. or more)</a:t>
          </a:r>
          <a:endParaRPr lang="en-US" sz="2400" dirty="0"/>
        </a:p>
      </dgm:t>
    </dgm:pt>
    <dgm:pt modelId="{D2D12777-8361-4D78-B469-8F4DF706F385}" type="parTrans" cxnId="{B860CA52-6FBB-4B32-95CC-84C24EF65D3B}">
      <dgm:prSet/>
      <dgm:spPr/>
      <dgm:t>
        <a:bodyPr/>
        <a:lstStyle/>
        <a:p>
          <a:endParaRPr lang="en-US"/>
        </a:p>
      </dgm:t>
    </dgm:pt>
    <dgm:pt modelId="{56EAC3E8-A35D-48EE-B241-BE4E68274347}" type="sibTrans" cxnId="{B860CA52-6FBB-4B32-95CC-84C24EF65D3B}">
      <dgm:prSet/>
      <dgm:spPr/>
      <dgm:t>
        <a:bodyPr/>
        <a:lstStyle/>
        <a:p>
          <a:endParaRPr lang="en-US"/>
        </a:p>
      </dgm:t>
    </dgm:pt>
    <dgm:pt modelId="{71BE59C1-C228-479B-8BA4-7CBEDE2F22E4}" type="pres">
      <dgm:prSet presAssocID="{DB2E7F81-AE70-4CA6-A3C1-63D8B1684DF1}" presName="linearFlow" presStyleCnt="0">
        <dgm:presLayoutVars>
          <dgm:dir/>
          <dgm:animLvl val="lvl"/>
          <dgm:resizeHandles val="exact"/>
        </dgm:presLayoutVars>
      </dgm:prSet>
      <dgm:spPr/>
      <dgm:t>
        <a:bodyPr/>
        <a:lstStyle/>
        <a:p>
          <a:endParaRPr lang="en-US"/>
        </a:p>
      </dgm:t>
    </dgm:pt>
    <dgm:pt modelId="{9F470C21-328F-4678-91C6-971D789B5793}" type="pres">
      <dgm:prSet presAssocID="{59BABCBB-9B50-4459-BF52-DE1FF99D2BD7}" presName="composite" presStyleCnt="0"/>
      <dgm:spPr/>
    </dgm:pt>
    <dgm:pt modelId="{CFF02D04-0AB4-402B-AF80-FA2248D2E830}" type="pres">
      <dgm:prSet presAssocID="{59BABCBB-9B50-4459-BF52-DE1FF99D2BD7}" presName="parentText" presStyleLbl="alignNode1" presStyleIdx="0" presStyleCnt="3">
        <dgm:presLayoutVars>
          <dgm:chMax val="1"/>
          <dgm:bulletEnabled val="1"/>
        </dgm:presLayoutVars>
      </dgm:prSet>
      <dgm:spPr/>
      <dgm:t>
        <a:bodyPr/>
        <a:lstStyle/>
        <a:p>
          <a:endParaRPr lang="en-US"/>
        </a:p>
      </dgm:t>
    </dgm:pt>
    <dgm:pt modelId="{6DB6E01C-8F60-4976-B8EF-9313CAFB26AC}" type="pres">
      <dgm:prSet presAssocID="{59BABCBB-9B50-4459-BF52-DE1FF99D2BD7}" presName="descendantText" presStyleLbl="alignAcc1" presStyleIdx="0" presStyleCnt="3">
        <dgm:presLayoutVars>
          <dgm:bulletEnabled val="1"/>
        </dgm:presLayoutVars>
      </dgm:prSet>
      <dgm:spPr/>
      <dgm:t>
        <a:bodyPr/>
        <a:lstStyle/>
        <a:p>
          <a:endParaRPr lang="en-US"/>
        </a:p>
      </dgm:t>
    </dgm:pt>
    <dgm:pt modelId="{DAA8D0DD-38D7-4C2E-B066-E86565D5EB66}" type="pres">
      <dgm:prSet presAssocID="{95930DD4-EF1F-4E94-8BCC-1B5C84E7A513}" presName="sp" presStyleCnt="0"/>
      <dgm:spPr/>
    </dgm:pt>
    <dgm:pt modelId="{E2ED201C-2DCE-4D32-A164-CB75E433020E}" type="pres">
      <dgm:prSet presAssocID="{C920AE66-8FC8-4C91-B892-37647CE84D7A}" presName="composite" presStyleCnt="0"/>
      <dgm:spPr/>
    </dgm:pt>
    <dgm:pt modelId="{A68F59A0-F7BD-4514-A1BA-A3400B778260}" type="pres">
      <dgm:prSet presAssocID="{C920AE66-8FC8-4C91-B892-37647CE84D7A}" presName="parentText" presStyleLbl="alignNode1" presStyleIdx="1" presStyleCnt="3">
        <dgm:presLayoutVars>
          <dgm:chMax val="1"/>
          <dgm:bulletEnabled val="1"/>
        </dgm:presLayoutVars>
      </dgm:prSet>
      <dgm:spPr/>
      <dgm:t>
        <a:bodyPr/>
        <a:lstStyle/>
        <a:p>
          <a:endParaRPr lang="en-US"/>
        </a:p>
      </dgm:t>
    </dgm:pt>
    <dgm:pt modelId="{16D7CB8F-C6F6-483A-83CD-6CAB243529C5}" type="pres">
      <dgm:prSet presAssocID="{C920AE66-8FC8-4C91-B892-37647CE84D7A}" presName="descendantText" presStyleLbl="alignAcc1" presStyleIdx="1" presStyleCnt="3">
        <dgm:presLayoutVars>
          <dgm:bulletEnabled val="1"/>
        </dgm:presLayoutVars>
      </dgm:prSet>
      <dgm:spPr/>
      <dgm:t>
        <a:bodyPr/>
        <a:lstStyle/>
        <a:p>
          <a:endParaRPr lang="en-US"/>
        </a:p>
      </dgm:t>
    </dgm:pt>
    <dgm:pt modelId="{D9B1EBE0-1106-46AE-8C08-A9901999872B}" type="pres">
      <dgm:prSet presAssocID="{8B454171-F3AB-4EF4-8773-9EB77A3F9974}" presName="sp" presStyleCnt="0"/>
      <dgm:spPr/>
    </dgm:pt>
    <dgm:pt modelId="{7B99ACAB-B180-499D-AEB6-3F125E7CC362}" type="pres">
      <dgm:prSet presAssocID="{FDE98F96-22E8-4C6D-9CF9-ABC73206A131}" presName="composite" presStyleCnt="0"/>
      <dgm:spPr/>
    </dgm:pt>
    <dgm:pt modelId="{16B74590-F0A7-44D4-8C7B-926B3E8138F2}" type="pres">
      <dgm:prSet presAssocID="{FDE98F96-22E8-4C6D-9CF9-ABC73206A131}" presName="parentText" presStyleLbl="alignNode1" presStyleIdx="2" presStyleCnt="3">
        <dgm:presLayoutVars>
          <dgm:chMax val="1"/>
          <dgm:bulletEnabled val="1"/>
        </dgm:presLayoutVars>
      </dgm:prSet>
      <dgm:spPr/>
      <dgm:t>
        <a:bodyPr/>
        <a:lstStyle/>
        <a:p>
          <a:endParaRPr lang="en-US"/>
        </a:p>
      </dgm:t>
    </dgm:pt>
    <dgm:pt modelId="{636554EA-1776-4EAF-8452-81DC45637934}" type="pres">
      <dgm:prSet presAssocID="{FDE98F96-22E8-4C6D-9CF9-ABC73206A131}" presName="descendantText" presStyleLbl="alignAcc1" presStyleIdx="2" presStyleCnt="3" custScaleY="118525">
        <dgm:presLayoutVars>
          <dgm:bulletEnabled val="1"/>
        </dgm:presLayoutVars>
      </dgm:prSet>
      <dgm:spPr/>
      <dgm:t>
        <a:bodyPr/>
        <a:lstStyle/>
        <a:p>
          <a:endParaRPr lang="en-US"/>
        </a:p>
      </dgm:t>
    </dgm:pt>
  </dgm:ptLst>
  <dgm:cxnLst>
    <dgm:cxn modelId="{134E26A8-D1C7-4C36-BA4E-E6EEC1790809}" srcId="{DB2E7F81-AE70-4CA6-A3C1-63D8B1684DF1}" destId="{C920AE66-8FC8-4C91-B892-37647CE84D7A}" srcOrd="1" destOrd="0" parTransId="{6DEDD36C-CCB7-4129-9E5E-AA77C3DD2623}" sibTransId="{8B454171-F3AB-4EF4-8773-9EB77A3F9974}"/>
    <dgm:cxn modelId="{6E8DFDB8-7CDE-4581-BEB0-60DFB7E7A448}" srcId="{C920AE66-8FC8-4C91-B892-37647CE84D7A}" destId="{430C5372-0DA0-4D17-A3CE-45B37B40D088}" srcOrd="2" destOrd="0" parTransId="{63D6B291-B15F-4461-838E-A131EF6D6010}" sibTransId="{74CC99DB-7819-414F-A24D-E8637485C2BD}"/>
    <dgm:cxn modelId="{A69C9D13-3FC3-48AE-A7AA-372844CD8FA5}" srcId="{C920AE66-8FC8-4C91-B892-37647CE84D7A}" destId="{075FAE7D-B764-4B68-AD79-07CA9EE6655D}" srcOrd="1" destOrd="0" parTransId="{160B6264-DD7E-4193-8834-0B195D283C3D}" sibTransId="{AF0D0752-704D-4A45-851B-AC0D0ED30CED}"/>
    <dgm:cxn modelId="{ADDF35C1-8229-4570-8950-500DFD3E6B77}" type="presOf" srcId="{075FAE7D-B764-4B68-AD79-07CA9EE6655D}" destId="{16D7CB8F-C6F6-483A-83CD-6CAB243529C5}" srcOrd="0" destOrd="1" presId="urn:microsoft.com/office/officeart/2005/8/layout/chevron2"/>
    <dgm:cxn modelId="{B860CA52-6FBB-4B32-95CC-84C24EF65D3B}" srcId="{FDE98F96-22E8-4C6D-9CF9-ABC73206A131}" destId="{C2820FD6-EBE8-4F76-A8B4-AD4F5EBEFF27}" srcOrd="2" destOrd="0" parTransId="{D2D12777-8361-4D78-B469-8F4DF706F385}" sibTransId="{56EAC3E8-A35D-48EE-B241-BE4E68274347}"/>
    <dgm:cxn modelId="{D9FD12D1-65B7-4798-93FC-DEFED0148C94}" srcId="{FDE98F96-22E8-4C6D-9CF9-ABC73206A131}" destId="{36EAA00B-5622-4A6F-8BB7-94361CE5FA87}" srcOrd="0" destOrd="0" parTransId="{1D63CB02-CE6A-456C-8B86-A8B72CC08F8F}" sibTransId="{D06EB5E0-E8D6-4C37-AFC5-5806F50C9FDE}"/>
    <dgm:cxn modelId="{82B7EE31-3C7E-41A8-91F0-966BCB3B1566}" type="presOf" srcId="{C2820FD6-EBE8-4F76-A8B4-AD4F5EBEFF27}" destId="{636554EA-1776-4EAF-8452-81DC45637934}" srcOrd="0" destOrd="2" presId="urn:microsoft.com/office/officeart/2005/8/layout/chevron2"/>
    <dgm:cxn modelId="{0D17341A-0B1D-421F-BD0E-100677870324}" srcId="{DB2E7F81-AE70-4CA6-A3C1-63D8B1684DF1}" destId="{59BABCBB-9B50-4459-BF52-DE1FF99D2BD7}" srcOrd="0" destOrd="0" parTransId="{568ADCCA-AE03-4E7E-B75E-11F91F49BC75}" sibTransId="{95930DD4-EF1F-4E94-8BCC-1B5C84E7A513}"/>
    <dgm:cxn modelId="{696F5502-F072-47FD-A99D-4B7831466D69}" type="presOf" srcId="{DB2E7F81-AE70-4CA6-A3C1-63D8B1684DF1}" destId="{71BE59C1-C228-479B-8BA4-7CBEDE2F22E4}" srcOrd="0" destOrd="0" presId="urn:microsoft.com/office/officeart/2005/8/layout/chevron2"/>
    <dgm:cxn modelId="{43BD90D8-2262-4679-96B7-B021C0506ADB}" srcId="{59BABCBB-9B50-4459-BF52-DE1FF99D2BD7}" destId="{E11B53FC-4C0E-4776-8F39-2AFD0CCEC0A6}" srcOrd="0" destOrd="0" parTransId="{E4327A97-099D-4E75-8D3C-E89DBD41BDAF}" sibTransId="{72967275-5A15-414B-8FF9-71BE73525698}"/>
    <dgm:cxn modelId="{C399E2AA-6C09-4F3D-A1A8-EB083B9E84C1}" srcId="{FDE98F96-22E8-4C6D-9CF9-ABC73206A131}" destId="{669E136F-4FAE-4212-85E1-1ED7BF4E6EA7}" srcOrd="1" destOrd="0" parTransId="{766D1C01-1DC7-4D78-B775-E9077BE3E1E9}" sibTransId="{8E1054B9-5F4D-418D-8319-06D929A30CFD}"/>
    <dgm:cxn modelId="{5BCAC7C7-79BD-4EEB-A217-EA2D7EE1BDD4}" type="presOf" srcId="{5ED0B52B-31E3-4EF2-9ECC-33A86A846357}" destId="{16D7CB8F-C6F6-483A-83CD-6CAB243529C5}" srcOrd="0" destOrd="0" presId="urn:microsoft.com/office/officeart/2005/8/layout/chevron2"/>
    <dgm:cxn modelId="{6AFFC2CD-25AC-4A79-A418-25D3C83138D5}" type="presOf" srcId="{E11B53FC-4C0E-4776-8F39-2AFD0CCEC0A6}" destId="{6DB6E01C-8F60-4976-B8EF-9313CAFB26AC}" srcOrd="0" destOrd="0" presId="urn:microsoft.com/office/officeart/2005/8/layout/chevron2"/>
    <dgm:cxn modelId="{6EC66EA3-6A28-4BDE-88EE-07A0CEF85469}" type="presOf" srcId="{430C5372-0DA0-4D17-A3CE-45B37B40D088}" destId="{16D7CB8F-C6F6-483A-83CD-6CAB243529C5}" srcOrd="0" destOrd="2" presId="urn:microsoft.com/office/officeart/2005/8/layout/chevron2"/>
    <dgm:cxn modelId="{A93A6757-2D76-4F94-A5A5-DEC28B2E38D4}" type="presOf" srcId="{36EAA00B-5622-4A6F-8BB7-94361CE5FA87}" destId="{636554EA-1776-4EAF-8452-81DC45637934}" srcOrd="0" destOrd="0" presId="urn:microsoft.com/office/officeart/2005/8/layout/chevron2"/>
    <dgm:cxn modelId="{7479CA03-7727-472E-9047-371AC7ECF7AE}" srcId="{DB2E7F81-AE70-4CA6-A3C1-63D8B1684DF1}" destId="{FDE98F96-22E8-4C6D-9CF9-ABC73206A131}" srcOrd="2" destOrd="0" parTransId="{3F603805-A40F-4A2C-93D8-B354C584CF60}" sibTransId="{A381A604-6C87-4C56-9D88-71B0F95B416E}"/>
    <dgm:cxn modelId="{9FFA8BCE-EBAD-48C8-8476-1A4902E2F7B0}" type="presOf" srcId="{FDE98F96-22E8-4C6D-9CF9-ABC73206A131}" destId="{16B74590-F0A7-44D4-8C7B-926B3E8138F2}" srcOrd="0" destOrd="0" presId="urn:microsoft.com/office/officeart/2005/8/layout/chevron2"/>
    <dgm:cxn modelId="{CF24D6A3-A4B2-442E-96FD-8C5DCA5E11FF}" type="presOf" srcId="{C920AE66-8FC8-4C91-B892-37647CE84D7A}" destId="{A68F59A0-F7BD-4514-A1BA-A3400B778260}" srcOrd="0" destOrd="0" presId="urn:microsoft.com/office/officeart/2005/8/layout/chevron2"/>
    <dgm:cxn modelId="{0216589E-B0E5-49D3-BF19-32ADA498C212}" srcId="{C920AE66-8FC8-4C91-B892-37647CE84D7A}" destId="{5ED0B52B-31E3-4EF2-9ECC-33A86A846357}" srcOrd="0" destOrd="0" parTransId="{F2B7D4DA-EBC0-4BC9-A969-54F16342FA4C}" sibTransId="{C8CCD7FB-B744-470E-ACAF-0DA6B0828229}"/>
    <dgm:cxn modelId="{23DF5B81-A17C-49E6-AF30-98F948276BAF}" type="presOf" srcId="{59BABCBB-9B50-4459-BF52-DE1FF99D2BD7}" destId="{CFF02D04-0AB4-402B-AF80-FA2248D2E830}" srcOrd="0" destOrd="0" presId="urn:microsoft.com/office/officeart/2005/8/layout/chevron2"/>
    <dgm:cxn modelId="{CD98E7F0-6864-4D78-BED0-5FCA95125BCE}" type="presOf" srcId="{669E136F-4FAE-4212-85E1-1ED7BF4E6EA7}" destId="{636554EA-1776-4EAF-8452-81DC45637934}" srcOrd="0" destOrd="1" presId="urn:microsoft.com/office/officeart/2005/8/layout/chevron2"/>
    <dgm:cxn modelId="{A4002631-92B0-4AF0-B75E-3C65F4544A72}" type="presParOf" srcId="{71BE59C1-C228-479B-8BA4-7CBEDE2F22E4}" destId="{9F470C21-328F-4678-91C6-971D789B5793}" srcOrd="0" destOrd="0" presId="urn:microsoft.com/office/officeart/2005/8/layout/chevron2"/>
    <dgm:cxn modelId="{572458DD-D4D2-452A-AD3F-28DFAEF76BB0}" type="presParOf" srcId="{9F470C21-328F-4678-91C6-971D789B5793}" destId="{CFF02D04-0AB4-402B-AF80-FA2248D2E830}" srcOrd="0" destOrd="0" presId="urn:microsoft.com/office/officeart/2005/8/layout/chevron2"/>
    <dgm:cxn modelId="{373554F2-7215-4F32-BE00-DEEAFFCCE176}" type="presParOf" srcId="{9F470C21-328F-4678-91C6-971D789B5793}" destId="{6DB6E01C-8F60-4976-B8EF-9313CAFB26AC}" srcOrd="1" destOrd="0" presId="urn:microsoft.com/office/officeart/2005/8/layout/chevron2"/>
    <dgm:cxn modelId="{B03357F6-4E57-42F4-AEBC-414986B613F2}" type="presParOf" srcId="{71BE59C1-C228-479B-8BA4-7CBEDE2F22E4}" destId="{DAA8D0DD-38D7-4C2E-B066-E86565D5EB66}" srcOrd="1" destOrd="0" presId="urn:microsoft.com/office/officeart/2005/8/layout/chevron2"/>
    <dgm:cxn modelId="{63157F5E-7C72-41C0-A7C6-366BEDA8ADFB}" type="presParOf" srcId="{71BE59C1-C228-479B-8BA4-7CBEDE2F22E4}" destId="{E2ED201C-2DCE-4D32-A164-CB75E433020E}" srcOrd="2" destOrd="0" presId="urn:microsoft.com/office/officeart/2005/8/layout/chevron2"/>
    <dgm:cxn modelId="{AAD17700-E7A2-4CE3-BC9E-9A8E397030BA}" type="presParOf" srcId="{E2ED201C-2DCE-4D32-A164-CB75E433020E}" destId="{A68F59A0-F7BD-4514-A1BA-A3400B778260}" srcOrd="0" destOrd="0" presId="urn:microsoft.com/office/officeart/2005/8/layout/chevron2"/>
    <dgm:cxn modelId="{A50595EC-59CF-4DB7-BBD8-3D2719E3A8D8}" type="presParOf" srcId="{E2ED201C-2DCE-4D32-A164-CB75E433020E}" destId="{16D7CB8F-C6F6-483A-83CD-6CAB243529C5}" srcOrd="1" destOrd="0" presId="urn:microsoft.com/office/officeart/2005/8/layout/chevron2"/>
    <dgm:cxn modelId="{55880314-1E88-46F0-B1A7-92EF1B17D7E0}" type="presParOf" srcId="{71BE59C1-C228-479B-8BA4-7CBEDE2F22E4}" destId="{D9B1EBE0-1106-46AE-8C08-A9901999872B}" srcOrd="3" destOrd="0" presId="urn:microsoft.com/office/officeart/2005/8/layout/chevron2"/>
    <dgm:cxn modelId="{60240B60-8099-4280-84D1-E0C05F6C4FF1}" type="presParOf" srcId="{71BE59C1-C228-479B-8BA4-7CBEDE2F22E4}" destId="{7B99ACAB-B180-499D-AEB6-3F125E7CC362}" srcOrd="4" destOrd="0" presId="urn:microsoft.com/office/officeart/2005/8/layout/chevron2"/>
    <dgm:cxn modelId="{E0150BF5-E43F-4E84-A159-EB2B5621C337}" type="presParOf" srcId="{7B99ACAB-B180-499D-AEB6-3F125E7CC362}" destId="{16B74590-F0A7-44D4-8C7B-926B3E8138F2}" srcOrd="0" destOrd="0" presId="urn:microsoft.com/office/officeart/2005/8/layout/chevron2"/>
    <dgm:cxn modelId="{94193F2F-5496-41AC-9B18-B6DD06ADEFB2}" type="presParOf" srcId="{7B99ACAB-B180-499D-AEB6-3F125E7CC362}" destId="{636554EA-1776-4EAF-8452-81DC4563793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2E7F81-AE70-4CA6-A3C1-63D8B1684DF1}"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59BABCBB-9B50-4459-BF52-DE1FF99D2BD7}">
      <dgm:prSet phldrT="[Text]"/>
      <dgm:spPr/>
      <dgm:t>
        <a:bodyPr/>
        <a:lstStyle/>
        <a:p>
          <a:r>
            <a:rPr lang="en-US" dirty="0" smtClean="0"/>
            <a:t>Due Date</a:t>
          </a:r>
          <a:endParaRPr lang="en-US" dirty="0"/>
        </a:p>
      </dgm:t>
    </dgm:pt>
    <dgm:pt modelId="{568ADCCA-AE03-4E7E-B75E-11F91F49BC75}" type="parTrans" cxnId="{0D17341A-0B1D-421F-BD0E-100677870324}">
      <dgm:prSet/>
      <dgm:spPr/>
      <dgm:t>
        <a:bodyPr/>
        <a:lstStyle/>
        <a:p>
          <a:endParaRPr lang="en-US"/>
        </a:p>
      </dgm:t>
    </dgm:pt>
    <dgm:pt modelId="{95930DD4-EF1F-4E94-8BCC-1B5C84E7A513}" type="sibTrans" cxnId="{0D17341A-0B1D-421F-BD0E-100677870324}">
      <dgm:prSet/>
      <dgm:spPr/>
      <dgm:t>
        <a:bodyPr/>
        <a:lstStyle/>
        <a:p>
          <a:endParaRPr lang="en-US"/>
        </a:p>
      </dgm:t>
    </dgm:pt>
    <dgm:pt modelId="{E11B53FC-4C0E-4776-8F39-2AFD0CCEC0A6}">
      <dgm:prSet phldrT="[Text]" custT="1"/>
      <dgm:spPr/>
      <dgm:t>
        <a:bodyPr/>
        <a:lstStyle/>
        <a:p>
          <a:r>
            <a:rPr lang="en-US" sz="3200" dirty="0" smtClean="0"/>
            <a:t>To be filed within </a:t>
          </a:r>
          <a:r>
            <a:rPr lang="en-US" sz="3200" b="1" u="sng" dirty="0" smtClean="0"/>
            <a:t>15 days </a:t>
          </a:r>
          <a:r>
            <a:rPr lang="en-US" sz="3200" dirty="0" smtClean="0"/>
            <a:t>of AGM (for appointment in AGM) </a:t>
          </a:r>
          <a:endParaRPr lang="en-US" sz="3200" dirty="0"/>
        </a:p>
      </dgm:t>
    </dgm:pt>
    <dgm:pt modelId="{E4327A97-099D-4E75-8D3C-E89DBD41BDAF}" type="parTrans" cxnId="{43BD90D8-2262-4679-96B7-B021C0506ADB}">
      <dgm:prSet/>
      <dgm:spPr/>
      <dgm:t>
        <a:bodyPr/>
        <a:lstStyle/>
        <a:p>
          <a:endParaRPr lang="en-US"/>
        </a:p>
      </dgm:t>
    </dgm:pt>
    <dgm:pt modelId="{72967275-5A15-414B-8FF9-71BE73525698}" type="sibTrans" cxnId="{43BD90D8-2262-4679-96B7-B021C0506ADB}">
      <dgm:prSet/>
      <dgm:spPr/>
      <dgm:t>
        <a:bodyPr/>
        <a:lstStyle/>
        <a:p>
          <a:endParaRPr lang="en-US"/>
        </a:p>
      </dgm:t>
    </dgm:pt>
    <dgm:pt modelId="{C920AE66-8FC8-4C91-B892-37647CE84D7A}">
      <dgm:prSet phldrT="[Text]"/>
      <dgm:spPr/>
      <dgm:t>
        <a:bodyPr/>
        <a:lstStyle/>
        <a:p>
          <a:r>
            <a:rPr lang="en-US" dirty="0" smtClean="0"/>
            <a:t>Details</a:t>
          </a:r>
          <a:endParaRPr lang="en-US" dirty="0"/>
        </a:p>
      </dgm:t>
    </dgm:pt>
    <dgm:pt modelId="{6DEDD36C-CCB7-4129-9E5E-AA77C3DD2623}" type="parTrans" cxnId="{134E26A8-D1C7-4C36-BA4E-E6EEC1790809}">
      <dgm:prSet/>
      <dgm:spPr/>
      <dgm:t>
        <a:bodyPr/>
        <a:lstStyle/>
        <a:p>
          <a:endParaRPr lang="en-US"/>
        </a:p>
      </dgm:t>
    </dgm:pt>
    <dgm:pt modelId="{8B454171-F3AB-4EF4-8773-9EB77A3F9974}" type="sibTrans" cxnId="{134E26A8-D1C7-4C36-BA4E-E6EEC1790809}">
      <dgm:prSet/>
      <dgm:spPr/>
      <dgm:t>
        <a:bodyPr/>
        <a:lstStyle/>
        <a:p>
          <a:endParaRPr lang="en-US"/>
        </a:p>
      </dgm:t>
    </dgm:pt>
    <dgm:pt modelId="{5ED0B52B-31E3-4EF2-9ECC-33A86A846357}">
      <dgm:prSet phldrT="[Text]" custT="1"/>
      <dgm:spPr/>
      <dgm:t>
        <a:bodyPr/>
        <a:lstStyle/>
        <a:p>
          <a:r>
            <a:rPr lang="en-US" sz="2400" dirty="0" smtClean="0"/>
            <a:t>Name of Auditor, His/Firm’s PAN, Firm Registration Number </a:t>
          </a:r>
          <a:endParaRPr lang="en-US" sz="2400" dirty="0"/>
        </a:p>
      </dgm:t>
    </dgm:pt>
    <dgm:pt modelId="{F2B7D4DA-EBC0-4BC9-A969-54F16342FA4C}" type="parTrans" cxnId="{0216589E-B0E5-49D3-BF19-32ADA498C212}">
      <dgm:prSet/>
      <dgm:spPr/>
      <dgm:t>
        <a:bodyPr/>
        <a:lstStyle/>
        <a:p>
          <a:endParaRPr lang="en-US"/>
        </a:p>
      </dgm:t>
    </dgm:pt>
    <dgm:pt modelId="{C8CCD7FB-B744-470E-ACAF-0DA6B0828229}" type="sibTrans" cxnId="{0216589E-B0E5-49D3-BF19-32ADA498C212}">
      <dgm:prSet/>
      <dgm:spPr/>
      <dgm:t>
        <a:bodyPr/>
        <a:lstStyle/>
        <a:p>
          <a:endParaRPr lang="en-US"/>
        </a:p>
      </dgm:t>
    </dgm:pt>
    <dgm:pt modelId="{FDE98F96-22E8-4C6D-9CF9-ABC73206A131}">
      <dgm:prSet phldrT="[Text]"/>
      <dgm:spPr/>
      <dgm:t>
        <a:bodyPr/>
        <a:lstStyle/>
        <a:p>
          <a:r>
            <a:rPr lang="en-US" dirty="0" smtClean="0"/>
            <a:t>Attachment</a:t>
          </a:r>
          <a:endParaRPr lang="en-US" dirty="0"/>
        </a:p>
      </dgm:t>
    </dgm:pt>
    <dgm:pt modelId="{3F603805-A40F-4A2C-93D8-B354C584CF60}" type="parTrans" cxnId="{7479CA03-7727-472E-9047-371AC7ECF7AE}">
      <dgm:prSet/>
      <dgm:spPr/>
      <dgm:t>
        <a:bodyPr/>
        <a:lstStyle/>
        <a:p>
          <a:endParaRPr lang="en-US"/>
        </a:p>
      </dgm:t>
    </dgm:pt>
    <dgm:pt modelId="{A381A604-6C87-4C56-9D88-71B0F95B416E}" type="sibTrans" cxnId="{7479CA03-7727-472E-9047-371AC7ECF7AE}">
      <dgm:prSet/>
      <dgm:spPr/>
      <dgm:t>
        <a:bodyPr/>
        <a:lstStyle/>
        <a:p>
          <a:endParaRPr lang="en-US"/>
        </a:p>
      </dgm:t>
    </dgm:pt>
    <dgm:pt modelId="{36EAA00B-5622-4A6F-8BB7-94361CE5FA87}">
      <dgm:prSet phldrT="[Text]" custT="1"/>
      <dgm:spPr/>
      <dgm:t>
        <a:bodyPr/>
        <a:lstStyle/>
        <a:p>
          <a:r>
            <a:rPr lang="en-US" sz="2400" dirty="0" smtClean="0"/>
            <a:t>Copy of AGM resolution </a:t>
          </a:r>
          <a:endParaRPr lang="en-US" sz="2400" dirty="0"/>
        </a:p>
      </dgm:t>
    </dgm:pt>
    <dgm:pt modelId="{1D63CB02-CE6A-456C-8B86-A8B72CC08F8F}" type="parTrans" cxnId="{D9FD12D1-65B7-4798-93FC-DEFED0148C94}">
      <dgm:prSet/>
      <dgm:spPr/>
      <dgm:t>
        <a:bodyPr/>
        <a:lstStyle/>
        <a:p>
          <a:endParaRPr lang="en-US"/>
        </a:p>
      </dgm:t>
    </dgm:pt>
    <dgm:pt modelId="{D06EB5E0-E8D6-4C37-AFC5-5806F50C9FDE}" type="sibTrans" cxnId="{D9FD12D1-65B7-4798-93FC-DEFED0148C94}">
      <dgm:prSet/>
      <dgm:spPr/>
      <dgm:t>
        <a:bodyPr/>
        <a:lstStyle/>
        <a:p>
          <a:endParaRPr lang="en-US"/>
        </a:p>
      </dgm:t>
    </dgm:pt>
    <dgm:pt modelId="{075FAE7D-B764-4B68-AD79-07CA9EE6655D}">
      <dgm:prSet phldrT="[Text]" custT="1"/>
      <dgm:spPr/>
      <dgm:t>
        <a:bodyPr/>
        <a:lstStyle/>
        <a:p>
          <a:r>
            <a:rPr lang="en-US" sz="2400" b="0" i="0" dirty="0" smtClean="0"/>
            <a:t>Auditor’s address, e-mail address, date of AGM</a:t>
          </a:r>
          <a:endParaRPr lang="en-US" sz="2400" dirty="0"/>
        </a:p>
      </dgm:t>
    </dgm:pt>
    <dgm:pt modelId="{AF0D0752-704D-4A45-851B-AC0D0ED30CED}" type="sibTrans" cxnId="{A69C9D13-3FC3-48AE-A7AA-372844CD8FA5}">
      <dgm:prSet/>
      <dgm:spPr/>
      <dgm:t>
        <a:bodyPr/>
        <a:lstStyle/>
        <a:p>
          <a:endParaRPr lang="en-US"/>
        </a:p>
      </dgm:t>
    </dgm:pt>
    <dgm:pt modelId="{160B6264-DD7E-4193-8834-0B195D283C3D}" type="parTrans" cxnId="{A69C9D13-3FC3-48AE-A7AA-372844CD8FA5}">
      <dgm:prSet/>
      <dgm:spPr/>
      <dgm:t>
        <a:bodyPr/>
        <a:lstStyle/>
        <a:p>
          <a:endParaRPr lang="en-US"/>
        </a:p>
      </dgm:t>
    </dgm:pt>
    <dgm:pt modelId="{430C5372-0DA0-4D17-A3CE-45B37B40D088}">
      <dgm:prSet phldrT="[Text]" custT="1"/>
      <dgm:spPr/>
      <dgm:t>
        <a:bodyPr/>
        <a:lstStyle/>
        <a:p>
          <a:r>
            <a:rPr lang="en-US" sz="2400" b="0" i="0" dirty="0" smtClean="0"/>
            <a:t>Period for which he is being appointed </a:t>
          </a:r>
          <a:endParaRPr lang="en-US" sz="2400" dirty="0"/>
        </a:p>
      </dgm:t>
    </dgm:pt>
    <dgm:pt modelId="{63D6B291-B15F-4461-838E-A131EF6D6010}" type="parTrans" cxnId="{6E8DFDB8-7CDE-4581-BEB0-60DFB7E7A448}">
      <dgm:prSet/>
      <dgm:spPr/>
      <dgm:t>
        <a:bodyPr/>
        <a:lstStyle/>
        <a:p>
          <a:endParaRPr lang="en-US"/>
        </a:p>
      </dgm:t>
    </dgm:pt>
    <dgm:pt modelId="{74CC99DB-7819-414F-A24D-E8637485C2BD}" type="sibTrans" cxnId="{6E8DFDB8-7CDE-4581-BEB0-60DFB7E7A448}">
      <dgm:prSet/>
      <dgm:spPr/>
      <dgm:t>
        <a:bodyPr/>
        <a:lstStyle/>
        <a:p>
          <a:endParaRPr lang="en-US"/>
        </a:p>
      </dgm:t>
    </dgm:pt>
    <dgm:pt modelId="{5C5C56C3-02FD-4AC3-B43B-59EFB61AE068}">
      <dgm:prSet phldrT="[Text]" custT="1"/>
      <dgm:spPr/>
      <dgm:t>
        <a:bodyPr/>
        <a:lstStyle/>
        <a:p>
          <a:r>
            <a:rPr lang="en-US" sz="2400" b="0" i="0" dirty="0" smtClean="0"/>
            <a:t>Appointment Letter of the Auditor </a:t>
          </a:r>
          <a:endParaRPr lang="en-US" sz="2400" dirty="0"/>
        </a:p>
      </dgm:t>
    </dgm:pt>
    <dgm:pt modelId="{4C356187-ED62-4E3F-A471-9DE29348A9D3}" type="parTrans" cxnId="{E70AF9AB-C82E-4692-8AE2-69EB65129537}">
      <dgm:prSet/>
      <dgm:spPr/>
      <dgm:t>
        <a:bodyPr/>
        <a:lstStyle/>
        <a:p>
          <a:endParaRPr lang="en-US"/>
        </a:p>
      </dgm:t>
    </dgm:pt>
    <dgm:pt modelId="{1DFEF1B8-2C9F-4D8E-BF84-31F59FC4119A}" type="sibTrans" cxnId="{E70AF9AB-C82E-4692-8AE2-69EB65129537}">
      <dgm:prSet/>
      <dgm:spPr/>
      <dgm:t>
        <a:bodyPr/>
        <a:lstStyle/>
        <a:p>
          <a:endParaRPr lang="en-US"/>
        </a:p>
      </dgm:t>
    </dgm:pt>
    <dgm:pt modelId="{C231647B-4C3D-47C5-B270-5E1A9249BB44}">
      <dgm:prSet phldrT="[Text]" custT="1"/>
      <dgm:spPr/>
      <dgm:t>
        <a:bodyPr/>
        <a:lstStyle/>
        <a:p>
          <a:r>
            <a:rPr lang="en-US" sz="2400" b="0" i="0" dirty="0" smtClean="0"/>
            <a:t>Consent of the Auditor and Certificate of Eligibility </a:t>
          </a:r>
          <a:endParaRPr lang="en-US" sz="2400" dirty="0"/>
        </a:p>
      </dgm:t>
    </dgm:pt>
    <dgm:pt modelId="{4BEAAA28-40BC-4E36-8DCF-ADCE9E006686}" type="parTrans" cxnId="{D06224EB-19D6-4252-8025-63BDDA50AB5D}">
      <dgm:prSet/>
      <dgm:spPr/>
      <dgm:t>
        <a:bodyPr/>
        <a:lstStyle/>
        <a:p>
          <a:endParaRPr lang="en-US"/>
        </a:p>
      </dgm:t>
    </dgm:pt>
    <dgm:pt modelId="{CFB05159-6307-45A6-80C0-A48528279F16}" type="sibTrans" cxnId="{D06224EB-19D6-4252-8025-63BDDA50AB5D}">
      <dgm:prSet/>
      <dgm:spPr/>
      <dgm:t>
        <a:bodyPr/>
        <a:lstStyle/>
        <a:p>
          <a:endParaRPr lang="en-US"/>
        </a:p>
      </dgm:t>
    </dgm:pt>
    <dgm:pt modelId="{71BE59C1-C228-479B-8BA4-7CBEDE2F22E4}" type="pres">
      <dgm:prSet presAssocID="{DB2E7F81-AE70-4CA6-A3C1-63D8B1684DF1}" presName="linearFlow" presStyleCnt="0">
        <dgm:presLayoutVars>
          <dgm:dir/>
          <dgm:animLvl val="lvl"/>
          <dgm:resizeHandles val="exact"/>
        </dgm:presLayoutVars>
      </dgm:prSet>
      <dgm:spPr/>
      <dgm:t>
        <a:bodyPr/>
        <a:lstStyle/>
        <a:p>
          <a:endParaRPr lang="en-US"/>
        </a:p>
      </dgm:t>
    </dgm:pt>
    <dgm:pt modelId="{9F470C21-328F-4678-91C6-971D789B5793}" type="pres">
      <dgm:prSet presAssocID="{59BABCBB-9B50-4459-BF52-DE1FF99D2BD7}" presName="composite" presStyleCnt="0"/>
      <dgm:spPr/>
    </dgm:pt>
    <dgm:pt modelId="{CFF02D04-0AB4-402B-AF80-FA2248D2E830}" type="pres">
      <dgm:prSet presAssocID="{59BABCBB-9B50-4459-BF52-DE1FF99D2BD7}" presName="parentText" presStyleLbl="alignNode1" presStyleIdx="0" presStyleCnt="3">
        <dgm:presLayoutVars>
          <dgm:chMax val="1"/>
          <dgm:bulletEnabled val="1"/>
        </dgm:presLayoutVars>
      </dgm:prSet>
      <dgm:spPr/>
      <dgm:t>
        <a:bodyPr/>
        <a:lstStyle/>
        <a:p>
          <a:endParaRPr lang="en-US"/>
        </a:p>
      </dgm:t>
    </dgm:pt>
    <dgm:pt modelId="{6DB6E01C-8F60-4976-B8EF-9313CAFB26AC}" type="pres">
      <dgm:prSet presAssocID="{59BABCBB-9B50-4459-BF52-DE1FF99D2BD7}" presName="descendantText" presStyleLbl="alignAcc1" presStyleIdx="0" presStyleCnt="3">
        <dgm:presLayoutVars>
          <dgm:bulletEnabled val="1"/>
        </dgm:presLayoutVars>
      </dgm:prSet>
      <dgm:spPr/>
      <dgm:t>
        <a:bodyPr/>
        <a:lstStyle/>
        <a:p>
          <a:endParaRPr lang="en-US"/>
        </a:p>
      </dgm:t>
    </dgm:pt>
    <dgm:pt modelId="{DAA8D0DD-38D7-4C2E-B066-E86565D5EB66}" type="pres">
      <dgm:prSet presAssocID="{95930DD4-EF1F-4E94-8BCC-1B5C84E7A513}" presName="sp" presStyleCnt="0"/>
      <dgm:spPr/>
    </dgm:pt>
    <dgm:pt modelId="{E2ED201C-2DCE-4D32-A164-CB75E433020E}" type="pres">
      <dgm:prSet presAssocID="{C920AE66-8FC8-4C91-B892-37647CE84D7A}" presName="composite" presStyleCnt="0"/>
      <dgm:spPr/>
    </dgm:pt>
    <dgm:pt modelId="{A68F59A0-F7BD-4514-A1BA-A3400B778260}" type="pres">
      <dgm:prSet presAssocID="{C920AE66-8FC8-4C91-B892-37647CE84D7A}" presName="parentText" presStyleLbl="alignNode1" presStyleIdx="1" presStyleCnt="3">
        <dgm:presLayoutVars>
          <dgm:chMax val="1"/>
          <dgm:bulletEnabled val="1"/>
        </dgm:presLayoutVars>
      </dgm:prSet>
      <dgm:spPr/>
      <dgm:t>
        <a:bodyPr/>
        <a:lstStyle/>
        <a:p>
          <a:endParaRPr lang="en-US"/>
        </a:p>
      </dgm:t>
    </dgm:pt>
    <dgm:pt modelId="{16D7CB8F-C6F6-483A-83CD-6CAB243529C5}" type="pres">
      <dgm:prSet presAssocID="{C920AE66-8FC8-4C91-B892-37647CE84D7A}" presName="descendantText" presStyleLbl="alignAcc1" presStyleIdx="1" presStyleCnt="3">
        <dgm:presLayoutVars>
          <dgm:bulletEnabled val="1"/>
        </dgm:presLayoutVars>
      </dgm:prSet>
      <dgm:spPr/>
      <dgm:t>
        <a:bodyPr/>
        <a:lstStyle/>
        <a:p>
          <a:endParaRPr lang="en-US"/>
        </a:p>
      </dgm:t>
    </dgm:pt>
    <dgm:pt modelId="{D9B1EBE0-1106-46AE-8C08-A9901999872B}" type="pres">
      <dgm:prSet presAssocID="{8B454171-F3AB-4EF4-8773-9EB77A3F9974}" presName="sp" presStyleCnt="0"/>
      <dgm:spPr/>
    </dgm:pt>
    <dgm:pt modelId="{7B99ACAB-B180-499D-AEB6-3F125E7CC362}" type="pres">
      <dgm:prSet presAssocID="{FDE98F96-22E8-4C6D-9CF9-ABC73206A131}" presName="composite" presStyleCnt="0"/>
      <dgm:spPr/>
    </dgm:pt>
    <dgm:pt modelId="{16B74590-F0A7-44D4-8C7B-926B3E8138F2}" type="pres">
      <dgm:prSet presAssocID="{FDE98F96-22E8-4C6D-9CF9-ABC73206A131}" presName="parentText" presStyleLbl="alignNode1" presStyleIdx="2" presStyleCnt="3">
        <dgm:presLayoutVars>
          <dgm:chMax val="1"/>
          <dgm:bulletEnabled val="1"/>
        </dgm:presLayoutVars>
      </dgm:prSet>
      <dgm:spPr/>
      <dgm:t>
        <a:bodyPr/>
        <a:lstStyle/>
        <a:p>
          <a:endParaRPr lang="en-US"/>
        </a:p>
      </dgm:t>
    </dgm:pt>
    <dgm:pt modelId="{636554EA-1776-4EAF-8452-81DC45637934}" type="pres">
      <dgm:prSet presAssocID="{FDE98F96-22E8-4C6D-9CF9-ABC73206A131}" presName="descendantText" presStyleLbl="alignAcc1" presStyleIdx="2" presStyleCnt="3" custScaleY="118525">
        <dgm:presLayoutVars>
          <dgm:bulletEnabled val="1"/>
        </dgm:presLayoutVars>
      </dgm:prSet>
      <dgm:spPr/>
      <dgm:t>
        <a:bodyPr/>
        <a:lstStyle/>
        <a:p>
          <a:endParaRPr lang="en-US"/>
        </a:p>
      </dgm:t>
    </dgm:pt>
  </dgm:ptLst>
  <dgm:cxnLst>
    <dgm:cxn modelId="{134E26A8-D1C7-4C36-BA4E-E6EEC1790809}" srcId="{DB2E7F81-AE70-4CA6-A3C1-63D8B1684DF1}" destId="{C920AE66-8FC8-4C91-B892-37647CE84D7A}" srcOrd="1" destOrd="0" parTransId="{6DEDD36C-CCB7-4129-9E5E-AA77C3DD2623}" sibTransId="{8B454171-F3AB-4EF4-8773-9EB77A3F9974}"/>
    <dgm:cxn modelId="{6E8DFDB8-7CDE-4581-BEB0-60DFB7E7A448}" srcId="{C920AE66-8FC8-4C91-B892-37647CE84D7A}" destId="{430C5372-0DA0-4D17-A3CE-45B37B40D088}" srcOrd="2" destOrd="0" parTransId="{63D6B291-B15F-4461-838E-A131EF6D6010}" sibTransId="{74CC99DB-7819-414F-A24D-E8637485C2BD}"/>
    <dgm:cxn modelId="{A69C9D13-3FC3-48AE-A7AA-372844CD8FA5}" srcId="{C920AE66-8FC8-4C91-B892-37647CE84D7A}" destId="{075FAE7D-B764-4B68-AD79-07CA9EE6655D}" srcOrd="1" destOrd="0" parTransId="{160B6264-DD7E-4193-8834-0B195D283C3D}" sibTransId="{AF0D0752-704D-4A45-851B-AC0D0ED30CED}"/>
    <dgm:cxn modelId="{7A2B5BDE-B7E7-4DDF-BC44-B3A6D998494F}" type="presOf" srcId="{FDE98F96-22E8-4C6D-9CF9-ABC73206A131}" destId="{16B74590-F0A7-44D4-8C7B-926B3E8138F2}" srcOrd="0" destOrd="0" presId="urn:microsoft.com/office/officeart/2005/8/layout/chevron2"/>
    <dgm:cxn modelId="{722984B7-E684-470C-A600-6137AE825B56}" type="presOf" srcId="{E11B53FC-4C0E-4776-8F39-2AFD0CCEC0A6}" destId="{6DB6E01C-8F60-4976-B8EF-9313CAFB26AC}" srcOrd="0" destOrd="0" presId="urn:microsoft.com/office/officeart/2005/8/layout/chevron2"/>
    <dgm:cxn modelId="{4A2A7320-A1FE-4DFC-8149-3D3B06D042C8}" type="presOf" srcId="{36EAA00B-5622-4A6F-8BB7-94361CE5FA87}" destId="{636554EA-1776-4EAF-8452-81DC45637934}" srcOrd="0" destOrd="0" presId="urn:microsoft.com/office/officeart/2005/8/layout/chevron2"/>
    <dgm:cxn modelId="{81DE07BE-DB31-4C33-9847-6249D7D48FFC}" type="presOf" srcId="{C231647B-4C3D-47C5-B270-5E1A9249BB44}" destId="{636554EA-1776-4EAF-8452-81DC45637934}" srcOrd="0" destOrd="2" presId="urn:microsoft.com/office/officeart/2005/8/layout/chevron2"/>
    <dgm:cxn modelId="{D9FD12D1-65B7-4798-93FC-DEFED0148C94}" srcId="{FDE98F96-22E8-4C6D-9CF9-ABC73206A131}" destId="{36EAA00B-5622-4A6F-8BB7-94361CE5FA87}" srcOrd="0" destOrd="0" parTransId="{1D63CB02-CE6A-456C-8B86-A8B72CC08F8F}" sibTransId="{D06EB5E0-E8D6-4C37-AFC5-5806F50C9FDE}"/>
    <dgm:cxn modelId="{360DE4F4-C3A8-4E9E-A648-9D89924C1353}" type="presOf" srcId="{59BABCBB-9B50-4459-BF52-DE1FF99D2BD7}" destId="{CFF02D04-0AB4-402B-AF80-FA2248D2E830}" srcOrd="0" destOrd="0" presId="urn:microsoft.com/office/officeart/2005/8/layout/chevron2"/>
    <dgm:cxn modelId="{DB37F85F-B1FE-48A1-AB81-AAAE7041DD28}" type="presOf" srcId="{430C5372-0DA0-4D17-A3CE-45B37B40D088}" destId="{16D7CB8F-C6F6-483A-83CD-6CAB243529C5}" srcOrd="0" destOrd="2" presId="urn:microsoft.com/office/officeart/2005/8/layout/chevron2"/>
    <dgm:cxn modelId="{E70AF9AB-C82E-4692-8AE2-69EB65129537}" srcId="{FDE98F96-22E8-4C6D-9CF9-ABC73206A131}" destId="{5C5C56C3-02FD-4AC3-B43B-59EFB61AE068}" srcOrd="1" destOrd="0" parTransId="{4C356187-ED62-4E3F-A471-9DE29348A9D3}" sibTransId="{1DFEF1B8-2C9F-4D8E-BF84-31F59FC4119A}"/>
    <dgm:cxn modelId="{0D17341A-0B1D-421F-BD0E-100677870324}" srcId="{DB2E7F81-AE70-4CA6-A3C1-63D8B1684DF1}" destId="{59BABCBB-9B50-4459-BF52-DE1FF99D2BD7}" srcOrd="0" destOrd="0" parTransId="{568ADCCA-AE03-4E7E-B75E-11F91F49BC75}" sibTransId="{95930DD4-EF1F-4E94-8BCC-1B5C84E7A513}"/>
    <dgm:cxn modelId="{6BC4CE3C-07C2-496D-A364-52DBC94161FA}" type="presOf" srcId="{5C5C56C3-02FD-4AC3-B43B-59EFB61AE068}" destId="{636554EA-1776-4EAF-8452-81DC45637934}" srcOrd="0" destOrd="1" presId="urn:microsoft.com/office/officeart/2005/8/layout/chevron2"/>
    <dgm:cxn modelId="{43BD90D8-2262-4679-96B7-B021C0506ADB}" srcId="{59BABCBB-9B50-4459-BF52-DE1FF99D2BD7}" destId="{E11B53FC-4C0E-4776-8F39-2AFD0CCEC0A6}" srcOrd="0" destOrd="0" parTransId="{E4327A97-099D-4E75-8D3C-E89DBD41BDAF}" sibTransId="{72967275-5A15-414B-8FF9-71BE73525698}"/>
    <dgm:cxn modelId="{616F884B-DFE0-4DAD-A6BE-B02EC3A51248}" type="presOf" srcId="{DB2E7F81-AE70-4CA6-A3C1-63D8B1684DF1}" destId="{71BE59C1-C228-479B-8BA4-7CBEDE2F22E4}" srcOrd="0" destOrd="0" presId="urn:microsoft.com/office/officeart/2005/8/layout/chevron2"/>
    <dgm:cxn modelId="{D06224EB-19D6-4252-8025-63BDDA50AB5D}" srcId="{FDE98F96-22E8-4C6D-9CF9-ABC73206A131}" destId="{C231647B-4C3D-47C5-B270-5E1A9249BB44}" srcOrd="2" destOrd="0" parTransId="{4BEAAA28-40BC-4E36-8DCF-ADCE9E006686}" sibTransId="{CFB05159-6307-45A6-80C0-A48528279F16}"/>
    <dgm:cxn modelId="{7479CA03-7727-472E-9047-371AC7ECF7AE}" srcId="{DB2E7F81-AE70-4CA6-A3C1-63D8B1684DF1}" destId="{FDE98F96-22E8-4C6D-9CF9-ABC73206A131}" srcOrd="2" destOrd="0" parTransId="{3F603805-A40F-4A2C-93D8-B354C584CF60}" sibTransId="{A381A604-6C87-4C56-9D88-71B0F95B416E}"/>
    <dgm:cxn modelId="{0216589E-B0E5-49D3-BF19-32ADA498C212}" srcId="{C920AE66-8FC8-4C91-B892-37647CE84D7A}" destId="{5ED0B52B-31E3-4EF2-9ECC-33A86A846357}" srcOrd="0" destOrd="0" parTransId="{F2B7D4DA-EBC0-4BC9-A969-54F16342FA4C}" sibTransId="{C8CCD7FB-B744-470E-ACAF-0DA6B0828229}"/>
    <dgm:cxn modelId="{E7132B4D-443D-43F2-8F32-E8BFF8040B16}" type="presOf" srcId="{C920AE66-8FC8-4C91-B892-37647CE84D7A}" destId="{A68F59A0-F7BD-4514-A1BA-A3400B778260}" srcOrd="0" destOrd="0" presId="urn:microsoft.com/office/officeart/2005/8/layout/chevron2"/>
    <dgm:cxn modelId="{85EAC1FD-E810-4EE3-9D53-5346A4F720F9}" type="presOf" srcId="{075FAE7D-B764-4B68-AD79-07CA9EE6655D}" destId="{16D7CB8F-C6F6-483A-83CD-6CAB243529C5}" srcOrd="0" destOrd="1" presId="urn:microsoft.com/office/officeart/2005/8/layout/chevron2"/>
    <dgm:cxn modelId="{C9F4DF29-D2CB-4676-9B0E-B3EEC135DB2D}" type="presOf" srcId="{5ED0B52B-31E3-4EF2-9ECC-33A86A846357}" destId="{16D7CB8F-C6F6-483A-83CD-6CAB243529C5}" srcOrd="0" destOrd="0" presId="urn:microsoft.com/office/officeart/2005/8/layout/chevron2"/>
    <dgm:cxn modelId="{07C9344D-5E29-4DF8-AFBC-84FC69463769}" type="presParOf" srcId="{71BE59C1-C228-479B-8BA4-7CBEDE2F22E4}" destId="{9F470C21-328F-4678-91C6-971D789B5793}" srcOrd="0" destOrd="0" presId="urn:microsoft.com/office/officeart/2005/8/layout/chevron2"/>
    <dgm:cxn modelId="{4CAD1C47-6810-4005-8C14-99663F992FB7}" type="presParOf" srcId="{9F470C21-328F-4678-91C6-971D789B5793}" destId="{CFF02D04-0AB4-402B-AF80-FA2248D2E830}" srcOrd="0" destOrd="0" presId="urn:microsoft.com/office/officeart/2005/8/layout/chevron2"/>
    <dgm:cxn modelId="{6F84EA66-9F23-43EA-B0E5-F0948F7A2086}" type="presParOf" srcId="{9F470C21-328F-4678-91C6-971D789B5793}" destId="{6DB6E01C-8F60-4976-B8EF-9313CAFB26AC}" srcOrd="1" destOrd="0" presId="urn:microsoft.com/office/officeart/2005/8/layout/chevron2"/>
    <dgm:cxn modelId="{1D8A2F5A-9D75-42A7-B1BA-A71E4C87FF29}" type="presParOf" srcId="{71BE59C1-C228-479B-8BA4-7CBEDE2F22E4}" destId="{DAA8D0DD-38D7-4C2E-B066-E86565D5EB66}" srcOrd="1" destOrd="0" presId="urn:microsoft.com/office/officeart/2005/8/layout/chevron2"/>
    <dgm:cxn modelId="{51C7768C-0FC0-4CE3-868F-F334796C106C}" type="presParOf" srcId="{71BE59C1-C228-479B-8BA4-7CBEDE2F22E4}" destId="{E2ED201C-2DCE-4D32-A164-CB75E433020E}" srcOrd="2" destOrd="0" presId="urn:microsoft.com/office/officeart/2005/8/layout/chevron2"/>
    <dgm:cxn modelId="{88BB1362-FB1B-4000-B953-022C721962AC}" type="presParOf" srcId="{E2ED201C-2DCE-4D32-A164-CB75E433020E}" destId="{A68F59A0-F7BD-4514-A1BA-A3400B778260}" srcOrd="0" destOrd="0" presId="urn:microsoft.com/office/officeart/2005/8/layout/chevron2"/>
    <dgm:cxn modelId="{04D9AEF9-BA0E-43B6-A8EC-5B1C49049B4E}" type="presParOf" srcId="{E2ED201C-2DCE-4D32-A164-CB75E433020E}" destId="{16D7CB8F-C6F6-483A-83CD-6CAB243529C5}" srcOrd="1" destOrd="0" presId="urn:microsoft.com/office/officeart/2005/8/layout/chevron2"/>
    <dgm:cxn modelId="{06ACB308-0BD2-426A-8014-FE2F76E97CC7}" type="presParOf" srcId="{71BE59C1-C228-479B-8BA4-7CBEDE2F22E4}" destId="{D9B1EBE0-1106-46AE-8C08-A9901999872B}" srcOrd="3" destOrd="0" presId="urn:microsoft.com/office/officeart/2005/8/layout/chevron2"/>
    <dgm:cxn modelId="{C3B060B3-1036-4EDB-B5BB-A3FFCC4363DC}" type="presParOf" srcId="{71BE59C1-C228-479B-8BA4-7CBEDE2F22E4}" destId="{7B99ACAB-B180-499D-AEB6-3F125E7CC362}" srcOrd="4" destOrd="0" presId="urn:microsoft.com/office/officeart/2005/8/layout/chevron2"/>
    <dgm:cxn modelId="{5A4288B6-C016-4BDF-86D2-08C63692B62C}" type="presParOf" srcId="{7B99ACAB-B180-499D-AEB6-3F125E7CC362}" destId="{16B74590-F0A7-44D4-8C7B-926B3E8138F2}" srcOrd="0" destOrd="0" presId="urn:microsoft.com/office/officeart/2005/8/layout/chevron2"/>
    <dgm:cxn modelId="{5D08A531-391B-4C1A-BC9B-CEC311DE28A6}" type="presParOf" srcId="{7B99ACAB-B180-499D-AEB6-3F125E7CC362}" destId="{636554EA-1776-4EAF-8452-81DC4563793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2E7F81-AE70-4CA6-A3C1-63D8B1684DF1}"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59BABCBB-9B50-4459-BF52-DE1FF99D2BD7}">
      <dgm:prSet phldrT="[Text]"/>
      <dgm:spPr/>
      <dgm:t>
        <a:bodyPr/>
        <a:lstStyle/>
        <a:p>
          <a:r>
            <a:rPr lang="en-US" dirty="0" smtClean="0"/>
            <a:t>Due Date</a:t>
          </a:r>
          <a:endParaRPr lang="en-US" dirty="0"/>
        </a:p>
      </dgm:t>
    </dgm:pt>
    <dgm:pt modelId="{568ADCCA-AE03-4E7E-B75E-11F91F49BC75}" type="parTrans" cxnId="{0D17341A-0B1D-421F-BD0E-100677870324}">
      <dgm:prSet/>
      <dgm:spPr/>
      <dgm:t>
        <a:bodyPr/>
        <a:lstStyle/>
        <a:p>
          <a:endParaRPr lang="en-US"/>
        </a:p>
      </dgm:t>
    </dgm:pt>
    <dgm:pt modelId="{95930DD4-EF1F-4E94-8BCC-1B5C84E7A513}" type="sibTrans" cxnId="{0D17341A-0B1D-421F-BD0E-100677870324}">
      <dgm:prSet/>
      <dgm:spPr/>
      <dgm:t>
        <a:bodyPr/>
        <a:lstStyle/>
        <a:p>
          <a:endParaRPr lang="en-US"/>
        </a:p>
      </dgm:t>
    </dgm:pt>
    <dgm:pt modelId="{E11B53FC-4C0E-4776-8F39-2AFD0CCEC0A6}">
      <dgm:prSet phldrT="[Text]" custT="1"/>
      <dgm:spPr/>
      <dgm:t>
        <a:bodyPr/>
        <a:lstStyle/>
        <a:p>
          <a:r>
            <a:rPr lang="en-US" sz="3200" dirty="0" smtClean="0"/>
            <a:t>To be filed within </a:t>
          </a:r>
          <a:r>
            <a:rPr lang="en-US" sz="3200" b="1" u="sng" dirty="0" smtClean="0"/>
            <a:t>30 days </a:t>
          </a:r>
          <a:r>
            <a:rPr lang="en-US" sz="3200" b="0" u="none" dirty="0" smtClean="0"/>
            <a:t>from the date </a:t>
          </a:r>
          <a:r>
            <a:rPr lang="en-US" sz="3200" dirty="0" smtClean="0"/>
            <a:t>of AGM  </a:t>
          </a:r>
          <a:endParaRPr lang="en-US" sz="3200" dirty="0"/>
        </a:p>
      </dgm:t>
    </dgm:pt>
    <dgm:pt modelId="{E4327A97-099D-4E75-8D3C-E89DBD41BDAF}" type="parTrans" cxnId="{43BD90D8-2262-4679-96B7-B021C0506ADB}">
      <dgm:prSet/>
      <dgm:spPr/>
      <dgm:t>
        <a:bodyPr/>
        <a:lstStyle/>
        <a:p>
          <a:endParaRPr lang="en-US"/>
        </a:p>
      </dgm:t>
    </dgm:pt>
    <dgm:pt modelId="{72967275-5A15-414B-8FF9-71BE73525698}" type="sibTrans" cxnId="{43BD90D8-2262-4679-96B7-B021C0506ADB}">
      <dgm:prSet/>
      <dgm:spPr/>
      <dgm:t>
        <a:bodyPr/>
        <a:lstStyle/>
        <a:p>
          <a:endParaRPr lang="en-US"/>
        </a:p>
      </dgm:t>
    </dgm:pt>
    <dgm:pt modelId="{C920AE66-8FC8-4C91-B892-37647CE84D7A}">
      <dgm:prSet phldrT="[Text]"/>
      <dgm:spPr/>
      <dgm:t>
        <a:bodyPr/>
        <a:lstStyle/>
        <a:p>
          <a:r>
            <a:rPr lang="en-US" dirty="0" smtClean="0"/>
            <a:t>Details</a:t>
          </a:r>
          <a:endParaRPr lang="en-US" dirty="0"/>
        </a:p>
      </dgm:t>
    </dgm:pt>
    <dgm:pt modelId="{6DEDD36C-CCB7-4129-9E5E-AA77C3DD2623}" type="parTrans" cxnId="{134E26A8-D1C7-4C36-BA4E-E6EEC1790809}">
      <dgm:prSet/>
      <dgm:spPr/>
      <dgm:t>
        <a:bodyPr/>
        <a:lstStyle/>
        <a:p>
          <a:endParaRPr lang="en-US"/>
        </a:p>
      </dgm:t>
    </dgm:pt>
    <dgm:pt modelId="{8B454171-F3AB-4EF4-8773-9EB77A3F9974}" type="sibTrans" cxnId="{134E26A8-D1C7-4C36-BA4E-E6EEC1790809}">
      <dgm:prSet/>
      <dgm:spPr/>
      <dgm:t>
        <a:bodyPr/>
        <a:lstStyle/>
        <a:p>
          <a:endParaRPr lang="en-US"/>
        </a:p>
      </dgm:t>
    </dgm:pt>
    <dgm:pt modelId="{5ED0B52B-31E3-4EF2-9ECC-33A86A846357}">
      <dgm:prSet phldrT="[Text]" custT="1"/>
      <dgm:spPr/>
      <dgm:t>
        <a:bodyPr/>
        <a:lstStyle/>
        <a:p>
          <a:r>
            <a:rPr lang="en-US" sz="2400" dirty="0" smtClean="0"/>
            <a:t>DIN, Name of the Director, Effective Date of appointment/change in designation </a:t>
          </a:r>
          <a:endParaRPr lang="en-US" sz="2400" dirty="0"/>
        </a:p>
      </dgm:t>
    </dgm:pt>
    <dgm:pt modelId="{F2B7D4DA-EBC0-4BC9-A969-54F16342FA4C}" type="parTrans" cxnId="{0216589E-B0E5-49D3-BF19-32ADA498C212}">
      <dgm:prSet/>
      <dgm:spPr/>
      <dgm:t>
        <a:bodyPr/>
        <a:lstStyle/>
        <a:p>
          <a:endParaRPr lang="en-US"/>
        </a:p>
      </dgm:t>
    </dgm:pt>
    <dgm:pt modelId="{C8CCD7FB-B744-470E-ACAF-0DA6B0828229}" type="sibTrans" cxnId="{0216589E-B0E5-49D3-BF19-32ADA498C212}">
      <dgm:prSet/>
      <dgm:spPr/>
      <dgm:t>
        <a:bodyPr/>
        <a:lstStyle/>
        <a:p>
          <a:endParaRPr lang="en-US"/>
        </a:p>
      </dgm:t>
    </dgm:pt>
    <dgm:pt modelId="{FDE98F96-22E8-4C6D-9CF9-ABC73206A131}">
      <dgm:prSet phldrT="[Text]"/>
      <dgm:spPr/>
      <dgm:t>
        <a:bodyPr/>
        <a:lstStyle/>
        <a:p>
          <a:r>
            <a:rPr lang="en-US" dirty="0" smtClean="0"/>
            <a:t>Attachment</a:t>
          </a:r>
          <a:endParaRPr lang="en-US" dirty="0"/>
        </a:p>
      </dgm:t>
    </dgm:pt>
    <dgm:pt modelId="{3F603805-A40F-4A2C-93D8-B354C584CF60}" type="parTrans" cxnId="{7479CA03-7727-472E-9047-371AC7ECF7AE}">
      <dgm:prSet/>
      <dgm:spPr/>
      <dgm:t>
        <a:bodyPr/>
        <a:lstStyle/>
        <a:p>
          <a:endParaRPr lang="en-US"/>
        </a:p>
      </dgm:t>
    </dgm:pt>
    <dgm:pt modelId="{A381A604-6C87-4C56-9D88-71B0F95B416E}" type="sibTrans" cxnId="{7479CA03-7727-472E-9047-371AC7ECF7AE}">
      <dgm:prSet/>
      <dgm:spPr/>
      <dgm:t>
        <a:bodyPr/>
        <a:lstStyle/>
        <a:p>
          <a:endParaRPr lang="en-US"/>
        </a:p>
      </dgm:t>
    </dgm:pt>
    <dgm:pt modelId="{36EAA00B-5622-4A6F-8BB7-94361CE5FA87}">
      <dgm:prSet phldrT="[Text]" custT="1"/>
      <dgm:spPr/>
      <dgm:t>
        <a:bodyPr/>
        <a:lstStyle/>
        <a:p>
          <a:r>
            <a:rPr lang="en-US" sz="2400" dirty="0" smtClean="0"/>
            <a:t>Consent of the Director in form DIR-2</a:t>
          </a:r>
          <a:endParaRPr lang="en-US" sz="2400" dirty="0"/>
        </a:p>
      </dgm:t>
    </dgm:pt>
    <dgm:pt modelId="{1D63CB02-CE6A-456C-8B86-A8B72CC08F8F}" type="parTrans" cxnId="{D9FD12D1-65B7-4798-93FC-DEFED0148C94}">
      <dgm:prSet/>
      <dgm:spPr/>
      <dgm:t>
        <a:bodyPr/>
        <a:lstStyle/>
        <a:p>
          <a:endParaRPr lang="en-US"/>
        </a:p>
      </dgm:t>
    </dgm:pt>
    <dgm:pt modelId="{D06EB5E0-E8D6-4C37-AFC5-5806F50C9FDE}" type="sibTrans" cxnId="{D9FD12D1-65B7-4798-93FC-DEFED0148C94}">
      <dgm:prSet/>
      <dgm:spPr/>
      <dgm:t>
        <a:bodyPr/>
        <a:lstStyle/>
        <a:p>
          <a:endParaRPr lang="en-US"/>
        </a:p>
      </dgm:t>
    </dgm:pt>
    <dgm:pt modelId="{6ADFD356-60E1-410D-B120-6445613F3FAD}">
      <dgm:prSet phldrT="[Text]" custT="1"/>
      <dgm:spPr/>
      <dgm:t>
        <a:bodyPr/>
        <a:lstStyle/>
        <a:p>
          <a:r>
            <a:rPr lang="en-US" sz="2400" dirty="0" smtClean="0"/>
            <a:t>Executive or Non-Executive Director</a:t>
          </a:r>
          <a:endParaRPr lang="en-US" sz="2400" dirty="0"/>
        </a:p>
      </dgm:t>
    </dgm:pt>
    <dgm:pt modelId="{DF8E9A91-1B1B-444F-8BC2-CBB4112DD229}" type="parTrans" cxnId="{E5C4C66D-72FB-44D5-AD74-680595AFFA05}">
      <dgm:prSet/>
      <dgm:spPr/>
      <dgm:t>
        <a:bodyPr/>
        <a:lstStyle/>
        <a:p>
          <a:endParaRPr lang="en-US"/>
        </a:p>
      </dgm:t>
    </dgm:pt>
    <dgm:pt modelId="{5C0D25E2-8790-400E-B059-422CF39DA14E}" type="sibTrans" cxnId="{E5C4C66D-72FB-44D5-AD74-680595AFFA05}">
      <dgm:prSet/>
      <dgm:spPr/>
      <dgm:t>
        <a:bodyPr/>
        <a:lstStyle/>
        <a:p>
          <a:endParaRPr lang="en-US"/>
        </a:p>
      </dgm:t>
    </dgm:pt>
    <dgm:pt modelId="{69A39125-EC36-43A4-AF0F-3AE098E152BA}">
      <dgm:prSet phldrT="[Text]" custT="1"/>
      <dgm:spPr/>
      <dgm:t>
        <a:bodyPr/>
        <a:lstStyle/>
        <a:p>
          <a:r>
            <a:rPr lang="en-US" sz="2400" dirty="0" smtClean="0"/>
            <a:t>Shareholding, if any </a:t>
          </a:r>
          <a:endParaRPr lang="en-US" sz="2400" dirty="0"/>
        </a:p>
      </dgm:t>
    </dgm:pt>
    <dgm:pt modelId="{769E31D0-ECCF-42EF-903D-C939148321E2}" type="parTrans" cxnId="{9C7F31D1-6E10-4D78-A0F9-9CA4F9CD28C4}">
      <dgm:prSet/>
      <dgm:spPr/>
      <dgm:t>
        <a:bodyPr/>
        <a:lstStyle/>
        <a:p>
          <a:endParaRPr lang="en-US"/>
        </a:p>
      </dgm:t>
    </dgm:pt>
    <dgm:pt modelId="{7692799C-4D5A-4952-9FA2-E3AB96CE9161}" type="sibTrans" cxnId="{9C7F31D1-6E10-4D78-A0F9-9CA4F9CD28C4}">
      <dgm:prSet/>
      <dgm:spPr/>
      <dgm:t>
        <a:bodyPr/>
        <a:lstStyle/>
        <a:p>
          <a:endParaRPr lang="en-US"/>
        </a:p>
      </dgm:t>
    </dgm:pt>
    <dgm:pt modelId="{B5D2CAD2-3AB9-4FB6-A525-0BDDF801630F}">
      <dgm:prSet phldrT="[Text]" custT="1"/>
      <dgm:spPr/>
      <dgm:t>
        <a:bodyPr/>
        <a:lstStyle/>
        <a:p>
          <a:r>
            <a:rPr lang="en-US" sz="2400" dirty="0" smtClean="0"/>
            <a:t>CTC of AGM resolution (considering that he is appointed in AGM) </a:t>
          </a:r>
          <a:endParaRPr lang="en-US" sz="2400" dirty="0"/>
        </a:p>
      </dgm:t>
    </dgm:pt>
    <dgm:pt modelId="{8346F6BC-61FF-438A-882E-58DA7306C84C}" type="parTrans" cxnId="{DBCB915C-CF0B-4D33-B7C1-DBEDDCCF75FC}">
      <dgm:prSet/>
      <dgm:spPr/>
      <dgm:t>
        <a:bodyPr/>
        <a:lstStyle/>
        <a:p>
          <a:endParaRPr lang="en-US"/>
        </a:p>
      </dgm:t>
    </dgm:pt>
    <dgm:pt modelId="{2B49F359-C832-4D75-8012-06AD79F1DAB0}" type="sibTrans" cxnId="{DBCB915C-CF0B-4D33-B7C1-DBEDDCCF75FC}">
      <dgm:prSet/>
      <dgm:spPr/>
      <dgm:t>
        <a:bodyPr/>
        <a:lstStyle/>
        <a:p>
          <a:endParaRPr lang="en-US"/>
        </a:p>
      </dgm:t>
    </dgm:pt>
    <dgm:pt modelId="{A493FBF7-DBD2-487C-B5F0-775D98E82F41}">
      <dgm:prSet phldrT="[Text]" custT="1"/>
      <dgm:spPr/>
      <dgm:t>
        <a:bodyPr/>
        <a:lstStyle/>
        <a:p>
          <a:r>
            <a:rPr lang="en-US" sz="2400" dirty="0" smtClean="0"/>
            <a:t>Appointment letter </a:t>
          </a:r>
          <a:endParaRPr lang="en-US" sz="2400" dirty="0"/>
        </a:p>
      </dgm:t>
    </dgm:pt>
    <dgm:pt modelId="{32F9AE1F-2ABB-430A-81AD-338342EB846E}" type="parTrans" cxnId="{80C0F541-C50E-43E1-9FE9-6A39F9B0E1A8}">
      <dgm:prSet/>
      <dgm:spPr/>
      <dgm:t>
        <a:bodyPr/>
        <a:lstStyle/>
        <a:p>
          <a:endParaRPr lang="en-US"/>
        </a:p>
      </dgm:t>
    </dgm:pt>
    <dgm:pt modelId="{7DD0D30B-62D3-4DA2-8CAB-1057754DC3F3}" type="sibTrans" cxnId="{80C0F541-C50E-43E1-9FE9-6A39F9B0E1A8}">
      <dgm:prSet/>
      <dgm:spPr/>
      <dgm:t>
        <a:bodyPr/>
        <a:lstStyle/>
        <a:p>
          <a:endParaRPr lang="en-US"/>
        </a:p>
      </dgm:t>
    </dgm:pt>
    <dgm:pt modelId="{A6BC49F4-9956-44E9-A119-8C903B63B276}">
      <dgm:prSet phldrT="[Text]" custT="1"/>
      <dgm:spPr/>
      <dgm:t>
        <a:bodyPr/>
        <a:lstStyle/>
        <a:p>
          <a:r>
            <a:rPr lang="en-US" sz="2400" dirty="0" smtClean="0"/>
            <a:t>MBP-1 (Notice of Interest by Director) &amp; DIR-8 (Intimation by Director)</a:t>
          </a:r>
          <a:endParaRPr lang="en-US" sz="2400" dirty="0"/>
        </a:p>
      </dgm:t>
    </dgm:pt>
    <dgm:pt modelId="{206A2C5E-D225-44C2-BBE5-C0CDAE59836C}" type="parTrans" cxnId="{86648A2B-33F1-4542-AF19-E8EBDDB715C9}">
      <dgm:prSet/>
      <dgm:spPr/>
      <dgm:t>
        <a:bodyPr/>
        <a:lstStyle/>
        <a:p>
          <a:endParaRPr lang="en-US"/>
        </a:p>
      </dgm:t>
    </dgm:pt>
    <dgm:pt modelId="{613BEDF8-2CCF-4849-9BBC-424974946A4F}" type="sibTrans" cxnId="{86648A2B-33F1-4542-AF19-E8EBDDB715C9}">
      <dgm:prSet/>
      <dgm:spPr/>
      <dgm:t>
        <a:bodyPr/>
        <a:lstStyle/>
        <a:p>
          <a:endParaRPr lang="en-US"/>
        </a:p>
      </dgm:t>
    </dgm:pt>
    <dgm:pt modelId="{71BE59C1-C228-479B-8BA4-7CBEDE2F22E4}" type="pres">
      <dgm:prSet presAssocID="{DB2E7F81-AE70-4CA6-A3C1-63D8B1684DF1}" presName="linearFlow" presStyleCnt="0">
        <dgm:presLayoutVars>
          <dgm:dir/>
          <dgm:animLvl val="lvl"/>
          <dgm:resizeHandles val="exact"/>
        </dgm:presLayoutVars>
      </dgm:prSet>
      <dgm:spPr/>
      <dgm:t>
        <a:bodyPr/>
        <a:lstStyle/>
        <a:p>
          <a:endParaRPr lang="en-US"/>
        </a:p>
      </dgm:t>
    </dgm:pt>
    <dgm:pt modelId="{9F470C21-328F-4678-91C6-971D789B5793}" type="pres">
      <dgm:prSet presAssocID="{59BABCBB-9B50-4459-BF52-DE1FF99D2BD7}" presName="composite" presStyleCnt="0"/>
      <dgm:spPr/>
    </dgm:pt>
    <dgm:pt modelId="{CFF02D04-0AB4-402B-AF80-FA2248D2E830}" type="pres">
      <dgm:prSet presAssocID="{59BABCBB-9B50-4459-BF52-DE1FF99D2BD7}" presName="parentText" presStyleLbl="alignNode1" presStyleIdx="0" presStyleCnt="3">
        <dgm:presLayoutVars>
          <dgm:chMax val="1"/>
          <dgm:bulletEnabled val="1"/>
        </dgm:presLayoutVars>
      </dgm:prSet>
      <dgm:spPr/>
      <dgm:t>
        <a:bodyPr/>
        <a:lstStyle/>
        <a:p>
          <a:endParaRPr lang="en-US"/>
        </a:p>
      </dgm:t>
    </dgm:pt>
    <dgm:pt modelId="{6DB6E01C-8F60-4976-B8EF-9313CAFB26AC}" type="pres">
      <dgm:prSet presAssocID="{59BABCBB-9B50-4459-BF52-DE1FF99D2BD7}" presName="descendantText" presStyleLbl="alignAcc1" presStyleIdx="0" presStyleCnt="3">
        <dgm:presLayoutVars>
          <dgm:bulletEnabled val="1"/>
        </dgm:presLayoutVars>
      </dgm:prSet>
      <dgm:spPr/>
      <dgm:t>
        <a:bodyPr/>
        <a:lstStyle/>
        <a:p>
          <a:endParaRPr lang="en-US"/>
        </a:p>
      </dgm:t>
    </dgm:pt>
    <dgm:pt modelId="{DAA8D0DD-38D7-4C2E-B066-E86565D5EB66}" type="pres">
      <dgm:prSet presAssocID="{95930DD4-EF1F-4E94-8BCC-1B5C84E7A513}" presName="sp" presStyleCnt="0"/>
      <dgm:spPr/>
    </dgm:pt>
    <dgm:pt modelId="{E2ED201C-2DCE-4D32-A164-CB75E433020E}" type="pres">
      <dgm:prSet presAssocID="{C920AE66-8FC8-4C91-B892-37647CE84D7A}" presName="composite" presStyleCnt="0"/>
      <dgm:spPr/>
    </dgm:pt>
    <dgm:pt modelId="{A68F59A0-F7BD-4514-A1BA-A3400B778260}" type="pres">
      <dgm:prSet presAssocID="{C920AE66-8FC8-4C91-B892-37647CE84D7A}" presName="parentText" presStyleLbl="alignNode1" presStyleIdx="1" presStyleCnt="3">
        <dgm:presLayoutVars>
          <dgm:chMax val="1"/>
          <dgm:bulletEnabled val="1"/>
        </dgm:presLayoutVars>
      </dgm:prSet>
      <dgm:spPr/>
      <dgm:t>
        <a:bodyPr/>
        <a:lstStyle/>
        <a:p>
          <a:endParaRPr lang="en-US"/>
        </a:p>
      </dgm:t>
    </dgm:pt>
    <dgm:pt modelId="{16D7CB8F-C6F6-483A-83CD-6CAB243529C5}" type="pres">
      <dgm:prSet presAssocID="{C920AE66-8FC8-4C91-B892-37647CE84D7A}" presName="descendantText" presStyleLbl="alignAcc1" presStyleIdx="1" presStyleCnt="3">
        <dgm:presLayoutVars>
          <dgm:bulletEnabled val="1"/>
        </dgm:presLayoutVars>
      </dgm:prSet>
      <dgm:spPr/>
      <dgm:t>
        <a:bodyPr/>
        <a:lstStyle/>
        <a:p>
          <a:endParaRPr lang="en-US"/>
        </a:p>
      </dgm:t>
    </dgm:pt>
    <dgm:pt modelId="{D9B1EBE0-1106-46AE-8C08-A9901999872B}" type="pres">
      <dgm:prSet presAssocID="{8B454171-F3AB-4EF4-8773-9EB77A3F9974}" presName="sp" presStyleCnt="0"/>
      <dgm:spPr/>
    </dgm:pt>
    <dgm:pt modelId="{7B99ACAB-B180-499D-AEB6-3F125E7CC362}" type="pres">
      <dgm:prSet presAssocID="{FDE98F96-22E8-4C6D-9CF9-ABC73206A131}" presName="composite" presStyleCnt="0"/>
      <dgm:spPr/>
    </dgm:pt>
    <dgm:pt modelId="{16B74590-F0A7-44D4-8C7B-926B3E8138F2}" type="pres">
      <dgm:prSet presAssocID="{FDE98F96-22E8-4C6D-9CF9-ABC73206A131}" presName="parentText" presStyleLbl="alignNode1" presStyleIdx="2" presStyleCnt="3">
        <dgm:presLayoutVars>
          <dgm:chMax val="1"/>
          <dgm:bulletEnabled val="1"/>
        </dgm:presLayoutVars>
      </dgm:prSet>
      <dgm:spPr/>
      <dgm:t>
        <a:bodyPr/>
        <a:lstStyle/>
        <a:p>
          <a:endParaRPr lang="en-US"/>
        </a:p>
      </dgm:t>
    </dgm:pt>
    <dgm:pt modelId="{636554EA-1776-4EAF-8452-81DC45637934}" type="pres">
      <dgm:prSet presAssocID="{FDE98F96-22E8-4C6D-9CF9-ABC73206A131}" presName="descendantText" presStyleLbl="alignAcc1" presStyleIdx="2" presStyleCnt="3" custScaleY="138050">
        <dgm:presLayoutVars>
          <dgm:bulletEnabled val="1"/>
        </dgm:presLayoutVars>
      </dgm:prSet>
      <dgm:spPr/>
      <dgm:t>
        <a:bodyPr/>
        <a:lstStyle/>
        <a:p>
          <a:endParaRPr lang="en-US"/>
        </a:p>
      </dgm:t>
    </dgm:pt>
  </dgm:ptLst>
  <dgm:cxnLst>
    <dgm:cxn modelId="{D0059869-281D-4DE1-B08A-FABE3FFE3A14}" type="presOf" srcId="{59BABCBB-9B50-4459-BF52-DE1FF99D2BD7}" destId="{CFF02D04-0AB4-402B-AF80-FA2248D2E830}" srcOrd="0" destOrd="0" presId="urn:microsoft.com/office/officeart/2005/8/layout/chevron2"/>
    <dgm:cxn modelId="{134E26A8-D1C7-4C36-BA4E-E6EEC1790809}" srcId="{DB2E7F81-AE70-4CA6-A3C1-63D8B1684DF1}" destId="{C920AE66-8FC8-4C91-B892-37647CE84D7A}" srcOrd="1" destOrd="0" parTransId="{6DEDD36C-CCB7-4129-9E5E-AA77C3DD2623}" sibTransId="{8B454171-F3AB-4EF4-8773-9EB77A3F9974}"/>
    <dgm:cxn modelId="{9799CB63-E1CA-4FE9-8633-5690F7A190DF}" type="presOf" srcId="{C920AE66-8FC8-4C91-B892-37647CE84D7A}" destId="{A68F59A0-F7BD-4514-A1BA-A3400B778260}" srcOrd="0" destOrd="0" presId="urn:microsoft.com/office/officeart/2005/8/layout/chevron2"/>
    <dgm:cxn modelId="{DBC22D11-9D9B-43B7-A29D-BDCB6403EBC6}" type="presOf" srcId="{FDE98F96-22E8-4C6D-9CF9-ABC73206A131}" destId="{16B74590-F0A7-44D4-8C7B-926B3E8138F2}" srcOrd="0" destOrd="0" presId="urn:microsoft.com/office/officeart/2005/8/layout/chevron2"/>
    <dgm:cxn modelId="{F31FFC59-DF80-4A7A-9567-A8254B1C98F3}" type="presOf" srcId="{DB2E7F81-AE70-4CA6-A3C1-63D8B1684DF1}" destId="{71BE59C1-C228-479B-8BA4-7CBEDE2F22E4}" srcOrd="0" destOrd="0" presId="urn:microsoft.com/office/officeart/2005/8/layout/chevron2"/>
    <dgm:cxn modelId="{34C0FB0B-0136-4295-8C81-70E33A5CB47C}" type="presOf" srcId="{B5D2CAD2-3AB9-4FB6-A525-0BDDF801630F}" destId="{636554EA-1776-4EAF-8452-81DC45637934}" srcOrd="0" destOrd="1" presId="urn:microsoft.com/office/officeart/2005/8/layout/chevron2"/>
    <dgm:cxn modelId="{DBCB915C-CF0B-4D33-B7C1-DBEDDCCF75FC}" srcId="{FDE98F96-22E8-4C6D-9CF9-ABC73206A131}" destId="{B5D2CAD2-3AB9-4FB6-A525-0BDDF801630F}" srcOrd="1" destOrd="0" parTransId="{8346F6BC-61FF-438A-882E-58DA7306C84C}" sibTransId="{2B49F359-C832-4D75-8012-06AD79F1DAB0}"/>
    <dgm:cxn modelId="{FC2C03EE-4D62-49F2-8D1F-2B2686C691AF}" type="presOf" srcId="{A6BC49F4-9956-44E9-A119-8C903B63B276}" destId="{636554EA-1776-4EAF-8452-81DC45637934}" srcOrd="0" destOrd="3" presId="urn:microsoft.com/office/officeart/2005/8/layout/chevron2"/>
    <dgm:cxn modelId="{D9FD12D1-65B7-4798-93FC-DEFED0148C94}" srcId="{FDE98F96-22E8-4C6D-9CF9-ABC73206A131}" destId="{36EAA00B-5622-4A6F-8BB7-94361CE5FA87}" srcOrd="0" destOrd="0" parTransId="{1D63CB02-CE6A-456C-8B86-A8B72CC08F8F}" sibTransId="{D06EB5E0-E8D6-4C37-AFC5-5806F50C9FDE}"/>
    <dgm:cxn modelId="{E5C4C66D-72FB-44D5-AD74-680595AFFA05}" srcId="{C920AE66-8FC8-4C91-B892-37647CE84D7A}" destId="{6ADFD356-60E1-410D-B120-6445613F3FAD}" srcOrd="1" destOrd="0" parTransId="{DF8E9A91-1B1B-444F-8BC2-CBB4112DD229}" sibTransId="{5C0D25E2-8790-400E-B059-422CF39DA14E}"/>
    <dgm:cxn modelId="{A4086AA4-09C3-48FC-AD62-C3A58270059D}" type="presOf" srcId="{E11B53FC-4C0E-4776-8F39-2AFD0CCEC0A6}" destId="{6DB6E01C-8F60-4976-B8EF-9313CAFB26AC}" srcOrd="0" destOrd="0" presId="urn:microsoft.com/office/officeart/2005/8/layout/chevron2"/>
    <dgm:cxn modelId="{0D17341A-0B1D-421F-BD0E-100677870324}" srcId="{DB2E7F81-AE70-4CA6-A3C1-63D8B1684DF1}" destId="{59BABCBB-9B50-4459-BF52-DE1FF99D2BD7}" srcOrd="0" destOrd="0" parTransId="{568ADCCA-AE03-4E7E-B75E-11F91F49BC75}" sibTransId="{95930DD4-EF1F-4E94-8BCC-1B5C84E7A513}"/>
    <dgm:cxn modelId="{43BD90D8-2262-4679-96B7-B021C0506ADB}" srcId="{59BABCBB-9B50-4459-BF52-DE1FF99D2BD7}" destId="{E11B53FC-4C0E-4776-8F39-2AFD0CCEC0A6}" srcOrd="0" destOrd="0" parTransId="{E4327A97-099D-4E75-8D3C-E89DBD41BDAF}" sibTransId="{72967275-5A15-414B-8FF9-71BE73525698}"/>
    <dgm:cxn modelId="{D7C79FE2-4BA8-4014-A61D-0B098203C425}" type="presOf" srcId="{36EAA00B-5622-4A6F-8BB7-94361CE5FA87}" destId="{636554EA-1776-4EAF-8452-81DC45637934}" srcOrd="0" destOrd="0" presId="urn:microsoft.com/office/officeart/2005/8/layout/chevron2"/>
    <dgm:cxn modelId="{80C0F541-C50E-43E1-9FE9-6A39F9B0E1A8}" srcId="{FDE98F96-22E8-4C6D-9CF9-ABC73206A131}" destId="{A493FBF7-DBD2-487C-B5F0-775D98E82F41}" srcOrd="2" destOrd="0" parTransId="{32F9AE1F-2ABB-430A-81AD-338342EB846E}" sibTransId="{7DD0D30B-62D3-4DA2-8CAB-1057754DC3F3}"/>
    <dgm:cxn modelId="{7A730891-DD0C-4413-A3D9-8ADE670B2F0F}" type="presOf" srcId="{A493FBF7-DBD2-487C-B5F0-775D98E82F41}" destId="{636554EA-1776-4EAF-8452-81DC45637934}" srcOrd="0" destOrd="2" presId="urn:microsoft.com/office/officeart/2005/8/layout/chevron2"/>
    <dgm:cxn modelId="{C212A8A7-80A9-40C2-A3D4-11A58D0B649C}" type="presOf" srcId="{5ED0B52B-31E3-4EF2-9ECC-33A86A846357}" destId="{16D7CB8F-C6F6-483A-83CD-6CAB243529C5}" srcOrd="0" destOrd="0" presId="urn:microsoft.com/office/officeart/2005/8/layout/chevron2"/>
    <dgm:cxn modelId="{9C7F31D1-6E10-4D78-A0F9-9CA4F9CD28C4}" srcId="{C920AE66-8FC8-4C91-B892-37647CE84D7A}" destId="{69A39125-EC36-43A4-AF0F-3AE098E152BA}" srcOrd="2" destOrd="0" parTransId="{769E31D0-ECCF-42EF-903D-C939148321E2}" sibTransId="{7692799C-4D5A-4952-9FA2-E3AB96CE9161}"/>
    <dgm:cxn modelId="{7479CA03-7727-472E-9047-371AC7ECF7AE}" srcId="{DB2E7F81-AE70-4CA6-A3C1-63D8B1684DF1}" destId="{FDE98F96-22E8-4C6D-9CF9-ABC73206A131}" srcOrd="2" destOrd="0" parTransId="{3F603805-A40F-4A2C-93D8-B354C584CF60}" sibTransId="{A381A604-6C87-4C56-9D88-71B0F95B416E}"/>
    <dgm:cxn modelId="{0216589E-B0E5-49D3-BF19-32ADA498C212}" srcId="{C920AE66-8FC8-4C91-B892-37647CE84D7A}" destId="{5ED0B52B-31E3-4EF2-9ECC-33A86A846357}" srcOrd="0" destOrd="0" parTransId="{F2B7D4DA-EBC0-4BC9-A969-54F16342FA4C}" sibTransId="{C8CCD7FB-B744-470E-ACAF-0DA6B0828229}"/>
    <dgm:cxn modelId="{B6919CA6-0DEF-4EBB-8920-71BC947DB8A7}" type="presOf" srcId="{69A39125-EC36-43A4-AF0F-3AE098E152BA}" destId="{16D7CB8F-C6F6-483A-83CD-6CAB243529C5}" srcOrd="0" destOrd="2" presId="urn:microsoft.com/office/officeart/2005/8/layout/chevron2"/>
    <dgm:cxn modelId="{C9B3DEEB-6999-455E-9E96-39D4DF0C5C89}" type="presOf" srcId="{6ADFD356-60E1-410D-B120-6445613F3FAD}" destId="{16D7CB8F-C6F6-483A-83CD-6CAB243529C5}" srcOrd="0" destOrd="1" presId="urn:microsoft.com/office/officeart/2005/8/layout/chevron2"/>
    <dgm:cxn modelId="{86648A2B-33F1-4542-AF19-E8EBDDB715C9}" srcId="{FDE98F96-22E8-4C6D-9CF9-ABC73206A131}" destId="{A6BC49F4-9956-44E9-A119-8C903B63B276}" srcOrd="3" destOrd="0" parTransId="{206A2C5E-D225-44C2-BBE5-C0CDAE59836C}" sibTransId="{613BEDF8-2CCF-4849-9BBC-424974946A4F}"/>
    <dgm:cxn modelId="{86DA2E9B-F756-47DC-B38B-DEE184037713}" type="presParOf" srcId="{71BE59C1-C228-479B-8BA4-7CBEDE2F22E4}" destId="{9F470C21-328F-4678-91C6-971D789B5793}" srcOrd="0" destOrd="0" presId="urn:microsoft.com/office/officeart/2005/8/layout/chevron2"/>
    <dgm:cxn modelId="{9FD399B8-7AF6-4AE6-9E94-527762030CBC}" type="presParOf" srcId="{9F470C21-328F-4678-91C6-971D789B5793}" destId="{CFF02D04-0AB4-402B-AF80-FA2248D2E830}" srcOrd="0" destOrd="0" presId="urn:microsoft.com/office/officeart/2005/8/layout/chevron2"/>
    <dgm:cxn modelId="{1365BF62-F522-4883-A143-9F14C796CF5B}" type="presParOf" srcId="{9F470C21-328F-4678-91C6-971D789B5793}" destId="{6DB6E01C-8F60-4976-B8EF-9313CAFB26AC}" srcOrd="1" destOrd="0" presId="urn:microsoft.com/office/officeart/2005/8/layout/chevron2"/>
    <dgm:cxn modelId="{69089E83-10B8-4A8A-B606-CF09360DB8E8}" type="presParOf" srcId="{71BE59C1-C228-479B-8BA4-7CBEDE2F22E4}" destId="{DAA8D0DD-38D7-4C2E-B066-E86565D5EB66}" srcOrd="1" destOrd="0" presId="urn:microsoft.com/office/officeart/2005/8/layout/chevron2"/>
    <dgm:cxn modelId="{BFC522CA-E87A-408E-ABD9-A00695450590}" type="presParOf" srcId="{71BE59C1-C228-479B-8BA4-7CBEDE2F22E4}" destId="{E2ED201C-2DCE-4D32-A164-CB75E433020E}" srcOrd="2" destOrd="0" presId="urn:microsoft.com/office/officeart/2005/8/layout/chevron2"/>
    <dgm:cxn modelId="{717A5B0F-5E8D-458B-A058-DD8B6EE7F255}" type="presParOf" srcId="{E2ED201C-2DCE-4D32-A164-CB75E433020E}" destId="{A68F59A0-F7BD-4514-A1BA-A3400B778260}" srcOrd="0" destOrd="0" presId="urn:microsoft.com/office/officeart/2005/8/layout/chevron2"/>
    <dgm:cxn modelId="{BEBCCBFB-CF99-4EED-8330-0E8F13E02F63}" type="presParOf" srcId="{E2ED201C-2DCE-4D32-A164-CB75E433020E}" destId="{16D7CB8F-C6F6-483A-83CD-6CAB243529C5}" srcOrd="1" destOrd="0" presId="urn:microsoft.com/office/officeart/2005/8/layout/chevron2"/>
    <dgm:cxn modelId="{0815F2F1-1430-4411-B836-38AC408DA256}" type="presParOf" srcId="{71BE59C1-C228-479B-8BA4-7CBEDE2F22E4}" destId="{D9B1EBE0-1106-46AE-8C08-A9901999872B}" srcOrd="3" destOrd="0" presId="urn:microsoft.com/office/officeart/2005/8/layout/chevron2"/>
    <dgm:cxn modelId="{6A67937E-9088-48FD-9586-078DA9466ED6}" type="presParOf" srcId="{71BE59C1-C228-479B-8BA4-7CBEDE2F22E4}" destId="{7B99ACAB-B180-499D-AEB6-3F125E7CC362}" srcOrd="4" destOrd="0" presId="urn:microsoft.com/office/officeart/2005/8/layout/chevron2"/>
    <dgm:cxn modelId="{6F4F3044-4254-4410-8A8D-F28D151171F7}" type="presParOf" srcId="{7B99ACAB-B180-499D-AEB6-3F125E7CC362}" destId="{16B74590-F0A7-44D4-8C7B-926B3E8138F2}" srcOrd="0" destOrd="0" presId="urn:microsoft.com/office/officeart/2005/8/layout/chevron2"/>
    <dgm:cxn modelId="{71F5502F-33EE-4029-BFEE-428C031428D3}" type="presParOf" srcId="{7B99ACAB-B180-499D-AEB6-3F125E7CC362}" destId="{636554EA-1776-4EAF-8452-81DC4563793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2E7F81-AE70-4CA6-A3C1-63D8B1684DF1}"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59BABCBB-9B50-4459-BF52-DE1FF99D2BD7}">
      <dgm:prSet phldrT="[Text]"/>
      <dgm:spPr/>
      <dgm:t>
        <a:bodyPr/>
        <a:lstStyle/>
        <a:p>
          <a:r>
            <a:rPr lang="en-US" dirty="0" smtClean="0"/>
            <a:t>Due Date</a:t>
          </a:r>
          <a:endParaRPr lang="en-US" dirty="0"/>
        </a:p>
      </dgm:t>
    </dgm:pt>
    <dgm:pt modelId="{568ADCCA-AE03-4E7E-B75E-11F91F49BC75}" type="parTrans" cxnId="{0D17341A-0B1D-421F-BD0E-100677870324}">
      <dgm:prSet/>
      <dgm:spPr/>
      <dgm:t>
        <a:bodyPr/>
        <a:lstStyle/>
        <a:p>
          <a:endParaRPr lang="en-US"/>
        </a:p>
      </dgm:t>
    </dgm:pt>
    <dgm:pt modelId="{95930DD4-EF1F-4E94-8BCC-1B5C84E7A513}" type="sibTrans" cxnId="{0D17341A-0B1D-421F-BD0E-100677870324}">
      <dgm:prSet/>
      <dgm:spPr/>
      <dgm:t>
        <a:bodyPr/>
        <a:lstStyle/>
        <a:p>
          <a:endParaRPr lang="en-US"/>
        </a:p>
      </dgm:t>
    </dgm:pt>
    <dgm:pt modelId="{E11B53FC-4C0E-4776-8F39-2AFD0CCEC0A6}">
      <dgm:prSet phldrT="[Text]" custT="1"/>
      <dgm:spPr/>
      <dgm:t>
        <a:bodyPr/>
        <a:lstStyle/>
        <a:p>
          <a:r>
            <a:rPr lang="en-US" sz="3200" dirty="0" smtClean="0"/>
            <a:t>To be filed within 30 days of passing of the Resolution</a:t>
          </a:r>
          <a:endParaRPr lang="en-US" sz="3200" dirty="0"/>
        </a:p>
      </dgm:t>
    </dgm:pt>
    <dgm:pt modelId="{E4327A97-099D-4E75-8D3C-E89DBD41BDAF}" type="parTrans" cxnId="{43BD90D8-2262-4679-96B7-B021C0506ADB}">
      <dgm:prSet/>
      <dgm:spPr/>
      <dgm:t>
        <a:bodyPr/>
        <a:lstStyle/>
        <a:p>
          <a:endParaRPr lang="en-US"/>
        </a:p>
      </dgm:t>
    </dgm:pt>
    <dgm:pt modelId="{72967275-5A15-414B-8FF9-71BE73525698}" type="sibTrans" cxnId="{43BD90D8-2262-4679-96B7-B021C0506ADB}">
      <dgm:prSet/>
      <dgm:spPr/>
      <dgm:t>
        <a:bodyPr/>
        <a:lstStyle/>
        <a:p>
          <a:endParaRPr lang="en-US"/>
        </a:p>
      </dgm:t>
    </dgm:pt>
    <dgm:pt modelId="{C920AE66-8FC8-4C91-B892-37647CE84D7A}">
      <dgm:prSet phldrT="[Text]"/>
      <dgm:spPr/>
      <dgm:t>
        <a:bodyPr/>
        <a:lstStyle/>
        <a:p>
          <a:r>
            <a:rPr lang="en-US" dirty="0" smtClean="0"/>
            <a:t>Details</a:t>
          </a:r>
          <a:endParaRPr lang="en-US" dirty="0"/>
        </a:p>
      </dgm:t>
    </dgm:pt>
    <dgm:pt modelId="{6DEDD36C-CCB7-4129-9E5E-AA77C3DD2623}" type="parTrans" cxnId="{134E26A8-D1C7-4C36-BA4E-E6EEC1790809}">
      <dgm:prSet/>
      <dgm:spPr/>
      <dgm:t>
        <a:bodyPr/>
        <a:lstStyle/>
        <a:p>
          <a:endParaRPr lang="en-US"/>
        </a:p>
      </dgm:t>
    </dgm:pt>
    <dgm:pt modelId="{8B454171-F3AB-4EF4-8773-9EB77A3F9974}" type="sibTrans" cxnId="{134E26A8-D1C7-4C36-BA4E-E6EEC1790809}">
      <dgm:prSet/>
      <dgm:spPr/>
      <dgm:t>
        <a:bodyPr/>
        <a:lstStyle/>
        <a:p>
          <a:endParaRPr lang="en-US"/>
        </a:p>
      </dgm:t>
    </dgm:pt>
    <dgm:pt modelId="{5ED0B52B-31E3-4EF2-9ECC-33A86A846357}">
      <dgm:prSet phldrT="[Text]"/>
      <dgm:spPr/>
      <dgm:t>
        <a:bodyPr/>
        <a:lstStyle/>
        <a:p>
          <a:r>
            <a:rPr lang="en-US" b="0" dirty="0" smtClean="0"/>
            <a:t>Date of dispatch of notice for the meeting in which the resolution being filed is passed</a:t>
          </a:r>
          <a:endParaRPr lang="en-US" b="0" dirty="0"/>
        </a:p>
      </dgm:t>
    </dgm:pt>
    <dgm:pt modelId="{F2B7D4DA-EBC0-4BC9-A969-54F16342FA4C}" type="parTrans" cxnId="{0216589E-B0E5-49D3-BF19-32ADA498C212}">
      <dgm:prSet/>
      <dgm:spPr/>
      <dgm:t>
        <a:bodyPr/>
        <a:lstStyle/>
        <a:p>
          <a:endParaRPr lang="en-US"/>
        </a:p>
      </dgm:t>
    </dgm:pt>
    <dgm:pt modelId="{C8CCD7FB-B744-470E-ACAF-0DA6B0828229}" type="sibTrans" cxnId="{0216589E-B0E5-49D3-BF19-32ADA498C212}">
      <dgm:prSet/>
      <dgm:spPr/>
      <dgm:t>
        <a:bodyPr/>
        <a:lstStyle/>
        <a:p>
          <a:endParaRPr lang="en-US"/>
        </a:p>
      </dgm:t>
    </dgm:pt>
    <dgm:pt modelId="{FDE98F96-22E8-4C6D-9CF9-ABC73206A131}">
      <dgm:prSet phldrT="[Text]"/>
      <dgm:spPr/>
      <dgm:t>
        <a:bodyPr/>
        <a:lstStyle/>
        <a:p>
          <a:r>
            <a:rPr lang="en-US" dirty="0" smtClean="0"/>
            <a:t>Attachment</a:t>
          </a:r>
          <a:endParaRPr lang="en-US" dirty="0"/>
        </a:p>
      </dgm:t>
    </dgm:pt>
    <dgm:pt modelId="{3F603805-A40F-4A2C-93D8-B354C584CF60}" type="parTrans" cxnId="{7479CA03-7727-472E-9047-371AC7ECF7AE}">
      <dgm:prSet/>
      <dgm:spPr/>
      <dgm:t>
        <a:bodyPr/>
        <a:lstStyle/>
        <a:p>
          <a:endParaRPr lang="en-US"/>
        </a:p>
      </dgm:t>
    </dgm:pt>
    <dgm:pt modelId="{A381A604-6C87-4C56-9D88-71B0F95B416E}" type="sibTrans" cxnId="{7479CA03-7727-472E-9047-371AC7ECF7AE}">
      <dgm:prSet/>
      <dgm:spPr/>
      <dgm:t>
        <a:bodyPr/>
        <a:lstStyle/>
        <a:p>
          <a:endParaRPr lang="en-US"/>
        </a:p>
      </dgm:t>
    </dgm:pt>
    <dgm:pt modelId="{36EAA00B-5622-4A6F-8BB7-94361CE5FA87}">
      <dgm:prSet phldrT="[Text]" custT="1"/>
      <dgm:spPr/>
      <dgm:t>
        <a:bodyPr/>
        <a:lstStyle/>
        <a:p>
          <a:r>
            <a:rPr lang="en-US" sz="2800" dirty="0" smtClean="0"/>
            <a:t>Altered MoA/AoA if any </a:t>
          </a:r>
          <a:endParaRPr lang="en-US" sz="2800" dirty="0"/>
        </a:p>
      </dgm:t>
    </dgm:pt>
    <dgm:pt modelId="{1D63CB02-CE6A-456C-8B86-A8B72CC08F8F}" type="parTrans" cxnId="{D9FD12D1-65B7-4798-93FC-DEFED0148C94}">
      <dgm:prSet/>
      <dgm:spPr/>
      <dgm:t>
        <a:bodyPr/>
        <a:lstStyle/>
        <a:p>
          <a:endParaRPr lang="en-US"/>
        </a:p>
      </dgm:t>
    </dgm:pt>
    <dgm:pt modelId="{D06EB5E0-E8D6-4C37-AFC5-5806F50C9FDE}" type="sibTrans" cxnId="{D9FD12D1-65B7-4798-93FC-DEFED0148C94}">
      <dgm:prSet/>
      <dgm:spPr/>
      <dgm:t>
        <a:bodyPr/>
        <a:lstStyle/>
        <a:p>
          <a:endParaRPr lang="en-US"/>
        </a:p>
      </dgm:t>
    </dgm:pt>
    <dgm:pt modelId="{68D71057-3C0C-485A-AA82-6A7A7FF1C144}">
      <dgm:prSet phldrT="[Text]"/>
      <dgm:spPr/>
      <dgm:t>
        <a:bodyPr/>
        <a:lstStyle/>
        <a:p>
          <a:r>
            <a:rPr lang="en-US" b="0" dirty="0" smtClean="0"/>
            <a:t>Date on which the resolution is passed , kind of resolution </a:t>
          </a:r>
          <a:endParaRPr lang="en-US" b="0" dirty="0"/>
        </a:p>
      </dgm:t>
    </dgm:pt>
    <dgm:pt modelId="{A936C508-F562-4F66-ADA5-12B571EFB018}" type="parTrans" cxnId="{8B6C19CC-324F-4AEB-AC70-3C1B3433B9AD}">
      <dgm:prSet/>
      <dgm:spPr/>
      <dgm:t>
        <a:bodyPr/>
        <a:lstStyle/>
        <a:p>
          <a:endParaRPr lang="en-US"/>
        </a:p>
      </dgm:t>
    </dgm:pt>
    <dgm:pt modelId="{75E23579-33EA-49FA-9ADB-8F488BF38A7D}" type="sibTrans" cxnId="{8B6C19CC-324F-4AEB-AC70-3C1B3433B9AD}">
      <dgm:prSet/>
      <dgm:spPr/>
      <dgm:t>
        <a:bodyPr/>
        <a:lstStyle/>
        <a:p>
          <a:endParaRPr lang="en-US"/>
        </a:p>
      </dgm:t>
    </dgm:pt>
    <dgm:pt modelId="{5FA15067-5D82-4935-8E91-0C845C962577}">
      <dgm:prSet phldrT="[Text]"/>
      <dgm:spPr/>
      <dgm:t>
        <a:bodyPr/>
        <a:lstStyle/>
        <a:p>
          <a:r>
            <a:rPr lang="en-US" b="0" dirty="0" smtClean="0"/>
            <a:t>Section under which it is passed, purpose and matter of the resolution </a:t>
          </a:r>
          <a:endParaRPr lang="en-US" b="0" dirty="0"/>
        </a:p>
      </dgm:t>
    </dgm:pt>
    <dgm:pt modelId="{0071F4ED-A9DD-4BF1-BFB9-7704CB5C59C0}" type="parTrans" cxnId="{3D183AE2-B6AA-4CF4-8668-4B6450665B71}">
      <dgm:prSet/>
      <dgm:spPr/>
      <dgm:t>
        <a:bodyPr/>
        <a:lstStyle/>
        <a:p>
          <a:endParaRPr lang="en-US"/>
        </a:p>
      </dgm:t>
    </dgm:pt>
    <dgm:pt modelId="{3CE2A68B-237C-4B75-8E3D-9AFC37540825}" type="sibTrans" cxnId="{3D183AE2-B6AA-4CF4-8668-4B6450665B71}">
      <dgm:prSet/>
      <dgm:spPr/>
      <dgm:t>
        <a:bodyPr/>
        <a:lstStyle/>
        <a:p>
          <a:endParaRPr lang="en-US"/>
        </a:p>
      </dgm:t>
    </dgm:pt>
    <dgm:pt modelId="{C0AD60F8-AEDA-4865-BFAE-E5CEFAFC517D}">
      <dgm:prSet phldrT="[Text]" custT="1"/>
      <dgm:spPr/>
      <dgm:t>
        <a:bodyPr/>
        <a:lstStyle/>
        <a:p>
          <a:r>
            <a:rPr lang="en-US" sz="2800" dirty="0" smtClean="0"/>
            <a:t>CTC of the Resolution   or any other relevant document</a:t>
          </a:r>
          <a:endParaRPr lang="en-US" sz="2800" dirty="0"/>
        </a:p>
      </dgm:t>
    </dgm:pt>
    <dgm:pt modelId="{E0869B8B-5FED-4EE2-A2EC-FD9BB218AE1C}" type="parTrans" cxnId="{B7B0540C-CFD7-4337-866A-F8FE5BFDB954}">
      <dgm:prSet/>
      <dgm:spPr/>
      <dgm:t>
        <a:bodyPr/>
        <a:lstStyle/>
        <a:p>
          <a:endParaRPr lang="en-US"/>
        </a:p>
      </dgm:t>
    </dgm:pt>
    <dgm:pt modelId="{B42D3B4D-2E72-4DB7-9472-A5BAD52D5318}" type="sibTrans" cxnId="{B7B0540C-CFD7-4337-866A-F8FE5BFDB954}">
      <dgm:prSet/>
      <dgm:spPr/>
      <dgm:t>
        <a:bodyPr/>
        <a:lstStyle/>
        <a:p>
          <a:endParaRPr lang="en-US"/>
        </a:p>
      </dgm:t>
    </dgm:pt>
    <dgm:pt modelId="{71BE59C1-C228-479B-8BA4-7CBEDE2F22E4}" type="pres">
      <dgm:prSet presAssocID="{DB2E7F81-AE70-4CA6-A3C1-63D8B1684DF1}" presName="linearFlow" presStyleCnt="0">
        <dgm:presLayoutVars>
          <dgm:dir/>
          <dgm:animLvl val="lvl"/>
          <dgm:resizeHandles val="exact"/>
        </dgm:presLayoutVars>
      </dgm:prSet>
      <dgm:spPr/>
      <dgm:t>
        <a:bodyPr/>
        <a:lstStyle/>
        <a:p>
          <a:endParaRPr lang="en-US"/>
        </a:p>
      </dgm:t>
    </dgm:pt>
    <dgm:pt modelId="{9F470C21-328F-4678-91C6-971D789B5793}" type="pres">
      <dgm:prSet presAssocID="{59BABCBB-9B50-4459-BF52-DE1FF99D2BD7}" presName="composite" presStyleCnt="0"/>
      <dgm:spPr/>
    </dgm:pt>
    <dgm:pt modelId="{CFF02D04-0AB4-402B-AF80-FA2248D2E830}" type="pres">
      <dgm:prSet presAssocID="{59BABCBB-9B50-4459-BF52-DE1FF99D2BD7}" presName="parentText" presStyleLbl="alignNode1" presStyleIdx="0" presStyleCnt="3">
        <dgm:presLayoutVars>
          <dgm:chMax val="1"/>
          <dgm:bulletEnabled val="1"/>
        </dgm:presLayoutVars>
      </dgm:prSet>
      <dgm:spPr/>
      <dgm:t>
        <a:bodyPr/>
        <a:lstStyle/>
        <a:p>
          <a:endParaRPr lang="en-US"/>
        </a:p>
      </dgm:t>
    </dgm:pt>
    <dgm:pt modelId="{6DB6E01C-8F60-4976-B8EF-9313CAFB26AC}" type="pres">
      <dgm:prSet presAssocID="{59BABCBB-9B50-4459-BF52-DE1FF99D2BD7}" presName="descendantText" presStyleLbl="alignAcc1" presStyleIdx="0" presStyleCnt="3">
        <dgm:presLayoutVars>
          <dgm:bulletEnabled val="1"/>
        </dgm:presLayoutVars>
      </dgm:prSet>
      <dgm:spPr/>
      <dgm:t>
        <a:bodyPr/>
        <a:lstStyle/>
        <a:p>
          <a:endParaRPr lang="en-US"/>
        </a:p>
      </dgm:t>
    </dgm:pt>
    <dgm:pt modelId="{DAA8D0DD-38D7-4C2E-B066-E86565D5EB66}" type="pres">
      <dgm:prSet presAssocID="{95930DD4-EF1F-4E94-8BCC-1B5C84E7A513}" presName="sp" presStyleCnt="0"/>
      <dgm:spPr/>
    </dgm:pt>
    <dgm:pt modelId="{E2ED201C-2DCE-4D32-A164-CB75E433020E}" type="pres">
      <dgm:prSet presAssocID="{C920AE66-8FC8-4C91-B892-37647CE84D7A}" presName="composite" presStyleCnt="0"/>
      <dgm:spPr/>
    </dgm:pt>
    <dgm:pt modelId="{A68F59A0-F7BD-4514-A1BA-A3400B778260}" type="pres">
      <dgm:prSet presAssocID="{C920AE66-8FC8-4C91-B892-37647CE84D7A}" presName="parentText" presStyleLbl="alignNode1" presStyleIdx="1" presStyleCnt="3">
        <dgm:presLayoutVars>
          <dgm:chMax val="1"/>
          <dgm:bulletEnabled val="1"/>
        </dgm:presLayoutVars>
      </dgm:prSet>
      <dgm:spPr/>
      <dgm:t>
        <a:bodyPr/>
        <a:lstStyle/>
        <a:p>
          <a:endParaRPr lang="en-US"/>
        </a:p>
      </dgm:t>
    </dgm:pt>
    <dgm:pt modelId="{16D7CB8F-C6F6-483A-83CD-6CAB243529C5}" type="pres">
      <dgm:prSet presAssocID="{C920AE66-8FC8-4C91-B892-37647CE84D7A}" presName="descendantText" presStyleLbl="alignAcc1" presStyleIdx="1" presStyleCnt="3">
        <dgm:presLayoutVars>
          <dgm:bulletEnabled val="1"/>
        </dgm:presLayoutVars>
      </dgm:prSet>
      <dgm:spPr/>
      <dgm:t>
        <a:bodyPr/>
        <a:lstStyle/>
        <a:p>
          <a:endParaRPr lang="en-US"/>
        </a:p>
      </dgm:t>
    </dgm:pt>
    <dgm:pt modelId="{D9B1EBE0-1106-46AE-8C08-A9901999872B}" type="pres">
      <dgm:prSet presAssocID="{8B454171-F3AB-4EF4-8773-9EB77A3F9974}" presName="sp" presStyleCnt="0"/>
      <dgm:spPr/>
    </dgm:pt>
    <dgm:pt modelId="{7B99ACAB-B180-499D-AEB6-3F125E7CC362}" type="pres">
      <dgm:prSet presAssocID="{FDE98F96-22E8-4C6D-9CF9-ABC73206A131}" presName="composite" presStyleCnt="0"/>
      <dgm:spPr/>
    </dgm:pt>
    <dgm:pt modelId="{16B74590-F0A7-44D4-8C7B-926B3E8138F2}" type="pres">
      <dgm:prSet presAssocID="{FDE98F96-22E8-4C6D-9CF9-ABC73206A131}" presName="parentText" presStyleLbl="alignNode1" presStyleIdx="2" presStyleCnt="3">
        <dgm:presLayoutVars>
          <dgm:chMax val="1"/>
          <dgm:bulletEnabled val="1"/>
        </dgm:presLayoutVars>
      </dgm:prSet>
      <dgm:spPr/>
      <dgm:t>
        <a:bodyPr/>
        <a:lstStyle/>
        <a:p>
          <a:endParaRPr lang="en-US"/>
        </a:p>
      </dgm:t>
    </dgm:pt>
    <dgm:pt modelId="{636554EA-1776-4EAF-8452-81DC45637934}" type="pres">
      <dgm:prSet presAssocID="{FDE98F96-22E8-4C6D-9CF9-ABC73206A131}" presName="descendantText" presStyleLbl="alignAcc1" presStyleIdx="2" presStyleCnt="3" custScaleY="103184">
        <dgm:presLayoutVars>
          <dgm:bulletEnabled val="1"/>
        </dgm:presLayoutVars>
      </dgm:prSet>
      <dgm:spPr/>
      <dgm:t>
        <a:bodyPr/>
        <a:lstStyle/>
        <a:p>
          <a:endParaRPr lang="en-US"/>
        </a:p>
      </dgm:t>
    </dgm:pt>
  </dgm:ptLst>
  <dgm:cxnLst>
    <dgm:cxn modelId="{3D183AE2-B6AA-4CF4-8668-4B6450665B71}" srcId="{C920AE66-8FC8-4C91-B892-37647CE84D7A}" destId="{5FA15067-5D82-4935-8E91-0C845C962577}" srcOrd="2" destOrd="0" parTransId="{0071F4ED-A9DD-4BF1-BFB9-7704CB5C59C0}" sibTransId="{3CE2A68B-237C-4B75-8E3D-9AFC37540825}"/>
    <dgm:cxn modelId="{134E26A8-D1C7-4C36-BA4E-E6EEC1790809}" srcId="{DB2E7F81-AE70-4CA6-A3C1-63D8B1684DF1}" destId="{C920AE66-8FC8-4C91-B892-37647CE84D7A}" srcOrd="1" destOrd="0" parTransId="{6DEDD36C-CCB7-4129-9E5E-AA77C3DD2623}" sibTransId="{8B454171-F3AB-4EF4-8773-9EB77A3F9974}"/>
    <dgm:cxn modelId="{FF6227A5-78CE-48BB-A5F5-60DEB3309DB7}" type="presOf" srcId="{FDE98F96-22E8-4C6D-9CF9-ABC73206A131}" destId="{16B74590-F0A7-44D4-8C7B-926B3E8138F2}" srcOrd="0" destOrd="0" presId="urn:microsoft.com/office/officeart/2005/8/layout/chevron2"/>
    <dgm:cxn modelId="{E8F83E42-CA70-4A9D-AD2C-251265582B80}" type="presOf" srcId="{DB2E7F81-AE70-4CA6-A3C1-63D8B1684DF1}" destId="{71BE59C1-C228-479B-8BA4-7CBEDE2F22E4}" srcOrd="0" destOrd="0" presId="urn:microsoft.com/office/officeart/2005/8/layout/chevron2"/>
    <dgm:cxn modelId="{D9FD12D1-65B7-4798-93FC-DEFED0148C94}" srcId="{FDE98F96-22E8-4C6D-9CF9-ABC73206A131}" destId="{36EAA00B-5622-4A6F-8BB7-94361CE5FA87}" srcOrd="0" destOrd="0" parTransId="{1D63CB02-CE6A-456C-8B86-A8B72CC08F8F}" sibTransId="{D06EB5E0-E8D6-4C37-AFC5-5806F50C9FDE}"/>
    <dgm:cxn modelId="{FD332EF2-7B55-44C8-A885-F5514535C359}" type="presOf" srcId="{5FA15067-5D82-4935-8E91-0C845C962577}" destId="{16D7CB8F-C6F6-483A-83CD-6CAB243529C5}" srcOrd="0" destOrd="2" presId="urn:microsoft.com/office/officeart/2005/8/layout/chevron2"/>
    <dgm:cxn modelId="{289B2B58-D4E5-49C7-B70B-266F8342D6EC}" type="presOf" srcId="{36EAA00B-5622-4A6F-8BB7-94361CE5FA87}" destId="{636554EA-1776-4EAF-8452-81DC45637934}" srcOrd="0" destOrd="0" presId="urn:microsoft.com/office/officeart/2005/8/layout/chevron2"/>
    <dgm:cxn modelId="{B7B0540C-CFD7-4337-866A-F8FE5BFDB954}" srcId="{FDE98F96-22E8-4C6D-9CF9-ABC73206A131}" destId="{C0AD60F8-AEDA-4865-BFAE-E5CEFAFC517D}" srcOrd="1" destOrd="0" parTransId="{E0869B8B-5FED-4EE2-A2EC-FD9BB218AE1C}" sibTransId="{B42D3B4D-2E72-4DB7-9472-A5BAD52D5318}"/>
    <dgm:cxn modelId="{0D17341A-0B1D-421F-BD0E-100677870324}" srcId="{DB2E7F81-AE70-4CA6-A3C1-63D8B1684DF1}" destId="{59BABCBB-9B50-4459-BF52-DE1FF99D2BD7}" srcOrd="0" destOrd="0" parTransId="{568ADCCA-AE03-4E7E-B75E-11F91F49BC75}" sibTransId="{95930DD4-EF1F-4E94-8BCC-1B5C84E7A513}"/>
    <dgm:cxn modelId="{43BD90D8-2262-4679-96B7-B021C0506ADB}" srcId="{59BABCBB-9B50-4459-BF52-DE1FF99D2BD7}" destId="{E11B53FC-4C0E-4776-8F39-2AFD0CCEC0A6}" srcOrd="0" destOrd="0" parTransId="{E4327A97-099D-4E75-8D3C-E89DBD41BDAF}" sibTransId="{72967275-5A15-414B-8FF9-71BE73525698}"/>
    <dgm:cxn modelId="{F323069F-3D13-45D2-9173-2E0CEF9E36CD}" type="presOf" srcId="{59BABCBB-9B50-4459-BF52-DE1FF99D2BD7}" destId="{CFF02D04-0AB4-402B-AF80-FA2248D2E830}" srcOrd="0" destOrd="0" presId="urn:microsoft.com/office/officeart/2005/8/layout/chevron2"/>
    <dgm:cxn modelId="{C78D6E33-E164-45F9-BF31-E54781756114}" type="presOf" srcId="{C920AE66-8FC8-4C91-B892-37647CE84D7A}" destId="{A68F59A0-F7BD-4514-A1BA-A3400B778260}" srcOrd="0" destOrd="0" presId="urn:microsoft.com/office/officeart/2005/8/layout/chevron2"/>
    <dgm:cxn modelId="{68C9676F-7D25-4EF5-BC35-E10AC2ADDBD6}" type="presOf" srcId="{68D71057-3C0C-485A-AA82-6A7A7FF1C144}" destId="{16D7CB8F-C6F6-483A-83CD-6CAB243529C5}" srcOrd="0" destOrd="1" presId="urn:microsoft.com/office/officeart/2005/8/layout/chevron2"/>
    <dgm:cxn modelId="{53C7BFDB-B743-4F54-A1AF-6530E9F90F6C}" type="presOf" srcId="{5ED0B52B-31E3-4EF2-9ECC-33A86A846357}" destId="{16D7CB8F-C6F6-483A-83CD-6CAB243529C5}" srcOrd="0" destOrd="0" presId="urn:microsoft.com/office/officeart/2005/8/layout/chevron2"/>
    <dgm:cxn modelId="{7479CA03-7727-472E-9047-371AC7ECF7AE}" srcId="{DB2E7F81-AE70-4CA6-A3C1-63D8B1684DF1}" destId="{FDE98F96-22E8-4C6D-9CF9-ABC73206A131}" srcOrd="2" destOrd="0" parTransId="{3F603805-A40F-4A2C-93D8-B354C584CF60}" sibTransId="{A381A604-6C87-4C56-9D88-71B0F95B416E}"/>
    <dgm:cxn modelId="{8B6C19CC-324F-4AEB-AC70-3C1B3433B9AD}" srcId="{C920AE66-8FC8-4C91-B892-37647CE84D7A}" destId="{68D71057-3C0C-485A-AA82-6A7A7FF1C144}" srcOrd="1" destOrd="0" parTransId="{A936C508-F562-4F66-ADA5-12B571EFB018}" sibTransId="{75E23579-33EA-49FA-9ADB-8F488BF38A7D}"/>
    <dgm:cxn modelId="{0216589E-B0E5-49D3-BF19-32ADA498C212}" srcId="{C920AE66-8FC8-4C91-B892-37647CE84D7A}" destId="{5ED0B52B-31E3-4EF2-9ECC-33A86A846357}" srcOrd="0" destOrd="0" parTransId="{F2B7D4DA-EBC0-4BC9-A969-54F16342FA4C}" sibTransId="{C8CCD7FB-B744-470E-ACAF-0DA6B0828229}"/>
    <dgm:cxn modelId="{D92FEEDE-9A0B-4805-991B-7CBCAEDA0D91}" type="presOf" srcId="{C0AD60F8-AEDA-4865-BFAE-E5CEFAFC517D}" destId="{636554EA-1776-4EAF-8452-81DC45637934}" srcOrd="0" destOrd="1" presId="urn:microsoft.com/office/officeart/2005/8/layout/chevron2"/>
    <dgm:cxn modelId="{356998F8-760A-4F5A-B0AC-D69507CF2FF2}" type="presOf" srcId="{E11B53FC-4C0E-4776-8F39-2AFD0CCEC0A6}" destId="{6DB6E01C-8F60-4976-B8EF-9313CAFB26AC}" srcOrd="0" destOrd="0" presId="urn:microsoft.com/office/officeart/2005/8/layout/chevron2"/>
    <dgm:cxn modelId="{F524188C-8C09-4401-9B0D-3DDA4315D111}" type="presParOf" srcId="{71BE59C1-C228-479B-8BA4-7CBEDE2F22E4}" destId="{9F470C21-328F-4678-91C6-971D789B5793}" srcOrd="0" destOrd="0" presId="urn:microsoft.com/office/officeart/2005/8/layout/chevron2"/>
    <dgm:cxn modelId="{BDCCA63D-9F50-4055-8F9E-763B566E7418}" type="presParOf" srcId="{9F470C21-328F-4678-91C6-971D789B5793}" destId="{CFF02D04-0AB4-402B-AF80-FA2248D2E830}" srcOrd="0" destOrd="0" presId="urn:microsoft.com/office/officeart/2005/8/layout/chevron2"/>
    <dgm:cxn modelId="{D5AC971E-F64C-4F64-A5C8-0A37F3666BAB}" type="presParOf" srcId="{9F470C21-328F-4678-91C6-971D789B5793}" destId="{6DB6E01C-8F60-4976-B8EF-9313CAFB26AC}" srcOrd="1" destOrd="0" presId="urn:microsoft.com/office/officeart/2005/8/layout/chevron2"/>
    <dgm:cxn modelId="{EB2EB669-0180-453A-9AD4-A949B1D24BC6}" type="presParOf" srcId="{71BE59C1-C228-479B-8BA4-7CBEDE2F22E4}" destId="{DAA8D0DD-38D7-4C2E-B066-E86565D5EB66}" srcOrd="1" destOrd="0" presId="urn:microsoft.com/office/officeart/2005/8/layout/chevron2"/>
    <dgm:cxn modelId="{D4D32010-7B99-4081-A05A-D92F364A8B5B}" type="presParOf" srcId="{71BE59C1-C228-479B-8BA4-7CBEDE2F22E4}" destId="{E2ED201C-2DCE-4D32-A164-CB75E433020E}" srcOrd="2" destOrd="0" presId="urn:microsoft.com/office/officeart/2005/8/layout/chevron2"/>
    <dgm:cxn modelId="{51C847C8-DA35-40FC-8960-6F8D031E76A8}" type="presParOf" srcId="{E2ED201C-2DCE-4D32-A164-CB75E433020E}" destId="{A68F59A0-F7BD-4514-A1BA-A3400B778260}" srcOrd="0" destOrd="0" presId="urn:microsoft.com/office/officeart/2005/8/layout/chevron2"/>
    <dgm:cxn modelId="{A1FEAC1B-1F3E-4A32-BA84-4DC5F3DF99FF}" type="presParOf" srcId="{E2ED201C-2DCE-4D32-A164-CB75E433020E}" destId="{16D7CB8F-C6F6-483A-83CD-6CAB243529C5}" srcOrd="1" destOrd="0" presId="urn:microsoft.com/office/officeart/2005/8/layout/chevron2"/>
    <dgm:cxn modelId="{2F643A5C-4CC3-49A4-87BC-9A7A807E17D4}" type="presParOf" srcId="{71BE59C1-C228-479B-8BA4-7CBEDE2F22E4}" destId="{D9B1EBE0-1106-46AE-8C08-A9901999872B}" srcOrd="3" destOrd="0" presId="urn:microsoft.com/office/officeart/2005/8/layout/chevron2"/>
    <dgm:cxn modelId="{693971B5-DDC4-4A71-85AF-E1B9E98B219C}" type="presParOf" srcId="{71BE59C1-C228-479B-8BA4-7CBEDE2F22E4}" destId="{7B99ACAB-B180-499D-AEB6-3F125E7CC362}" srcOrd="4" destOrd="0" presId="urn:microsoft.com/office/officeart/2005/8/layout/chevron2"/>
    <dgm:cxn modelId="{E0632FDA-8038-4847-B4E3-016EFFBCA426}" type="presParOf" srcId="{7B99ACAB-B180-499D-AEB6-3F125E7CC362}" destId="{16B74590-F0A7-44D4-8C7B-926B3E8138F2}" srcOrd="0" destOrd="0" presId="urn:microsoft.com/office/officeart/2005/8/layout/chevron2"/>
    <dgm:cxn modelId="{19384401-5C63-46E1-84B8-935B3E3F5FFC}" type="presParOf" srcId="{7B99ACAB-B180-499D-AEB6-3F125E7CC362}" destId="{636554EA-1776-4EAF-8452-81DC4563793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2E7F81-AE70-4CA6-A3C1-63D8B1684DF1}"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US"/>
        </a:p>
      </dgm:t>
    </dgm:pt>
    <dgm:pt modelId="{59BABCBB-9B50-4459-BF52-DE1FF99D2BD7}">
      <dgm:prSet phldrT="[Text]"/>
      <dgm:spPr/>
      <dgm:t>
        <a:bodyPr/>
        <a:lstStyle/>
        <a:p>
          <a:r>
            <a:rPr lang="en-US" dirty="0" smtClean="0"/>
            <a:t>Due Date</a:t>
          </a:r>
          <a:endParaRPr lang="en-US" dirty="0"/>
        </a:p>
      </dgm:t>
    </dgm:pt>
    <dgm:pt modelId="{568ADCCA-AE03-4E7E-B75E-11F91F49BC75}" type="parTrans" cxnId="{0D17341A-0B1D-421F-BD0E-100677870324}">
      <dgm:prSet/>
      <dgm:spPr/>
      <dgm:t>
        <a:bodyPr/>
        <a:lstStyle/>
        <a:p>
          <a:endParaRPr lang="en-US"/>
        </a:p>
      </dgm:t>
    </dgm:pt>
    <dgm:pt modelId="{95930DD4-EF1F-4E94-8BCC-1B5C84E7A513}" type="sibTrans" cxnId="{0D17341A-0B1D-421F-BD0E-100677870324}">
      <dgm:prSet/>
      <dgm:spPr/>
      <dgm:t>
        <a:bodyPr/>
        <a:lstStyle/>
        <a:p>
          <a:endParaRPr lang="en-US"/>
        </a:p>
      </dgm:t>
    </dgm:pt>
    <dgm:pt modelId="{E11B53FC-4C0E-4776-8F39-2AFD0CCEC0A6}">
      <dgm:prSet phldrT="[Text]" custT="1"/>
      <dgm:spPr/>
      <dgm:t>
        <a:bodyPr/>
        <a:lstStyle/>
        <a:p>
          <a:r>
            <a:rPr lang="en-US" sz="3200" dirty="0" smtClean="0"/>
            <a:t>To be filed within </a:t>
          </a:r>
          <a:r>
            <a:rPr lang="en-US" sz="3200" b="1" u="sng" dirty="0" smtClean="0"/>
            <a:t>60 days </a:t>
          </a:r>
          <a:r>
            <a:rPr lang="en-US" sz="3200" dirty="0" smtClean="0"/>
            <a:t>of appointment of MD/ WTD or Manager </a:t>
          </a:r>
          <a:endParaRPr lang="en-US" sz="3200" dirty="0"/>
        </a:p>
      </dgm:t>
    </dgm:pt>
    <dgm:pt modelId="{E4327A97-099D-4E75-8D3C-E89DBD41BDAF}" type="parTrans" cxnId="{43BD90D8-2262-4679-96B7-B021C0506ADB}">
      <dgm:prSet/>
      <dgm:spPr/>
      <dgm:t>
        <a:bodyPr/>
        <a:lstStyle/>
        <a:p>
          <a:endParaRPr lang="en-US"/>
        </a:p>
      </dgm:t>
    </dgm:pt>
    <dgm:pt modelId="{72967275-5A15-414B-8FF9-71BE73525698}" type="sibTrans" cxnId="{43BD90D8-2262-4679-96B7-B021C0506ADB}">
      <dgm:prSet/>
      <dgm:spPr/>
      <dgm:t>
        <a:bodyPr/>
        <a:lstStyle/>
        <a:p>
          <a:endParaRPr lang="en-US"/>
        </a:p>
      </dgm:t>
    </dgm:pt>
    <dgm:pt modelId="{C920AE66-8FC8-4C91-B892-37647CE84D7A}">
      <dgm:prSet phldrT="[Text]"/>
      <dgm:spPr/>
      <dgm:t>
        <a:bodyPr/>
        <a:lstStyle/>
        <a:p>
          <a:r>
            <a:rPr lang="en-US" dirty="0" smtClean="0"/>
            <a:t>Details</a:t>
          </a:r>
          <a:endParaRPr lang="en-US" dirty="0"/>
        </a:p>
      </dgm:t>
    </dgm:pt>
    <dgm:pt modelId="{6DEDD36C-CCB7-4129-9E5E-AA77C3DD2623}" type="parTrans" cxnId="{134E26A8-D1C7-4C36-BA4E-E6EEC1790809}">
      <dgm:prSet/>
      <dgm:spPr/>
      <dgm:t>
        <a:bodyPr/>
        <a:lstStyle/>
        <a:p>
          <a:endParaRPr lang="en-US"/>
        </a:p>
      </dgm:t>
    </dgm:pt>
    <dgm:pt modelId="{8B454171-F3AB-4EF4-8773-9EB77A3F9974}" type="sibTrans" cxnId="{134E26A8-D1C7-4C36-BA4E-E6EEC1790809}">
      <dgm:prSet/>
      <dgm:spPr/>
      <dgm:t>
        <a:bodyPr/>
        <a:lstStyle/>
        <a:p>
          <a:endParaRPr lang="en-US"/>
        </a:p>
      </dgm:t>
    </dgm:pt>
    <dgm:pt modelId="{5ED0B52B-31E3-4EF2-9ECC-33A86A846357}">
      <dgm:prSet phldrT="[Text]"/>
      <dgm:spPr/>
      <dgm:t>
        <a:bodyPr/>
        <a:lstStyle/>
        <a:p>
          <a:r>
            <a:rPr lang="en-US" b="0" dirty="0" smtClean="0"/>
            <a:t>Details of name, PAN, e-mail address, mobile number </a:t>
          </a:r>
          <a:endParaRPr lang="en-US" b="0" dirty="0"/>
        </a:p>
      </dgm:t>
    </dgm:pt>
    <dgm:pt modelId="{F2B7D4DA-EBC0-4BC9-A969-54F16342FA4C}" type="parTrans" cxnId="{0216589E-B0E5-49D3-BF19-32ADA498C212}">
      <dgm:prSet/>
      <dgm:spPr/>
      <dgm:t>
        <a:bodyPr/>
        <a:lstStyle/>
        <a:p>
          <a:endParaRPr lang="en-US"/>
        </a:p>
      </dgm:t>
    </dgm:pt>
    <dgm:pt modelId="{C8CCD7FB-B744-470E-ACAF-0DA6B0828229}" type="sibTrans" cxnId="{0216589E-B0E5-49D3-BF19-32ADA498C212}">
      <dgm:prSet/>
      <dgm:spPr/>
      <dgm:t>
        <a:bodyPr/>
        <a:lstStyle/>
        <a:p>
          <a:endParaRPr lang="en-US"/>
        </a:p>
      </dgm:t>
    </dgm:pt>
    <dgm:pt modelId="{FDE98F96-22E8-4C6D-9CF9-ABC73206A131}">
      <dgm:prSet phldrT="[Text]"/>
      <dgm:spPr/>
      <dgm:t>
        <a:bodyPr/>
        <a:lstStyle/>
        <a:p>
          <a:r>
            <a:rPr lang="en-US" dirty="0" smtClean="0"/>
            <a:t>Attachment</a:t>
          </a:r>
          <a:endParaRPr lang="en-US" dirty="0"/>
        </a:p>
      </dgm:t>
    </dgm:pt>
    <dgm:pt modelId="{3F603805-A40F-4A2C-93D8-B354C584CF60}" type="parTrans" cxnId="{7479CA03-7727-472E-9047-371AC7ECF7AE}">
      <dgm:prSet/>
      <dgm:spPr/>
      <dgm:t>
        <a:bodyPr/>
        <a:lstStyle/>
        <a:p>
          <a:endParaRPr lang="en-US"/>
        </a:p>
      </dgm:t>
    </dgm:pt>
    <dgm:pt modelId="{A381A604-6C87-4C56-9D88-71B0F95B416E}" type="sibTrans" cxnId="{7479CA03-7727-472E-9047-371AC7ECF7AE}">
      <dgm:prSet/>
      <dgm:spPr/>
      <dgm:t>
        <a:bodyPr/>
        <a:lstStyle/>
        <a:p>
          <a:endParaRPr lang="en-US"/>
        </a:p>
      </dgm:t>
    </dgm:pt>
    <dgm:pt modelId="{36EAA00B-5622-4A6F-8BB7-94361CE5FA87}">
      <dgm:prSet phldrT="[Text]" custT="1"/>
      <dgm:spPr/>
      <dgm:t>
        <a:bodyPr/>
        <a:lstStyle/>
        <a:p>
          <a:r>
            <a:rPr lang="en-US" sz="2800" dirty="0" smtClean="0"/>
            <a:t>Copy of Resolution for appointment of MD, WTD or Manager </a:t>
          </a:r>
          <a:endParaRPr lang="en-US" sz="2800" dirty="0"/>
        </a:p>
      </dgm:t>
    </dgm:pt>
    <dgm:pt modelId="{1D63CB02-CE6A-456C-8B86-A8B72CC08F8F}" type="parTrans" cxnId="{D9FD12D1-65B7-4798-93FC-DEFED0148C94}">
      <dgm:prSet/>
      <dgm:spPr/>
      <dgm:t>
        <a:bodyPr/>
        <a:lstStyle/>
        <a:p>
          <a:endParaRPr lang="en-US"/>
        </a:p>
      </dgm:t>
    </dgm:pt>
    <dgm:pt modelId="{D06EB5E0-E8D6-4C37-AFC5-5806F50C9FDE}" type="sibTrans" cxnId="{D9FD12D1-65B7-4798-93FC-DEFED0148C94}">
      <dgm:prSet/>
      <dgm:spPr/>
      <dgm:t>
        <a:bodyPr/>
        <a:lstStyle/>
        <a:p>
          <a:endParaRPr lang="en-US"/>
        </a:p>
      </dgm:t>
    </dgm:pt>
    <dgm:pt modelId="{68D71057-3C0C-485A-AA82-6A7A7FF1C144}">
      <dgm:prSet phldrT="[Text]"/>
      <dgm:spPr/>
      <dgm:t>
        <a:bodyPr/>
        <a:lstStyle/>
        <a:p>
          <a:r>
            <a:rPr lang="en-US" b="0" dirty="0" smtClean="0"/>
            <a:t>Remuneration and tenure of such MD WTD or Manager</a:t>
          </a:r>
          <a:endParaRPr lang="en-US" b="0" dirty="0"/>
        </a:p>
      </dgm:t>
    </dgm:pt>
    <dgm:pt modelId="{A936C508-F562-4F66-ADA5-12B571EFB018}" type="parTrans" cxnId="{8B6C19CC-324F-4AEB-AC70-3C1B3433B9AD}">
      <dgm:prSet/>
      <dgm:spPr/>
      <dgm:t>
        <a:bodyPr/>
        <a:lstStyle/>
        <a:p>
          <a:endParaRPr lang="en-US"/>
        </a:p>
      </dgm:t>
    </dgm:pt>
    <dgm:pt modelId="{75E23579-33EA-49FA-9ADB-8F488BF38A7D}" type="sibTrans" cxnId="{8B6C19CC-324F-4AEB-AC70-3C1B3433B9AD}">
      <dgm:prSet/>
      <dgm:spPr/>
      <dgm:t>
        <a:bodyPr/>
        <a:lstStyle/>
        <a:p>
          <a:endParaRPr lang="en-US"/>
        </a:p>
      </dgm:t>
    </dgm:pt>
    <dgm:pt modelId="{5FA15067-5D82-4935-8E91-0C845C962577}">
      <dgm:prSet phldrT="[Text]"/>
      <dgm:spPr/>
      <dgm:t>
        <a:bodyPr/>
        <a:lstStyle/>
        <a:p>
          <a:r>
            <a:rPr lang="en-US" b="0" dirty="0" smtClean="0"/>
            <a:t>Details of MGT-14</a:t>
          </a:r>
          <a:endParaRPr lang="en-US" b="0" dirty="0"/>
        </a:p>
      </dgm:t>
    </dgm:pt>
    <dgm:pt modelId="{0071F4ED-A9DD-4BF1-BFB9-7704CB5C59C0}" type="parTrans" cxnId="{3D183AE2-B6AA-4CF4-8668-4B6450665B71}">
      <dgm:prSet/>
      <dgm:spPr/>
      <dgm:t>
        <a:bodyPr/>
        <a:lstStyle/>
        <a:p>
          <a:endParaRPr lang="en-US"/>
        </a:p>
      </dgm:t>
    </dgm:pt>
    <dgm:pt modelId="{3CE2A68B-237C-4B75-8E3D-9AFC37540825}" type="sibTrans" cxnId="{3D183AE2-B6AA-4CF4-8668-4B6450665B71}">
      <dgm:prSet/>
      <dgm:spPr/>
      <dgm:t>
        <a:bodyPr/>
        <a:lstStyle/>
        <a:p>
          <a:endParaRPr lang="en-US"/>
        </a:p>
      </dgm:t>
    </dgm:pt>
    <dgm:pt modelId="{C0AD60F8-AEDA-4865-BFAE-E5CEFAFC517D}">
      <dgm:prSet phldrT="[Text]" custT="1"/>
      <dgm:spPr/>
      <dgm:t>
        <a:bodyPr/>
        <a:lstStyle/>
        <a:p>
          <a:r>
            <a:rPr lang="en-US" sz="2800" dirty="0" smtClean="0"/>
            <a:t>Consent letter of </a:t>
          </a:r>
          <a:r>
            <a:rPr lang="en-US" sz="2800" dirty="0" err="1" smtClean="0"/>
            <a:t>of</a:t>
          </a:r>
          <a:r>
            <a:rPr lang="en-US" sz="2800" dirty="0" smtClean="0"/>
            <a:t> such MD , WTD or Manager along with his KYC documents  </a:t>
          </a:r>
          <a:endParaRPr lang="en-US" sz="2800" dirty="0"/>
        </a:p>
      </dgm:t>
    </dgm:pt>
    <dgm:pt modelId="{E0869B8B-5FED-4EE2-A2EC-FD9BB218AE1C}" type="parTrans" cxnId="{B7B0540C-CFD7-4337-866A-F8FE5BFDB954}">
      <dgm:prSet/>
      <dgm:spPr/>
      <dgm:t>
        <a:bodyPr/>
        <a:lstStyle/>
        <a:p>
          <a:endParaRPr lang="en-US"/>
        </a:p>
      </dgm:t>
    </dgm:pt>
    <dgm:pt modelId="{B42D3B4D-2E72-4DB7-9472-A5BAD52D5318}" type="sibTrans" cxnId="{B7B0540C-CFD7-4337-866A-F8FE5BFDB954}">
      <dgm:prSet/>
      <dgm:spPr/>
      <dgm:t>
        <a:bodyPr/>
        <a:lstStyle/>
        <a:p>
          <a:endParaRPr lang="en-US"/>
        </a:p>
      </dgm:t>
    </dgm:pt>
    <dgm:pt modelId="{71BE59C1-C228-479B-8BA4-7CBEDE2F22E4}" type="pres">
      <dgm:prSet presAssocID="{DB2E7F81-AE70-4CA6-A3C1-63D8B1684DF1}" presName="linearFlow" presStyleCnt="0">
        <dgm:presLayoutVars>
          <dgm:dir/>
          <dgm:animLvl val="lvl"/>
          <dgm:resizeHandles val="exact"/>
        </dgm:presLayoutVars>
      </dgm:prSet>
      <dgm:spPr/>
      <dgm:t>
        <a:bodyPr/>
        <a:lstStyle/>
        <a:p>
          <a:endParaRPr lang="en-US"/>
        </a:p>
      </dgm:t>
    </dgm:pt>
    <dgm:pt modelId="{9F470C21-328F-4678-91C6-971D789B5793}" type="pres">
      <dgm:prSet presAssocID="{59BABCBB-9B50-4459-BF52-DE1FF99D2BD7}" presName="composite" presStyleCnt="0"/>
      <dgm:spPr/>
    </dgm:pt>
    <dgm:pt modelId="{CFF02D04-0AB4-402B-AF80-FA2248D2E830}" type="pres">
      <dgm:prSet presAssocID="{59BABCBB-9B50-4459-BF52-DE1FF99D2BD7}" presName="parentText" presStyleLbl="alignNode1" presStyleIdx="0" presStyleCnt="3">
        <dgm:presLayoutVars>
          <dgm:chMax val="1"/>
          <dgm:bulletEnabled val="1"/>
        </dgm:presLayoutVars>
      </dgm:prSet>
      <dgm:spPr/>
      <dgm:t>
        <a:bodyPr/>
        <a:lstStyle/>
        <a:p>
          <a:endParaRPr lang="en-US"/>
        </a:p>
      </dgm:t>
    </dgm:pt>
    <dgm:pt modelId="{6DB6E01C-8F60-4976-B8EF-9313CAFB26AC}" type="pres">
      <dgm:prSet presAssocID="{59BABCBB-9B50-4459-BF52-DE1FF99D2BD7}" presName="descendantText" presStyleLbl="alignAcc1" presStyleIdx="0" presStyleCnt="3" custLinFactNeighborX="535" custLinFactNeighborY="-290">
        <dgm:presLayoutVars>
          <dgm:bulletEnabled val="1"/>
        </dgm:presLayoutVars>
      </dgm:prSet>
      <dgm:spPr/>
      <dgm:t>
        <a:bodyPr/>
        <a:lstStyle/>
        <a:p>
          <a:endParaRPr lang="en-US"/>
        </a:p>
      </dgm:t>
    </dgm:pt>
    <dgm:pt modelId="{DAA8D0DD-38D7-4C2E-B066-E86565D5EB66}" type="pres">
      <dgm:prSet presAssocID="{95930DD4-EF1F-4E94-8BCC-1B5C84E7A513}" presName="sp" presStyleCnt="0"/>
      <dgm:spPr/>
    </dgm:pt>
    <dgm:pt modelId="{E2ED201C-2DCE-4D32-A164-CB75E433020E}" type="pres">
      <dgm:prSet presAssocID="{C920AE66-8FC8-4C91-B892-37647CE84D7A}" presName="composite" presStyleCnt="0"/>
      <dgm:spPr/>
    </dgm:pt>
    <dgm:pt modelId="{A68F59A0-F7BD-4514-A1BA-A3400B778260}" type="pres">
      <dgm:prSet presAssocID="{C920AE66-8FC8-4C91-B892-37647CE84D7A}" presName="parentText" presStyleLbl="alignNode1" presStyleIdx="1" presStyleCnt="3">
        <dgm:presLayoutVars>
          <dgm:chMax val="1"/>
          <dgm:bulletEnabled val="1"/>
        </dgm:presLayoutVars>
      </dgm:prSet>
      <dgm:spPr/>
      <dgm:t>
        <a:bodyPr/>
        <a:lstStyle/>
        <a:p>
          <a:endParaRPr lang="en-US"/>
        </a:p>
      </dgm:t>
    </dgm:pt>
    <dgm:pt modelId="{16D7CB8F-C6F6-483A-83CD-6CAB243529C5}" type="pres">
      <dgm:prSet presAssocID="{C920AE66-8FC8-4C91-B892-37647CE84D7A}" presName="descendantText" presStyleLbl="alignAcc1" presStyleIdx="1" presStyleCnt="3">
        <dgm:presLayoutVars>
          <dgm:bulletEnabled val="1"/>
        </dgm:presLayoutVars>
      </dgm:prSet>
      <dgm:spPr/>
      <dgm:t>
        <a:bodyPr/>
        <a:lstStyle/>
        <a:p>
          <a:endParaRPr lang="en-US"/>
        </a:p>
      </dgm:t>
    </dgm:pt>
    <dgm:pt modelId="{D9B1EBE0-1106-46AE-8C08-A9901999872B}" type="pres">
      <dgm:prSet presAssocID="{8B454171-F3AB-4EF4-8773-9EB77A3F9974}" presName="sp" presStyleCnt="0"/>
      <dgm:spPr/>
    </dgm:pt>
    <dgm:pt modelId="{7B99ACAB-B180-499D-AEB6-3F125E7CC362}" type="pres">
      <dgm:prSet presAssocID="{FDE98F96-22E8-4C6D-9CF9-ABC73206A131}" presName="composite" presStyleCnt="0"/>
      <dgm:spPr/>
    </dgm:pt>
    <dgm:pt modelId="{16B74590-F0A7-44D4-8C7B-926B3E8138F2}" type="pres">
      <dgm:prSet presAssocID="{FDE98F96-22E8-4C6D-9CF9-ABC73206A131}" presName="parentText" presStyleLbl="alignNode1" presStyleIdx="2" presStyleCnt="3">
        <dgm:presLayoutVars>
          <dgm:chMax val="1"/>
          <dgm:bulletEnabled val="1"/>
        </dgm:presLayoutVars>
      </dgm:prSet>
      <dgm:spPr/>
      <dgm:t>
        <a:bodyPr/>
        <a:lstStyle/>
        <a:p>
          <a:endParaRPr lang="en-US"/>
        </a:p>
      </dgm:t>
    </dgm:pt>
    <dgm:pt modelId="{636554EA-1776-4EAF-8452-81DC45637934}" type="pres">
      <dgm:prSet presAssocID="{FDE98F96-22E8-4C6D-9CF9-ABC73206A131}" presName="descendantText" presStyleLbl="alignAcc1" presStyleIdx="2" presStyleCnt="3" custScaleY="103184">
        <dgm:presLayoutVars>
          <dgm:bulletEnabled val="1"/>
        </dgm:presLayoutVars>
      </dgm:prSet>
      <dgm:spPr/>
      <dgm:t>
        <a:bodyPr/>
        <a:lstStyle/>
        <a:p>
          <a:endParaRPr lang="en-US"/>
        </a:p>
      </dgm:t>
    </dgm:pt>
  </dgm:ptLst>
  <dgm:cxnLst>
    <dgm:cxn modelId="{3D183AE2-B6AA-4CF4-8668-4B6450665B71}" srcId="{C920AE66-8FC8-4C91-B892-37647CE84D7A}" destId="{5FA15067-5D82-4935-8E91-0C845C962577}" srcOrd="2" destOrd="0" parTransId="{0071F4ED-A9DD-4BF1-BFB9-7704CB5C59C0}" sibTransId="{3CE2A68B-237C-4B75-8E3D-9AFC37540825}"/>
    <dgm:cxn modelId="{134E26A8-D1C7-4C36-BA4E-E6EEC1790809}" srcId="{DB2E7F81-AE70-4CA6-A3C1-63D8B1684DF1}" destId="{C920AE66-8FC8-4C91-B892-37647CE84D7A}" srcOrd="1" destOrd="0" parTransId="{6DEDD36C-CCB7-4129-9E5E-AA77C3DD2623}" sibTransId="{8B454171-F3AB-4EF4-8773-9EB77A3F9974}"/>
    <dgm:cxn modelId="{757B98DE-C601-4849-96CF-5340F75DCF5C}" type="presOf" srcId="{68D71057-3C0C-485A-AA82-6A7A7FF1C144}" destId="{16D7CB8F-C6F6-483A-83CD-6CAB243529C5}" srcOrd="0" destOrd="1" presId="urn:microsoft.com/office/officeart/2005/8/layout/chevron2"/>
    <dgm:cxn modelId="{051D71A1-159E-48D0-9136-2EAA90DB0ECF}" type="presOf" srcId="{5ED0B52B-31E3-4EF2-9ECC-33A86A846357}" destId="{16D7CB8F-C6F6-483A-83CD-6CAB243529C5}" srcOrd="0" destOrd="0" presId="urn:microsoft.com/office/officeart/2005/8/layout/chevron2"/>
    <dgm:cxn modelId="{E2922E97-6F23-489C-904E-55DCB9DC2ED8}" type="presOf" srcId="{E11B53FC-4C0E-4776-8F39-2AFD0CCEC0A6}" destId="{6DB6E01C-8F60-4976-B8EF-9313CAFB26AC}" srcOrd="0" destOrd="0" presId="urn:microsoft.com/office/officeart/2005/8/layout/chevron2"/>
    <dgm:cxn modelId="{BA9A7470-AA5F-4C8E-9A8B-E3B7084CAE3C}" type="presOf" srcId="{5FA15067-5D82-4935-8E91-0C845C962577}" destId="{16D7CB8F-C6F6-483A-83CD-6CAB243529C5}" srcOrd="0" destOrd="2" presId="urn:microsoft.com/office/officeart/2005/8/layout/chevron2"/>
    <dgm:cxn modelId="{B27038F3-77B2-455E-9E95-4B5C2DADB8FB}" type="presOf" srcId="{FDE98F96-22E8-4C6D-9CF9-ABC73206A131}" destId="{16B74590-F0A7-44D4-8C7B-926B3E8138F2}" srcOrd="0" destOrd="0" presId="urn:microsoft.com/office/officeart/2005/8/layout/chevron2"/>
    <dgm:cxn modelId="{D9FD12D1-65B7-4798-93FC-DEFED0148C94}" srcId="{FDE98F96-22E8-4C6D-9CF9-ABC73206A131}" destId="{36EAA00B-5622-4A6F-8BB7-94361CE5FA87}" srcOrd="0" destOrd="0" parTransId="{1D63CB02-CE6A-456C-8B86-A8B72CC08F8F}" sibTransId="{D06EB5E0-E8D6-4C37-AFC5-5806F50C9FDE}"/>
    <dgm:cxn modelId="{F4831AFE-137E-4D1A-ACAA-DDD09A158607}" type="presOf" srcId="{59BABCBB-9B50-4459-BF52-DE1FF99D2BD7}" destId="{CFF02D04-0AB4-402B-AF80-FA2248D2E830}" srcOrd="0" destOrd="0" presId="urn:microsoft.com/office/officeart/2005/8/layout/chevron2"/>
    <dgm:cxn modelId="{4CD282EA-7E68-4D87-9FBB-0C53658E5D14}" type="presOf" srcId="{DB2E7F81-AE70-4CA6-A3C1-63D8B1684DF1}" destId="{71BE59C1-C228-479B-8BA4-7CBEDE2F22E4}" srcOrd="0" destOrd="0" presId="urn:microsoft.com/office/officeart/2005/8/layout/chevron2"/>
    <dgm:cxn modelId="{B7B0540C-CFD7-4337-866A-F8FE5BFDB954}" srcId="{FDE98F96-22E8-4C6D-9CF9-ABC73206A131}" destId="{C0AD60F8-AEDA-4865-BFAE-E5CEFAFC517D}" srcOrd="1" destOrd="0" parTransId="{E0869B8B-5FED-4EE2-A2EC-FD9BB218AE1C}" sibTransId="{B42D3B4D-2E72-4DB7-9472-A5BAD52D5318}"/>
    <dgm:cxn modelId="{0D17341A-0B1D-421F-BD0E-100677870324}" srcId="{DB2E7F81-AE70-4CA6-A3C1-63D8B1684DF1}" destId="{59BABCBB-9B50-4459-BF52-DE1FF99D2BD7}" srcOrd="0" destOrd="0" parTransId="{568ADCCA-AE03-4E7E-B75E-11F91F49BC75}" sibTransId="{95930DD4-EF1F-4E94-8BCC-1B5C84E7A513}"/>
    <dgm:cxn modelId="{43BD90D8-2262-4679-96B7-B021C0506ADB}" srcId="{59BABCBB-9B50-4459-BF52-DE1FF99D2BD7}" destId="{E11B53FC-4C0E-4776-8F39-2AFD0CCEC0A6}" srcOrd="0" destOrd="0" parTransId="{E4327A97-099D-4E75-8D3C-E89DBD41BDAF}" sibTransId="{72967275-5A15-414B-8FF9-71BE73525698}"/>
    <dgm:cxn modelId="{32017FBD-7691-4447-B9CE-051DBEFCE695}" type="presOf" srcId="{C920AE66-8FC8-4C91-B892-37647CE84D7A}" destId="{A68F59A0-F7BD-4514-A1BA-A3400B778260}" srcOrd="0" destOrd="0" presId="urn:microsoft.com/office/officeart/2005/8/layout/chevron2"/>
    <dgm:cxn modelId="{E8EF0EC6-DD09-4BC9-93E3-1B6A7C10C86B}" type="presOf" srcId="{36EAA00B-5622-4A6F-8BB7-94361CE5FA87}" destId="{636554EA-1776-4EAF-8452-81DC45637934}" srcOrd="0" destOrd="0" presId="urn:microsoft.com/office/officeart/2005/8/layout/chevron2"/>
    <dgm:cxn modelId="{7479CA03-7727-472E-9047-371AC7ECF7AE}" srcId="{DB2E7F81-AE70-4CA6-A3C1-63D8B1684DF1}" destId="{FDE98F96-22E8-4C6D-9CF9-ABC73206A131}" srcOrd="2" destOrd="0" parTransId="{3F603805-A40F-4A2C-93D8-B354C584CF60}" sibTransId="{A381A604-6C87-4C56-9D88-71B0F95B416E}"/>
    <dgm:cxn modelId="{8B6C19CC-324F-4AEB-AC70-3C1B3433B9AD}" srcId="{C920AE66-8FC8-4C91-B892-37647CE84D7A}" destId="{68D71057-3C0C-485A-AA82-6A7A7FF1C144}" srcOrd="1" destOrd="0" parTransId="{A936C508-F562-4F66-ADA5-12B571EFB018}" sibTransId="{75E23579-33EA-49FA-9ADB-8F488BF38A7D}"/>
    <dgm:cxn modelId="{1F14B7FF-F0C7-4B96-89A8-5428C1435DAF}" type="presOf" srcId="{C0AD60F8-AEDA-4865-BFAE-E5CEFAFC517D}" destId="{636554EA-1776-4EAF-8452-81DC45637934}" srcOrd="0" destOrd="1" presId="urn:microsoft.com/office/officeart/2005/8/layout/chevron2"/>
    <dgm:cxn modelId="{0216589E-B0E5-49D3-BF19-32ADA498C212}" srcId="{C920AE66-8FC8-4C91-B892-37647CE84D7A}" destId="{5ED0B52B-31E3-4EF2-9ECC-33A86A846357}" srcOrd="0" destOrd="0" parTransId="{F2B7D4DA-EBC0-4BC9-A969-54F16342FA4C}" sibTransId="{C8CCD7FB-B744-470E-ACAF-0DA6B0828229}"/>
    <dgm:cxn modelId="{7471EFDF-2E3F-47BB-B8E7-391302000718}" type="presParOf" srcId="{71BE59C1-C228-479B-8BA4-7CBEDE2F22E4}" destId="{9F470C21-328F-4678-91C6-971D789B5793}" srcOrd="0" destOrd="0" presId="urn:microsoft.com/office/officeart/2005/8/layout/chevron2"/>
    <dgm:cxn modelId="{2F538D1C-2918-4389-8457-5FEF3B2A0C90}" type="presParOf" srcId="{9F470C21-328F-4678-91C6-971D789B5793}" destId="{CFF02D04-0AB4-402B-AF80-FA2248D2E830}" srcOrd="0" destOrd="0" presId="urn:microsoft.com/office/officeart/2005/8/layout/chevron2"/>
    <dgm:cxn modelId="{47B6C1DB-037E-4F1F-AB18-27772FEA892C}" type="presParOf" srcId="{9F470C21-328F-4678-91C6-971D789B5793}" destId="{6DB6E01C-8F60-4976-B8EF-9313CAFB26AC}" srcOrd="1" destOrd="0" presId="urn:microsoft.com/office/officeart/2005/8/layout/chevron2"/>
    <dgm:cxn modelId="{E5323056-14BB-4F9A-9FDF-07B8DBAE599D}" type="presParOf" srcId="{71BE59C1-C228-479B-8BA4-7CBEDE2F22E4}" destId="{DAA8D0DD-38D7-4C2E-B066-E86565D5EB66}" srcOrd="1" destOrd="0" presId="urn:microsoft.com/office/officeart/2005/8/layout/chevron2"/>
    <dgm:cxn modelId="{765F5989-4830-4D5B-8D0E-E0A6245F1EE6}" type="presParOf" srcId="{71BE59C1-C228-479B-8BA4-7CBEDE2F22E4}" destId="{E2ED201C-2DCE-4D32-A164-CB75E433020E}" srcOrd="2" destOrd="0" presId="urn:microsoft.com/office/officeart/2005/8/layout/chevron2"/>
    <dgm:cxn modelId="{3413D560-213A-46F8-91E4-2F98B2AFC1C1}" type="presParOf" srcId="{E2ED201C-2DCE-4D32-A164-CB75E433020E}" destId="{A68F59A0-F7BD-4514-A1BA-A3400B778260}" srcOrd="0" destOrd="0" presId="urn:microsoft.com/office/officeart/2005/8/layout/chevron2"/>
    <dgm:cxn modelId="{A420DCD1-546A-454F-8460-3D390A94B067}" type="presParOf" srcId="{E2ED201C-2DCE-4D32-A164-CB75E433020E}" destId="{16D7CB8F-C6F6-483A-83CD-6CAB243529C5}" srcOrd="1" destOrd="0" presId="urn:microsoft.com/office/officeart/2005/8/layout/chevron2"/>
    <dgm:cxn modelId="{2AC8C3F8-6F02-4405-83F1-0FD4F8913F6F}" type="presParOf" srcId="{71BE59C1-C228-479B-8BA4-7CBEDE2F22E4}" destId="{D9B1EBE0-1106-46AE-8C08-A9901999872B}" srcOrd="3" destOrd="0" presId="urn:microsoft.com/office/officeart/2005/8/layout/chevron2"/>
    <dgm:cxn modelId="{14D19BBC-F94B-4B7F-9A98-1561AFE63FA6}" type="presParOf" srcId="{71BE59C1-C228-479B-8BA4-7CBEDE2F22E4}" destId="{7B99ACAB-B180-499D-AEB6-3F125E7CC362}" srcOrd="4" destOrd="0" presId="urn:microsoft.com/office/officeart/2005/8/layout/chevron2"/>
    <dgm:cxn modelId="{2D9EF90E-A51A-4E62-8031-E92B429E35FA}" type="presParOf" srcId="{7B99ACAB-B180-499D-AEB6-3F125E7CC362}" destId="{16B74590-F0A7-44D4-8C7B-926B3E8138F2}" srcOrd="0" destOrd="0" presId="urn:microsoft.com/office/officeart/2005/8/layout/chevron2"/>
    <dgm:cxn modelId="{679642CA-295B-4811-9C6A-357C14E482EA}" type="presParOf" srcId="{7B99ACAB-B180-499D-AEB6-3F125E7CC362}" destId="{636554EA-1776-4EAF-8452-81DC4563793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A662707-62BB-4907-BF85-4665C1CFC436}" type="doc">
      <dgm:prSet loTypeId="urn:microsoft.com/office/officeart/2005/8/layout/bList2#1" loCatId="list" qsTypeId="urn:microsoft.com/office/officeart/2005/8/quickstyle/simple1" qsCatId="simple" csTypeId="urn:microsoft.com/office/officeart/2005/8/colors/accent1_2" csCatId="accent1" phldr="1"/>
      <dgm:spPr/>
    </dgm:pt>
    <dgm:pt modelId="{08DE0B77-09C9-4252-B1B0-1C0D5DCD6A86}">
      <dgm:prSet phldrT="[Text]"/>
      <dgm:spPr/>
      <dgm:t>
        <a:bodyPr/>
        <a:lstStyle/>
        <a:p>
          <a:r>
            <a:rPr lang="en-US" dirty="0" smtClean="0"/>
            <a:t>BEN-1</a:t>
          </a:r>
          <a:endParaRPr lang="en-US" dirty="0"/>
        </a:p>
      </dgm:t>
    </dgm:pt>
    <dgm:pt modelId="{2AC9BE12-2A95-424E-A367-ED82E56729A5}" type="parTrans" cxnId="{F06128CE-5DF1-4FE2-8EA9-53A0A91C84F5}">
      <dgm:prSet/>
      <dgm:spPr/>
      <dgm:t>
        <a:bodyPr/>
        <a:lstStyle/>
        <a:p>
          <a:endParaRPr lang="en-US"/>
        </a:p>
      </dgm:t>
    </dgm:pt>
    <dgm:pt modelId="{0F237AAB-64B6-4DFC-8AAF-4858B9C6A210}" type="sibTrans" cxnId="{F06128CE-5DF1-4FE2-8EA9-53A0A91C84F5}">
      <dgm:prSet/>
      <dgm:spPr/>
      <dgm:t>
        <a:bodyPr/>
        <a:lstStyle/>
        <a:p>
          <a:endParaRPr lang="en-US"/>
        </a:p>
      </dgm:t>
    </dgm:pt>
    <dgm:pt modelId="{7F30C6F0-38AB-4C7F-B1E8-5E0E8E1C048C}">
      <dgm:prSet phldrT="[Text]"/>
      <dgm:spPr/>
      <dgm:t>
        <a:bodyPr/>
        <a:lstStyle/>
        <a:p>
          <a:r>
            <a:rPr lang="en-US" dirty="0" smtClean="0"/>
            <a:t>BEN-2</a:t>
          </a:r>
          <a:endParaRPr lang="en-US" dirty="0"/>
        </a:p>
      </dgm:t>
    </dgm:pt>
    <dgm:pt modelId="{4025699A-956E-4B86-8473-2616395B1892}" type="parTrans" cxnId="{9C530E18-26F6-4318-9431-9B47A04ACC08}">
      <dgm:prSet/>
      <dgm:spPr/>
      <dgm:t>
        <a:bodyPr/>
        <a:lstStyle/>
        <a:p>
          <a:endParaRPr lang="en-US"/>
        </a:p>
      </dgm:t>
    </dgm:pt>
    <dgm:pt modelId="{A2312EFD-0FB2-49F2-9F92-DC034DEC7CF7}" type="sibTrans" cxnId="{9C530E18-26F6-4318-9431-9B47A04ACC08}">
      <dgm:prSet/>
      <dgm:spPr/>
      <dgm:t>
        <a:bodyPr/>
        <a:lstStyle/>
        <a:p>
          <a:endParaRPr lang="en-US"/>
        </a:p>
      </dgm:t>
    </dgm:pt>
    <dgm:pt modelId="{1364837B-C5D6-4673-AB04-F51AE0B5C905}">
      <dgm:prSet phldrT="[Text]"/>
      <dgm:spPr/>
      <dgm:t>
        <a:bodyPr/>
        <a:lstStyle/>
        <a:p>
          <a:r>
            <a:rPr lang="en-US" dirty="0" smtClean="0"/>
            <a:t>BEN-3</a:t>
          </a:r>
          <a:endParaRPr lang="en-US" dirty="0"/>
        </a:p>
      </dgm:t>
    </dgm:pt>
    <dgm:pt modelId="{4845E70C-2AB4-4FE6-BC52-388C8CFA3D07}" type="parTrans" cxnId="{74BB5C03-2DCC-4F03-8D5B-57DF6B9F96B8}">
      <dgm:prSet/>
      <dgm:spPr/>
      <dgm:t>
        <a:bodyPr/>
        <a:lstStyle/>
        <a:p>
          <a:endParaRPr lang="en-US"/>
        </a:p>
      </dgm:t>
    </dgm:pt>
    <dgm:pt modelId="{3F8DDDAC-C290-46CD-9C78-523AA8AFD0A2}" type="sibTrans" cxnId="{74BB5C03-2DCC-4F03-8D5B-57DF6B9F96B8}">
      <dgm:prSet/>
      <dgm:spPr/>
      <dgm:t>
        <a:bodyPr/>
        <a:lstStyle/>
        <a:p>
          <a:endParaRPr lang="en-US"/>
        </a:p>
      </dgm:t>
    </dgm:pt>
    <dgm:pt modelId="{A0EA5D87-8947-4185-B792-EA8E9FB2F390}">
      <dgm:prSet/>
      <dgm:spPr/>
      <dgm:t>
        <a:bodyPr/>
        <a:lstStyle/>
        <a:p>
          <a:pPr algn="just"/>
          <a:r>
            <a:rPr lang="en-US" dirty="0" smtClean="0"/>
            <a:t>Declaration to be given by every SBO to the Company specifying his nature of interest and other particulars in the manner and time as prescribed in Form.</a:t>
          </a:r>
          <a:endParaRPr lang="en-US" dirty="0"/>
        </a:p>
      </dgm:t>
    </dgm:pt>
    <dgm:pt modelId="{9723B969-979D-4843-8D3F-09C7851FD153}" type="parTrans" cxnId="{BD2B9EA4-15EB-4FF8-B4A1-CB2D065CAD97}">
      <dgm:prSet/>
      <dgm:spPr/>
      <dgm:t>
        <a:bodyPr/>
        <a:lstStyle/>
        <a:p>
          <a:endParaRPr lang="en-US"/>
        </a:p>
      </dgm:t>
    </dgm:pt>
    <dgm:pt modelId="{CD8B03BF-2B8F-4D5A-B4B9-76B0A5A7B0FE}" type="sibTrans" cxnId="{BD2B9EA4-15EB-4FF8-B4A1-CB2D065CAD97}">
      <dgm:prSet/>
      <dgm:spPr/>
      <dgm:t>
        <a:bodyPr/>
        <a:lstStyle/>
        <a:p>
          <a:endParaRPr lang="en-US"/>
        </a:p>
      </dgm:t>
    </dgm:pt>
    <dgm:pt modelId="{BDF92E07-D220-4170-BD1C-DC279F72545C}">
      <dgm:prSet/>
      <dgm:spPr/>
      <dgm:t>
        <a:bodyPr/>
        <a:lstStyle/>
        <a:p>
          <a:r>
            <a:rPr lang="en-US" dirty="0" smtClean="0"/>
            <a:t>Company is required to file return of SBO with Registrar of Companies (</a:t>
          </a:r>
          <a:r>
            <a:rPr lang="en-US" dirty="0" err="1" smtClean="0"/>
            <a:t>RoC</a:t>
          </a:r>
          <a:r>
            <a:rPr lang="en-US" dirty="0" smtClean="0"/>
            <a:t>) within 30 days from the date of receipt of declaration in Form BEN-1</a:t>
          </a:r>
          <a:endParaRPr lang="en-US" dirty="0"/>
        </a:p>
      </dgm:t>
    </dgm:pt>
    <dgm:pt modelId="{05494810-F4BF-4F28-AFCB-D99E22EDEFB5}" type="parTrans" cxnId="{3B6B3023-5DF5-488B-8914-FDB02A6C35F6}">
      <dgm:prSet/>
      <dgm:spPr/>
      <dgm:t>
        <a:bodyPr/>
        <a:lstStyle/>
        <a:p>
          <a:endParaRPr lang="en-US"/>
        </a:p>
      </dgm:t>
    </dgm:pt>
    <dgm:pt modelId="{F4DE9DEA-7F3C-454D-A081-050C8E84BDFA}" type="sibTrans" cxnId="{3B6B3023-5DF5-488B-8914-FDB02A6C35F6}">
      <dgm:prSet/>
      <dgm:spPr/>
      <dgm:t>
        <a:bodyPr/>
        <a:lstStyle/>
        <a:p>
          <a:endParaRPr lang="en-US"/>
        </a:p>
      </dgm:t>
    </dgm:pt>
    <dgm:pt modelId="{77FB7DF8-35A4-4B5D-85AC-4D703DAAB681}">
      <dgm:prSet/>
      <dgm:spPr/>
      <dgm:t>
        <a:bodyPr/>
        <a:lstStyle/>
        <a:p>
          <a:r>
            <a:rPr lang="en-US" dirty="0" smtClean="0"/>
            <a:t>Company is required to maintain (and keep available for inspection by any member) a register of SBO in Form BEN-3</a:t>
          </a:r>
          <a:endParaRPr lang="en-US" dirty="0"/>
        </a:p>
      </dgm:t>
    </dgm:pt>
    <dgm:pt modelId="{114760EF-16BB-4A98-BA41-B6135CB0ED7B}" type="parTrans" cxnId="{D7C1B60F-6839-445C-B4AF-9B5CDD13A190}">
      <dgm:prSet/>
      <dgm:spPr/>
      <dgm:t>
        <a:bodyPr/>
        <a:lstStyle/>
        <a:p>
          <a:endParaRPr lang="en-US"/>
        </a:p>
      </dgm:t>
    </dgm:pt>
    <dgm:pt modelId="{EFE5E99D-720C-4E0A-BEEB-6559BEFF378F}" type="sibTrans" cxnId="{D7C1B60F-6839-445C-B4AF-9B5CDD13A190}">
      <dgm:prSet/>
      <dgm:spPr/>
      <dgm:t>
        <a:bodyPr/>
        <a:lstStyle/>
        <a:p>
          <a:endParaRPr lang="en-US"/>
        </a:p>
      </dgm:t>
    </dgm:pt>
    <dgm:pt modelId="{87CDCBF2-2FDB-4034-A969-3BA7693067A4}" type="pres">
      <dgm:prSet presAssocID="{2A662707-62BB-4907-BF85-4665C1CFC436}" presName="diagram" presStyleCnt="0">
        <dgm:presLayoutVars>
          <dgm:dir/>
          <dgm:animLvl val="lvl"/>
          <dgm:resizeHandles val="exact"/>
        </dgm:presLayoutVars>
      </dgm:prSet>
      <dgm:spPr/>
    </dgm:pt>
    <dgm:pt modelId="{DFE26B4B-B7F7-4F89-A233-032F15FD85B1}" type="pres">
      <dgm:prSet presAssocID="{08DE0B77-09C9-4252-B1B0-1C0D5DCD6A86}" presName="compNode" presStyleCnt="0"/>
      <dgm:spPr/>
    </dgm:pt>
    <dgm:pt modelId="{0391BE1F-9B08-4968-A005-A5EEED9D6EC5}" type="pres">
      <dgm:prSet presAssocID="{08DE0B77-09C9-4252-B1B0-1C0D5DCD6A86}" presName="childRect" presStyleLbl="bgAcc1" presStyleIdx="0" presStyleCnt="3">
        <dgm:presLayoutVars>
          <dgm:bulletEnabled val="1"/>
        </dgm:presLayoutVars>
      </dgm:prSet>
      <dgm:spPr/>
      <dgm:t>
        <a:bodyPr/>
        <a:lstStyle/>
        <a:p>
          <a:endParaRPr lang="en-US"/>
        </a:p>
      </dgm:t>
    </dgm:pt>
    <dgm:pt modelId="{847EFE05-640D-442B-8898-FE4D07D554A1}" type="pres">
      <dgm:prSet presAssocID="{08DE0B77-09C9-4252-B1B0-1C0D5DCD6A86}" presName="parentText" presStyleLbl="node1" presStyleIdx="0" presStyleCnt="0">
        <dgm:presLayoutVars>
          <dgm:chMax val="0"/>
          <dgm:bulletEnabled val="1"/>
        </dgm:presLayoutVars>
      </dgm:prSet>
      <dgm:spPr/>
      <dgm:t>
        <a:bodyPr/>
        <a:lstStyle/>
        <a:p>
          <a:endParaRPr lang="en-US"/>
        </a:p>
      </dgm:t>
    </dgm:pt>
    <dgm:pt modelId="{5C2B2686-C139-460A-B5D3-BD5756B1B8B5}" type="pres">
      <dgm:prSet presAssocID="{08DE0B77-09C9-4252-B1B0-1C0D5DCD6A86}" presName="parentRect" presStyleLbl="alignNode1" presStyleIdx="0" presStyleCnt="3"/>
      <dgm:spPr/>
      <dgm:t>
        <a:bodyPr/>
        <a:lstStyle/>
        <a:p>
          <a:endParaRPr lang="en-US"/>
        </a:p>
      </dgm:t>
    </dgm:pt>
    <dgm:pt modelId="{2F5D2C42-3995-44C5-BAD6-9F009D5D2636}" type="pres">
      <dgm:prSet presAssocID="{08DE0B77-09C9-4252-B1B0-1C0D5DCD6A86}" presName="adorn" presStyleLbl="fgAccFollowNode1" presStyleIdx="0" presStyleCnt="3"/>
      <dgm:spPr/>
    </dgm:pt>
    <dgm:pt modelId="{DE6869C2-CF02-44A1-B393-E56C3FB29EF4}" type="pres">
      <dgm:prSet presAssocID="{0F237AAB-64B6-4DFC-8AAF-4858B9C6A210}" presName="sibTrans" presStyleLbl="sibTrans2D1" presStyleIdx="0" presStyleCnt="0"/>
      <dgm:spPr/>
      <dgm:t>
        <a:bodyPr/>
        <a:lstStyle/>
        <a:p>
          <a:endParaRPr lang="en-US"/>
        </a:p>
      </dgm:t>
    </dgm:pt>
    <dgm:pt modelId="{61913ACD-F484-479D-A625-B14173969CDF}" type="pres">
      <dgm:prSet presAssocID="{7F30C6F0-38AB-4C7F-B1E8-5E0E8E1C048C}" presName="compNode" presStyleCnt="0"/>
      <dgm:spPr/>
    </dgm:pt>
    <dgm:pt modelId="{BE5065E4-5743-4D1A-AC59-8810A7FC9353}" type="pres">
      <dgm:prSet presAssocID="{7F30C6F0-38AB-4C7F-B1E8-5E0E8E1C048C}" presName="childRect" presStyleLbl="bgAcc1" presStyleIdx="1" presStyleCnt="3" custLinFactNeighborX="178" custLinFactNeighborY="-1731">
        <dgm:presLayoutVars>
          <dgm:bulletEnabled val="1"/>
        </dgm:presLayoutVars>
      </dgm:prSet>
      <dgm:spPr/>
      <dgm:t>
        <a:bodyPr/>
        <a:lstStyle/>
        <a:p>
          <a:endParaRPr lang="en-US"/>
        </a:p>
      </dgm:t>
    </dgm:pt>
    <dgm:pt modelId="{E1B5A00D-8169-4765-8E93-B6376522FB9C}" type="pres">
      <dgm:prSet presAssocID="{7F30C6F0-38AB-4C7F-B1E8-5E0E8E1C048C}" presName="parentText" presStyleLbl="node1" presStyleIdx="0" presStyleCnt="0">
        <dgm:presLayoutVars>
          <dgm:chMax val="0"/>
          <dgm:bulletEnabled val="1"/>
        </dgm:presLayoutVars>
      </dgm:prSet>
      <dgm:spPr/>
      <dgm:t>
        <a:bodyPr/>
        <a:lstStyle/>
        <a:p>
          <a:endParaRPr lang="en-US"/>
        </a:p>
      </dgm:t>
    </dgm:pt>
    <dgm:pt modelId="{24470D4B-1789-4C14-A4EC-EB4AB2974E1C}" type="pres">
      <dgm:prSet presAssocID="{7F30C6F0-38AB-4C7F-B1E8-5E0E8E1C048C}" presName="parentRect" presStyleLbl="alignNode1" presStyleIdx="1" presStyleCnt="3"/>
      <dgm:spPr/>
      <dgm:t>
        <a:bodyPr/>
        <a:lstStyle/>
        <a:p>
          <a:endParaRPr lang="en-US"/>
        </a:p>
      </dgm:t>
    </dgm:pt>
    <dgm:pt modelId="{AB942258-93F5-4B1B-AF49-F0953819F7EF}" type="pres">
      <dgm:prSet presAssocID="{7F30C6F0-38AB-4C7F-B1E8-5E0E8E1C048C}" presName="adorn" presStyleLbl="fgAccFollowNode1" presStyleIdx="1" presStyleCnt="3"/>
      <dgm:spPr/>
    </dgm:pt>
    <dgm:pt modelId="{61AE617B-A92D-4440-9AC3-E67DA57FC8B8}" type="pres">
      <dgm:prSet presAssocID="{A2312EFD-0FB2-49F2-9F92-DC034DEC7CF7}" presName="sibTrans" presStyleLbl="sibTrans2D1" presStyleIdx="0" presStyleCnt="0"/>
      <dgm:spPr/>
      <dgm:t>
        <a:bodyPr/>
        <a:lstStyle/>
        <a:p>
          <a:endParaRPr lang="en-US"/>
        </a:p>
      </dgm:t>
    </dgm:pt>
    <dgm:pt modelId="{D2B59271-2352-4B4A-9F82-78EA573DE4DE}" type="pres">
      <dgm:prSet presAssocID="{1364837B-C5D6-4673-AB04-F51AE0B5C905}" presName="compNode" presStyleCnt="0"/>
      <dgm:spPr/>
    </dgm:pt>
    <dgm:pt modelId="{89556E07-1AA0-4198-A773-01AD06E44AC7}" type="pres">
      <dgm:prSet presAssocID="{1364837B-C5D6-4673-AB04-F51AE0B5C905}" presName="childRect" presStyleLbl="bgAcc1" presStyleIdx="2" presStyleCnt="3">
        <dgm:presLayoutVars>
          <dgm:bulletEnabled val="1"/>
        </dgm:presLayoutVars>
      </dgm:prSet>
      <dgm:spPr/>
      <dgm:t>
        <a:bodyPr/>
        <a:lstStyle/>
        <a:p>
          <a:endParaRPr lang="en-US"/>
        </a:p>
      </dgm:t>
    </dgm:pt>
    <dgm:pt modelId="{08A96505-7BBD-4F52-A38F-05906095B673}" type="pres">
      <dgm:prSet presAssocID="{1364837B-C5D6-4673-AB04-F51AE0B5C905}" presName="parentText" presStyleLbl="node1" presStyleIdx="0" presStyleCnt="0">
        <dgm:presLayoutVars>
          <dgm:chMax val="0"/>
          <dgm:bulletEnabled val="1"/>
        </dgm:presLayoutVars>
      </dgm:prSet>
      <dgm:spPr/>
      <dgm:t>
        <a:bodyPr/>
        <a:lstStyle/>
        <a:p>
          <a:endParaRPr lang="en-US"/>
        </a:p>
      </dgm:t>
    </dgm:pt>
    <dgm:pt modelId="{F4DA3B75-4554-45E2-885D-AD4E89385846}" type="pres">
      <dgm:prSet presAssocID="{1364837B-C5D6-4673-AB04-F51AE0B5C905}" presName="parentRect" presStyleLbl="alignNode1" presStyleIdx="2" presStyleCnt="3"/>
      <dgm:spPr/>
      <dgm:t>
        <a:bodyPr/>
        <a:lstStyle/>
        <a:p>
          <a:endParaRPr lang="en-US"/>
        </a:p>
      </dgm:t>
    </dgm:pt>
    <dgm:pt modelId="{2911DBD0-E4EF-459F-8D35-B41B7B44D29D}" type="pres">
      <dgm:prSet presAssocID="{1364837B-C5D6-4673-AB04-F51AE0B5C905}" presName="adorn" presStyleLbl="fgAccFollowNode1" presStyleIdx="2" presStyleCnt="3"/>
      <dgm:spPr/>
    </dgm:pt>
  </dgm:ptLst>
  <dgm:cxnLst>
    <dgm:cxn modelId="{F06128CE-5DF1-4FE2-8EA9-53A0A91C84F5}" srcId="{2A662707-62BB-4907-BF85-4665C1CFC436}" destId="{08DE0B77-09C9-4252-B1B0-1C0D5DCD6A86}" srcOrd="0" destOrd="0" parTransId="{2AC9BE12-2A95-424E-A367-ED82E56729A5}" sibTransId="{0F237AAB-64B6-4DFC-8AAF-4858B9C6A210}"/>
    <dgm:cxn modelId="{B0C4E351-05BF-4E62-9614-512305CE0AB6}" type="presOf" srcId="{1364837B-C5D6-4673-AB04-F51AE0B5C905}" destId="{F4DA3B75-4554-45E2-885D-AD4E89385846}" srcOrd="1" destOrd="0" presId="urn:microsoft.com/office/officeart/2005/8/layout/bList2#1"/>
    <dgm:cxn modelId="{A51E52E3-944B-478F-BF0B-506AC5EFE4EE}" type="presOf" srcId="{7F30C6F0-38AB-4C7F-B1E8-5E0E8E1C048C}" destId="{24470D4B-1789-4C14-A4EC-EB4AB2974E1C}" srcOrd="1" destOrd="0" presId="urn:microsoft.com/office/officeart/2005/8/layout/bList2#1"/>
    <dgm:cxn modelId="{1C2B1E28-2C09-410F-B986-C5DA7D5B974D}" type="presOf" srcId="{08DE0B77-09C9-4252-B1B0-1C0D5DCD6A86}" destId="{847EFE05-640D-442B-8898-FE4D07D554A1}" srcOrd="0" destOrd="0" presId="urn:microsoft.com/office/officeart/2005/8/layout/bList2#1"/>
    <dgm:cxn modelId="{0023FD03-250B-43C0-AF2F-88B3B5131996}" type="presOf" srcId="{BDF92E07-D220-4170-BD1C-DC279F72545C}" destId="{BE5065E4-5743-4D1A-AC59-8810A7FC9353}" srcOrd="0" destOrd="0" presId="urn:microsoft.com/office/officeart/2005/8/layout/bList2#1"/>
    <dgm:cxn modelId="{BD2B9EA4-15EB-4FF8-B4A1-CB2D065CAD97}" srcId="{08DE0B77-09C9-4252-B1B0-1C0D5DCD6A86}" destId="{A0EA5D87-8947-4185-B792-EA8E9FB2F390}" srcOrd="0" destOrd="0" parTransId="{9723B969-979D-4843-8D3F-09C7851FD153}" sibTransId="{CD8B03BF-2B8F-4D5A-B4B9-76B0A5A7B0FE}"/>
    <dgm:cxn modelId="{5778AA04-B1E1-4F93-9368-6A8D8352E6AB}" type="presOf" srcId="{7F30C6F0-38AB-4C7F-B1E8-5E0E8E1C048C}" destId="{E1B5A00D-8169-4765-8E93-B6376522FB9C}" srcOrd="0" destOrd="0" presId="urn:microsoft.com/office/officeart/2005/8/layout/bList2#1"/>
    <dgm:cxn modelId="{D76C6133-8E37-45F0-AF1A-782308864880}" type="presOf" srcId="{2A662707-62BB-4907-BF85-4665C1CFC436}" destId="{87CDCBF2-2FDB-4034-A969-3BA7693067A4}" srcOrd="0" destOrd="0" presId="urn:microsoft.com/office/officeart/2005/8/layout/bList2#1"/>
    <dgm:cxn modelId="{9C530E18-26F6-4318-9431-9B47A04ACC08}" srcId="{2A662707-62BB-4907-BF85-4665C1CFC436}" destId="{7F30C6F0-38AB-4C7F-B1E8-5E0E8E1C048C}" srcOrd="1" destOrd="0" parTransId="{4025699A-956E-4B86-8473-2616395B1892}" sibTransId="{A2312EFD-0FB2-49F2-9F92-DC034DEC7CF7}"/>
    <dgm:cxn modelId="{D7C1B60F-6839-445C-B4AF-9B5CDD13A190}" srcId="{1364837B-C5D6-4673-AB04-F51AE0B5C905}" destId="{77FB7DF8-35A4-4B5D-85AC-4D703DAAB681}" srcOrd="0" destOrd="0" parTransId="{114760EF-16BB-4A98-BA41-B6135CB0ED7B}" sibTransId="{EFE5E99D-720C-4E0A-BEEB-6559BEFF378F}"/>
    <dgm:cxn modelId="{499B1F0F-A426-4C0F-9662-97213B7A4198}" type="presOf" srcId="{0F237AAB-64B6-4DFC-8AAF-4858B9C6A210}" destId="{DE6869C2-CF02-44A1-B393-E56C3FB29EF4}" srcOrd="0" destOrd="0" presId="urn:microsoft.com/office/officeart/2005/8/layout/bList2#1"/>
    <dgm:cxn modelId="{3B6B3023-5DF5-488B-8914-FDB02A6C35F6}" srcId="{7F30C6F0-38AB-4C7F-B1E8-5E0E8E1C048C}" destId="{BDF92E07-D220-4170-BD1C-DC279F72545C}" srcOrd="0" destOrd="0" parTransId="{05494810-F4BF-4F28-AFCB-D99E22EDEFB5}" sibTransId="{F4DE9DEA-7F3C-454D-A081-050C8E84BDFA}"/>
    <dgm:cxn modelId="{D660B618-C818-4262-9E86-F45DC31E93EB}" type="presOf" srcId="{08DE0B77-09C9-4252-B1B0-1C0D5DCD6A86}" destId="{5C2B2686-C139-460A-B5D3-BD5756B1B8B5}" srcOrd="1" destOrd="0" presId="urn:microsoft.com/office/officeart/2005/8/layout/bList2#1"/>
    <dgm:cxn modelId="{A562EA82-ED02-4482-A3BB-A70D86C5242C}" type="presOf" srcId="{1364837B-C5D6-4673-AB04-F51AE0B5C905}" destId="{08A96505-7BBD-4F52-A38F-05906095B673}" srcOrd="0" destOrd="0" presId="urn:microsoft.com/office/officeart/2005/8/layout/bList2#1"/>
    <dgm:cxn modelId="{88CE5875-ABC9-4C6E-A175-D3AA5D3D5854}" type="presOf" srcId="{A2312EFD-0FB2-49F2-9F92-DC034DEC7CF7}" destId="{61AE617B-A92D-4440-9AC3-E67DA57FC8B8}" srcOrd="0" destOrd="0" presId="urn:microsoft.com/office/officeart/2005/8/layout/bList2#1"/>
    <dgm:cxn modelId="{D2A3BBC3-62EE-4A84-9EF7-B78968A0257D}" type="presOf" srcId="{A0EA5D87-8947-4185-B792-EA8E9FB2F390}" destId="{0391BE1F-9B08-4968-A005-A5EEED9D6EC5}" srcOrd="0" destOrd="0" presId="urn:microsoft.com/office/officeart/2005/8/layout/bList2#1"/>
    <dgm:cxn modelId="{74BB5C03-2DCC-4F03-8D5B-57DF6B9F96B8}" srcId="{2A662707-62BB-4907-BF85-4665C1CFC436}" destId="{1364837B-C5D6-4673-AB04-F51AE0B5C905}" srcOrd="2" destOrd="0" parTransId="{4845E70C-2AB4-4FE6-BC52-388C8CFA3D07}" sibTransId="{3F8DDDAC-C290-46CD-9C78-523AA8AFD0A2}"/>
    <dgm:cxn modelId="{488DFE50-976D-49D8-AD57-CA27B7BD3EA0}" type="presOf" srcId="{77FB7DF8-35A4-4B5D-85AC-4D703DAAB681}" destId="{89556E07-1AA0-4198-A773-01AD06E44AC7}" srcOrd="0" destOrd="0" presId="urn:microsoft.com/office/officeart/2005/8/layout/bList2#1"/>
    <dgm:cxn modelId="{936FABEE-AA28-47FA-8B7B-E9C50315BC6A}" type="presParOf" srcId="{87CDCBF2-2FDB-4034-A969-3BA7693067A4}" destId="{DFE26B4B-B7F7-4F89-A233-032F15FD85B1}" srcOrd="0" destOrd="0" presId="urn:microsoft.com/office/officeart/2005/8/layout/bList2#1"/>
    <dgm:cxn modelId="{66EEBBDD-97C9-4C51-A90F-AA7EDE1DC42A}" type="presParOf" srcId="{DFE26B4B-B7F7-4F89-A233-032F15FD85B1}" destId="{0391BE1F-9B08-4968-A005-A5EEED9D6EC5}" srcOrd="0" destOrd="0" presId="urn:microsoft.com/office/officeart/2005/8/layout/bList2#1"/>
    <dgm:cxn modelId="{C03B00C1-C53F-4C74-AA02-4A63450A574E}" type="presParOf" srcId="{DFE26B4B-B7F7-4F89-A233-032F15FD85B1}" destId="{847EFE05-640D-442B-8898-FE4D07D554A1}" srcOrd="1" destOrd="0" presId="urn:microsoft.com/office/officeart/2005/8/layout/bList2#1"/>
    <dgm:cxn modelId="{258A5A22-11E7-4D4C-80A6-A923069154FF}" type="presParOf" srcId="{DFE26B4B-B7F7-4F89-A233-032F15FD85B1}" destId="{5C2B2686-C139-460A-B5D3-BD5756B1B8B5}" srcOrd="2" destOrd="0" presId="urn:microsoft.com/office/officeart/2005/8/layout/bList2#1"/>
    <dgm:cxn modelId="{4AC7E2AA-6CDF-490E-A864-1D0B4330567A}" type="presParOf" srcId="{DFE26B4B-B7F7-4F89-A233-032F15FD85B1}" destId="{2F5D2C42-3995-44C5-BAD6-9F009D5D2636}" srcOrd="3" destOrd="0" presId="urn:microsoft.com/office/officeart/2005/8/layout/bList2#1"/>
    <dgm:cxn modelId="{424F6350-5D37-4EEC-A333-C4DA2BAAC991}" type="presParOf" srcId="{87CDCBF2-2FDB-4034-A969-3BA7693067A4}" destId="{DE6869C2-CF02-44A1-B393-E56C3FB29EF4}" srcOrd="1" destOrd="0" presId="urn:microsoft.com/office/officeart/2005/8/layout/bList2#1"/>
    <dgm:cxn modelId="{61DA6D7F-0E33-4810-96C0-AE04201E5122}" type="presParOf" srcId="{87CDCBF2-2FDB-4034-A969-3BA7693067A4}" destId="{61913ACD-F484-479D-A625-B14173969CDF}" srcOrd="2" destOrd="0" presId="urn:microsoft.com/office/officeart/2005/8/layout/bList2#1"/>
    <dgm:cxn modelId="{BC875E04-796F-42F5-A8EE-B92600B6F5E4}" type="presParOf" srcId="{61913ACD-F484-479D-A625-B14173969CDF}" destId="{BE5065E4-5743-4D1A-AC59-8810A7FC9353}" srcOrd="0" destOrd="0" presId="urn:microsoft.com/office/officeart/2005/8/layout/bList2#1"/>
    <dgm:cxn modelId="{1E2A7520-17D4-420B-8D43-88238580D9BF}" type="presParOf" srcId="{61913ACD-F484-479D-A625-B14173969CDF}" destId="{E1B5A00D-8169-4765-8E93-B6376522FB9C}" srcOrd="1" destOrd="0" presId="urn:microsoft.com/office/officeart/2005/8/layout/bList2#1"/>
    <dgm:cxn modelId="{C248AEAC-6CBC-4010-892F-A896B3865991}" type="presParOf" srcId="{61913ACD-F484-479D-A625-B14173969CDF}" destId="{24470D4B-1789-4C14-A4EC-EB4AB2974E1C}" srcOrd="2" destOrd="0" presId="urn:microsoft.com/office/officeart/2005/8/layout/bList2#1"/>
    <dgm:cxn modelId="{B0387F7F-A93B-44E2-9CB4-D91A5B57AEE2}" type="presParOf" srcId="{61913ACD-F484-479D-A625-B14173969CDF}" destId="{AB942258-93F5-4B1B-AF49-F0953819F7EF}" srcOrd="3" destOrd="0" presId="urn:microsoft.com/office/officeart/2005/8/layout/bList2#1"/>
    <dgm:cxn modelId="{34016A73-FC00-4ADC-A767-B9E4E7257D59}" type="presParOf" srcId="{87CDCBF2-2FDB-4034-A969-3BA7693067A4}" destId="{61AE617B-A92D-4440-9AC3-E67DA57FC8B8}" srcOrd="3" destOrd="0" presId="urn:microsoft.com/office/officeart/2005/8/layout/bList2#1"/>
    <dgm:cxn modelId="{5925B2C3-5596-4180-9F30-49DF673A221E}" type="presParOf" srcId="{87CDCBF2-2FDB-4034-A969-3BA7693067A4}" destId="{D2B59271-2352-4B4A-9F82-78EA573DE4DE}" srcOrd="4" destOrd="0" presId="urn:microsoft.com/office/officeart/2005/8/layout/bList2#1"/>
    <dgm:cxn modelId="{9494607C-2BBE-40F5-9A15-441F64A8C923}" type="presParOf" srcId="{D2B59271-2352-4B4A-9F82-78EA573DE4DE}" destId="{89556E07-1AA0-4198-A773-01AD06E44AC7}" srcOrd="0" destOrd="0" presId="urn:microsoft.com/office/officeart/2005/8/layout/bList2#1"/>
    <dgm:cxn modelId="{A414D44F-2DDB-4649-868E-65D55F49948B}" type="presParOf" srcId="{D2B59271-2352-4B4A-9F82-78EA573DE4DE}" destId="{08A96505-7BBD-4F52-A38F-05906095B673}" srcOrd="1" destOrd="0" presId="urn:microsoft.com/office/officeart/2005/8/layout/bList2#1"/>
    <dgm:cxn modelId="{877F72A4-E2E8-476D-BAFB-75786CE155BD}" type="presParOf" srcId="{D2B59271-2352-4B4A-9F82-78EA573DE4DE}" destId="{F4DA3B75-4554-45E2-885D-AD4E89385846}" srcOrd="2" destOrd="0" presId="urn:microsoft.com/office/officeart/2005/8/layout/bList2#1"/>
    <dgm:cxn modelId="{AA2915BA-2E08-4DE7-B2DF-CFBF0DC40373}" type="presParOf" srcId="{D2B59271-2352-4B4A-9F82-78EA573DE4DE}" destId="{2911DBD0-E4EF-459F-8D35-B41B7B44D29D}" srcOrd="3" destOrd="0" presId="urn:microsoft.com/office/officeart/2005/8/layout/bList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B142A-8DCF-40F7-A5D2-734C961BBA95}">
      <dsp:nvSpPr>
        <dsp:cNvPr id="0" name=""/>
        <dsp:cNvSpPr/>
      </dsp:nvSpPr>
      <dsp:spPr>
        <a:xfrm>
          <a:off x="5508466" y="2791476"/>
          <a:ext cx="3101340" cy="3101340"/>
        </a:xfrm>
        <a:prstGeom prst="gear9">
          <a:avLst/>
        </a:prstGeom>
        <a:solidFill>
          <a:schemeClr val="lt1">
            <a:hueOff val="0"/>
            <a:satOff val="0"/>
            <a:lumOff val="0"/>
            <a:alphaOff val="0"/>
          </a:schemeClr>
        </a:solidFill>
        <a:ln w="55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b="1" kern="1200" dirty="0" smtClean="0"/>
            <a:t>Rs. 100 Penalty per day</a:t>
          </a:r>
          <a:endParaRPr lang="en-US" sz="4000" b="1" kern="1200" dirty="0"/>
        </a:p>
      </dsp:txBody>
      <dsp:txXfrm>
        <a:off x="6131973" y="3517950"/>
        <a:ext cx="1854326" cy="1594153"/>
      </dsp:txXfrm>
    </dsp:sp>
    <dsp:sp modelId="{308C01F8-E437-4B95-9671-FA942CBD8857}">
      <dsp:nvSpPr>
        <dsp:cNvPr id="0" name=""/>
        <dsp:cNvSpPr/>
      </dsp:nvSpPr>
      <dsp:spPr>
        <a:xfrm>
          <a:off x="3276606" y="2209800"/>
          <a:ext cx="2653213" cy="2257595"/>
        </a:xfrm>
        <a:prstGeom prst="gear6">
          <a:avLst/>
        </a:prstGeom>
        <a:solidFill>
          <a:schemeClr val="lt1">
            <a:hueOff val="0"/>
            <a:satOff val="0"/>
            <a:lumOff val="0"/>
            <a:alphaOff val="0"/>
          </a:schemeClr>
        </a:solidFill>
        <a:ln w="55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t>Strike-off         (3years) </a:t>
          </a:r>
          <a:endParaRPr lang="en-US" sz="2800" b="1" kern="1200" dirty="0"/>
        </a:p>
      </dsp:txBody>
      <dsp:txXfrm>
        <a:off x="3902470" y="2781591"/>
        <a:ext cx="1401485" cy="1114013"/>
      </dsp:txXfrm>
    </dsp:sp>
    <dsp:sp modelId="{2B00D148-59C5-4044-A3FF-FDFBF4F9B3AB}">
      <dsp:nvSpPr>
        <dsp:cNvPr id="0" name=""/>
        <dsp:cNvSpPr/>
      </dsp:nvSpPr>
      <dsp:spPr>
        <a:xfrm rot="20700000">
          <a:off x="4733976" y="157948"/>
          <a:ext cx="3565054" cy="2898759"/>
        </a:xfrm>
        <a:prstGeom prst="gear6">
          <a:avLst/>
        </a:prstGeom>
        <a:solidFill>
          <a:schemeClr val="lt1">
            <a:hueOff val="0"/>
            <a:satOff val="0"/>
            <a:lumOff val="0"/>
            <a:alphaOff val="0"/>
          </a:schemeClr>
        </a:solidFill>
        <a:ln w="55000" cap="flat" cmpd="thickThin"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Disqualification of Director</a:t>
          </a:r>
          <a:endParaRPr lang="en-US" sz="2000" b="1" kern="1200" dirty="0"/>
        </a:p>
      </dsp:txBody>
      <dsp:txXfrm rot="-20700000">
        <a:off x="5555416" y="754212"/>
        <a:ext cx="1922173" cy="1706233"/>
      </dsp:txXfrm>
    </dsp:sp>
    <dsp:sp modelId="{C2E3C26D-78EE-4F85-A81B-4B2C21C54841}">
      <dsp:nvSpPr>
        <dsp:cNvPr id="0" name=""/>
        <dsp:cNvSpPr/>
      </dsp:nvSpPr>
      <dsp:spPr>
        <a:xfrm>
          <a:off x="5286170" y="2314232"/>
          <a:ext cx="3969715" cy="3969715"/>
        </a:xfrm>
        <a:prstGeom prst="circularArrow">
          <a:avLst>
            <a:gd name="adj1" fmla="val 4687"/>
            <a:gd name="adj2" fmla="val 299029"/>
            <a:gd name="adj3" fmla="val 2542483"/>
            <a:gd name="adj4" fmla="val 15805705"/>
            <a:gd name="adj5" fmla="val 5469"/>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EDAE16-C4E8-4737-9BB9-C4B62D3F81AE}">
      <dsp:nvSpPr>
        <dsp:cNvPr id="0" name=""/>
        <dsp:cNvSpPr/>
      </dsp:nvSpPr>
      <dsp:spPr>
        <a:xfrm>
          <a:off x="3304602" y="1553172"/>
          <a:ext cx="2884246" cy="2884246"/>
        </a:xfrm>
        <a:prstGeom prst="leftCircularArrow">
          <a:avLst>
            <a:gd name="adj1" fmla="val 6452"/>
            <a:gd name="adj2" fmla="val 429999"/>
            <a:gd name="adj3" fmla="val 10489124"/>
            <a:gd name="adj4" fmla="val 14837806"/>
            <a:gd name="adj5" fmla="val 7527"/>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0F0D58-1256-4CCF-A534-DB7417BA6349}">
      <dsp:nvSpPr>
        <dsp:cNvPr id="0" name=""/>
        <dsp:cNvSpPr/>
      </dsp:nvSpPr>
      <dsp:spPr>
        <a:xfrm>
          <a:off x="4456187" y="12092"/>
          <a:ext cx="3109798" cy="3109798"/>
        </a:xfrm>
        <a:prstGeom prst="circularArrow">
          <a:avLst>
            <a:gd name="adj1" fmla="val 5984"/>
            <a:gd name="adj2" fmla="val 394124"/>
            <a:gd name="adj3" fmla="val 13313824"/>
            <a:gd name="adj4" fmla="val 10508221"/>
            <a:gd name="adj5" fmla="val 6981"/>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98B63-F787-4071-A391-EF6E924CF5B0}">
      <dsp:nvSpPr>
        <dsp:cNvPr id="0" name=""/>
        <dsp:cNvSpPr/>
      </dsp:nvSpPr>
      <dsp:spPr>
        <a:xfrm>
          <a:off x="0" y="205041"/>
          <a:ext cx="10724488" cy="930751"/>
        </a:xfrm>
        <a:prstGeom prst="rect">
          <a:avLst/>
        </a:prstGeom>
        <a:solidFill>
          <a:schemeClr val="tx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solidFill>
                <a:schemeClr val="tx1"/>
              </a:solidFill>
              <a:latin typeface="Times New Roman" pitchFamily="18" charset="0"/>
              <a:cs typeface="Times New Roman" pitchFamily="18" charset="0"/>
            </a:rPr>
            <a:t>Enterprises </a:t>
          </a:r>
          <a:r>
            <a:rPr lang="en-US" sz="3900" kern="1200" dirty="0" smtClean="0">
              <a:solidFill>
                <a:srgbClr val="FF0000"/>
              </a:solidFill>
              <a:latin typeface="Times New Roman" pitchFamily="18" charset="0"/>
              <a:cs typeface="Times New Roman" pitchFamily="18" charset="0"/>
            </a:rPr>
            <a:t>Producing Goods </a:t>
          </a:r>
          <a:r>
            <a:rPr lang="en-US" sz="3900" kern="1200" dirty="0" smtClean="0">
              <a:solidFill>
                <a:schemeClr val="tx1"/>
              </a:solidFill>
              <a:latin typeface="Times New Roman" pitchFamily="18" charset="0"/>
              <a:cs typeface="Times New Roman" pitchFamily="18" charset="0"/>
            </a:rPr>
            <a:t>or </a:t>
          </a:r>
          <a:r>
            <a:rPr lang="en-US" sz="3900" kern="1200" dirty="0" smtClean="0">
              <a:solidFill>
                <a:srgbClr val="FF0000"/>
              </a:solidFill>
              <a:latin typeface="Times New Roman" pitchFamily="18" charset="0"/>
              <a:cs typeface="Times New Roman" pitchFamily="18" charset="0"/>
            </a:rPr>
            <a:t>Providing Services </a:t>
          </a:r>
          <a:endParaRPr lang="en-US" sz="3900" kern="1200" dirty="0">
            <a:solidFill>
              <a:srgbClr val="FF0000"/>
            </a:solidFill>
            <a:latin typeface="Times New Roman" pitchFamily="18" charset="0"/>
            <a:cs typeface="Times New Roman" pitchFamily="18" charset="0"/>
          </a:endParaRPr>
        </a:p>
      </dsp:txBody>
      <dsp:txXfrm>
        <a:off x="0" y="205041"/>
        <a:ext cx="10724488" cy="930751"/>
      </dsp:txXfrm>
    </dsp:sp>
    <dsp:sp modelId="{BE9740BA-0512-4A7D-9336-B40A0429CCCB}">
      <dsp:nvSpPr>
        <dsp:cNvPr id="0" name=""/>
        <dsp:cNvSpPr/>
      </dsp:nvSpPr>
      <dsp:spPr>
        <a:xfrm>
          <a:off x="5236" y="1402508"/>
          <a:ext cx="3571338" cy="3074781"/>
        </a:xfrm>
        <a:prstGeom prst="rect">
          <a:avLst/>
        </a:prstGeom>
        <a:solidFill>
          <a:schemeClr val="accent1">
            <a:lumMod val="40000"/>
            <a:lumOff val="6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lvl="0" algn="ctr" defTabSz="1778000">
            <a:lnSpc>
              <a:spcPct val="90000"/>
            </a:lnSpc>
            <a:spcBef>
              <a:spcPct val="0"/>
            </a:spcBef>
            <a:spcAft>
              <a:spcPct val="35000"/>
            </a:spcAft>
          </a:pPr>
          <a:r>
            <a:rPr lang="en-US" sz="4000" b="1" kern="1200" dirty="0" smtClean="0">
              <a:solidFill>
                <a:schemeClr val="tx1"/>
              </a:solidFill>
              <a:latin typeface="Times New Roman" pitchFamily="18" charset="0"/>
              <a:cs typeface="Times New Roman" pitchFamily="18" charset="0"/>
            </a:rPr>
            <a:t>Micro</a:t>
          </a:r>
        </a:p>
        <a:p>
          <a:pPr marL="285750" lvl="1" indent="-285750" algn="l" defTabSz="1422400">
            <a:lnSpc>
              <a:spcPct val="90000"/>
            </a:lnSpc>
            <a:spcBef>
              <a:spcPct val="0"/>
            </a:spcBef>
            <a:spcAft>
              <a:spcPct val="15000"/>
            </a:spcAft>
            <a:buChar char="••"/>
          </a:pPr>
          <a:r>
            <a:rPr lang="en-US" sz="3200" kern="1200" dirty="0" smtClean="0">
              <a:solidFill>
                <a:schemeClr val="tx1"/>
              </a:solidFill>
              <a:latin typeface="Times New Roman" pitchFamily="18" charset="0"/>
              <a:cs typeface="Times New Roman" pitchFamily="18" charset="0"/>
            </a:rPr>
            <a:t>A unit where annual turnover                             </a:t>
          </a:r>
          <a:r>
            <a:rPr lang="en-US" sz="3200" kern="1200" dirty="0" smtClean="0">
              <a:solidFill>
                <a:srgbClr val="FF0000"/>
              </a:solidFill>
              <a:latin typeface="Times New Roman" pitchFamily="18" charset="0"/>
              <a:cs typeface="Times New Roman" pitchFamily="18" charset="0"/>
            </a:rPr>
            <a:t>&lt; Rs. 5 crores</a:t>
          </a:r>
          <a:endParaRPr lang="en-US" sz="3100" kern="1200" dirty="0">
            <a:solidFill>
              <a:srgbClr val="FF0000"/>
            </a:solidFill>
            <a:latin typeface="Times New Roman" pitchFamily="18" charset="0"/>
            <a:cs typeface="Times New Roman" pitchFamily="18" charset="0"/>
          </a:endParaRPr>
        </a:p>
      </dsp:txBody>
      <dsp:txXfrm>
        <a:off x="5236" y="1402508"/>
        <a:ext cx="3571338" cy="3074781"/>
      </dsp:txXfrm>
    </dsp:sp>
    <dsp:sp modelId="{6D655A5B-2F4E-44A1-9E4B-149556CF413E}">
      <dsp:nvSpPr>
        <dsp:cNvPr id="0" name=""/>
        <dsp:cNvSpPr/>
      </dsp:nvSpPr>
      <dsp:spPr>
        <a:xfrm>
          <a:off x="3576574" y="1402508"/>
          <a:ext cx="3571338" cy="3074781"/>
        </a:xfrm>
        <a:prstGeom prst="rect">
          <a:avLst/>
        </a:prstGeom>
        <a:solidFill>
          <a:schemeClr val="accent1">
            <a:lumMod val="40000"/>
            <a:lumOff val="6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lvl="0" algn="ctr" defTabSz="1778000">
            <a:lnSpc>
              <a:spcPct val="90000"/>
            </a:lnSpc>
            <a:spcBef>
              <a:spcPct val="0"/>
            </a:spcBef>
            <a:spcAft>
              <a:spcPct val="35000"/>
            </a:spcAft>
          </a:pPr>
          <a:r>
            <a:rPr lang="en-US" sz="4000" b="1" kern="1200" smtClean="0">
              <a:solidFill>
                <a:schemeClr val="tx1"/>
              </a:solidFill>
              <a:latin typeface="Times New Roman" pitchFamily="18" charset="0"/>
              <a:cs typeface="Times New Roman" pitchFamily="18" charset="0"/>
            </a:rPr>
            <a:t>Small</a:t>
          </a:r>
          <a:endParaRPr lang="en-US" sz="4000" b="1" kern="1200" dirty="0">
            <a:solidFill>
              <a:schemeClr val="tx1"/>
            </a:solidFill>
            <a:latin typeface="Times New Roman" pitchFamily="18" charset="0"/>
            <a:cs typeface="Times New Roman" pitchFamily="18" charset="0"/>
          </a:endParaRPr>
        </a:p>
        <a:p>
          <a:pPr marL="285750" lvl="1" indent="-285750" algn="l" defTabSz="1422400">
            <a:lnSpc>
              <a:spcPct val="90000"/>
            </a:lnSpc>
            <a:spcBef>
              <a:spcPct val="0"/>
            </a:spcBef>
            <a:spcAft>
              <a:spcPct val="15000"/>
            </a:spcAft>
            <a:buChar char="••"/>
          </a:pPr>
          <a:r>
            <a:rPr lang="en-US" sz="3200" kern="1200" dirty="0" smtClean="0">
              <a:solidFill>
                <a:schemeClr val="tx1"/>
              </a:solidFill>
              <a:latin typeface="Times New Roman" pitchFamily="18" charset="0"/>
              <a:cs typeface="Times New Roman" pitchFamily="18" charset="0"/>
            </a:rPr>
            <a:t>A unit where annual turnover is more than </a:t>
          </a:r>
          <a:r>
            <a:rPr lang="en-US" sz="3200" kern="1200" dirty="0" smtClean="0">
              <a:solidFill>
                <a:srgbClr val="FF0000"/>
              </a:solidFill>
              <a:latin typeface="Times New Roman" pitchFamily="18" charset="0"/>
              <a:cs typeface="Times New Roman" pitchFamily="18" charset="0"/>
            </a:rPr>
            <a:t>&gt; Rs. 5 crores but               &lt; Rs. 75 crores</a:t>
          </a:r>
          <a:endParaRPr lang="en-US" sz="3200" kern="1200" dirty="0">
            <a:solidFill>
              <a:srgbClr val="FF0000"/>
            </a:solidFill>
            <a:latin typeface="Times New Roman" pitchFamily="18" charset="0"/>
            <a:cs typeface="Times New Roman" pitchFamily="18" charset="0"/>
          </a:endParaRPr>
        </a:p>
      </dsp:txBody>
      <dsp:txXfrm>
        <a:off x="3576574" y="1402508"/>
        <a:ext cx="3571338" cy="3074781"/>
      </dsp:txXfrm>
    </dsp:sp>
    <dsp:sp modelId="{BFE2DE9A-2AB6-405B-BA19-9D35E0DCF204}">
      <dsp:nvSpPr>
        <dsp:cNvPr id="0" name=""/>
        <dsp:cNvSpPr/>
      </dsp:nvSpPr>
      <dsp:spPr>
        <a:xfrm>
          <a:off x="7147913" y="1402508"/>
          <a:ext cx="3571338" cy="3074781"/>
        </a:xfrm>
        <a:prstGeom prst="rect">
          <a:avLst/>
        </a:prstGeom>
        <a:solidFill>
          <a:schemeClr val="accent1">
            <a:lumMod val="40000"/>
            <a:lumOff val="6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lvl="0" algn="ctr" defTabSz="1778000">
            <a:lnSpc>
              <a:spcPct val="90000"/>
            </a:lnSpc>
            <a:spcBef>
              <a:spcPct val="0"/>
            </a:spcBef>
            <a:spcAft>
              <a:spcPct val="35000"/>
            </a:spcAft>
          </a:pPr>
          <a:r>
            <a:rPr lang="en-US" sz="4000" b="1" kern="1200" dirty="0" smtClean="0">
              <a:solidFill>
                <a:schemeClr val="tx1"/>
              </a:solidFill>
              <a:latin typeface="Times New Roman" pitchFamily="18" charset="0"/>
              <a:cs typeface="Times New Roman" pitchFamily="18" charset="0"/>
            </a:rPr>
            <a:t>Medium</a:t>
          </a:r>
          <a:endParaRPr lang="en-US" sz="4000" b="1" kern="1200" dirty="0">
            <a:solidFill>
              <a:schemeClr val="tx1"/>
            </a:solidFill>
            <a:latin typeface="Times New Roman" pitchFamily="18" charset="0"/>
            <a:cs typeface="Times New Roman" pitchFamily="18" charset="0"/>
          </a:endParaRPr>
        </a:p>
        <a:p>
          <a:pPr marL="285750" lvl="1" indent="-285750" algn="l" defTabSz="1422400">
            <a:lnSpc>
              <a:spcPct val="90000"/>
            </a:lnSpc>
            <a:spcBef>
              <a:spcPct val="0"/>
            </a:spcBef>
            <a:spcAft>
              <a:spcPct val="15000"/>
            </a:spcAft>
            <a:buChar char="••"/>
          </a:pPr>
          <a:r>
            <a:rPr lang="en-US" sz="3200" kern="1200" dirty="0" smtClean="0">
              <a:solidFill>
                <a:schemeClr val="tx1"/>
              </a:solidFill>
              <a:latin typeface="Times New Roman" pitchFamily="18" charset="0"/>
              <a:cs typeface="Times New Roman" pitchFamily="18" charset="0"/>
            </a:rPr>
            <a:t>A unit where annual turnover is                        </a:t>
          </a:r>
          <a:r>
            <a:rPr lang="en-US" sz="3200" kern="1200" dirty="0" smtClean="0">
              <a:solidFill>
                <a:srgbClr val="FF0000"/>
              </a:solidFill>
              <a:latin typeface="Times New Roman" pitchFamily="18" charset="0"/>
              <a:cs typeface="Times New Roman" pitchFamily="18" charset="0"/>
            </a:rPr>
            <a:t>&gt;Rs. 75 crores but                              &lt; Rs. 250 crores</a:t>
          </a:r>
          <a:endParaRPr lang="en-US" sz="3200" kern="1200" dirty="0">
            <a:solidFill>
              <a:srgbClr val="FF0000"/>
            </a:solidFill>
            <a:latin typeface="Times New Roman" pitchFamily="18" charset="0"/>
            <a:cs typeface="Times New Roman" pitchFamily="18" charset="0"/>
          </a:endParaRPr>
        </a:p>
      </dsp:txBody>
      <dsp:txXfrm>
        <a:off x="7147913" y="1402508"/>
        <a:ext cx="3571338" cy="3074781"/>
      </dsp:txXfrm>
    </dsp:sp>
    <dsp:sp modelId="{603D2668-D699-4C7E-9E3A-ED78C1BC53EE}">
      <dsp:nvSpPr>
        <dsp:cNvPr id="0" name=""/>
        <dsp:cNvSpPr/>
      </dsp:nvSpPr>
      <dsp:spPr>
        <a:xfrm>
          <a:off x="0" y="4620658"/>
          <a:ext cx="10724488" cy="54905"/>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873B8-487F-4BDD-B39F-35E843D7C009}">
      <dsp:nvSpPr>
        <dsp:cNvPr id="0" name=""/>
        <dsp:cNvSpPr/>
      </dsp:nvSpPr>
      <dsp:spPr>
        <a:xfrm>
          <a:off x="3082342" y="0"/>
          <a:ext cx="8027456" cy="1749300"/>
        </a:xfrm>
        <a:prstGeom prst="rightArrow">
          <a:avLst>
            <a:gd name="adj1" fmla="val 75000"/>
            <a:gd name="adj2" fmla="val 50000"/>
          </a:avLst>
        </a:prstGeom>
        <a:solidFill>
          <a:schemeClr val="tx2">
            <a:lumMod val="20000"/>
            <a:lumOff val="80000"/>
            <a:alpha val="90000"/>
          </a:schemeClr>
        </a:solidFill>
        <a:ln w="55000" cap="flat" cmpd="thickThin" algn="ctr">
          <a:solidFill>
            <a:schemeClr val="accent1">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just" defTabSz="1244600">
            <a:lnSpc>
              <a:spcPct val="90000"/>
            </a:lnSpc>
            <a:spcBef>
              <a:spcPct val="0"/>
            </a:spcBef>
            <a:spcAft>
              <a:spcPct val="15000"/>
            </a:spcAft>
            <a:buChar char="••"/>
          </a:pPr>
          <a:r>
            <a:rPr lang="en-US" sz="2800" kern="1200" dirty="0" smtClean="0">
              <a:latin typeface="Times New Roman" pitchFamily="18" charset="0"/>
              <a:cs typeface="Times New Roman" pitchFamily="18" charset="0"/>
            </a:rPr>
            <a:t>For all outstanding dues to be done </a:t>
          </a:r>
          <a:r>
            <a:rPr lang="en-US" sz="2800" i="1" kern="1200" dirty="0" smtClean="0">
              <a:solidFill>
                <a:srgbClr val="FF0000"/>
              </a:solidFill>
              <a:latin typeface="Times New Roman" pitchFamily="18" charset="0"/>
              <a:cs typeface="Times New Roman" pitchFamily="18" charset="0"/>
            </a:rPr>
            <a:t>within 30 days </a:t>
          </a:r>
          <a:r>
            <a:rPr lang="en-US" sz="2800" kern="1200" dirty="0" smtClean="0">
              <a:latin typeface="Times New Roman" pitchFamily="18" charset="0"/>
              <a:cs typeface="Times New Roman" pitchFamily="18" charset="0"/>
            </a:rPr>
            <a:t>from the date the said publication of the Notification  that is 22</a:t>
          </a:r>
          <a:r>
            <a:rPr lang="en-US" sz="2800" kern="1200" baseline="30000" dirty="0" smtClean="0">
              <a:latin typeface="Times New Roman" pitchFamily="18" charset="0"/>
              <a:cs typeface="Times New Roman" pitchFamily="18" charset="0"/>
            </a:rPr>
            <a:t>nd</a:t>
          </a:r>
          <a:r>
            <a:rPr lang="en-US" sz="2800" kern="1200" dirty="0" smtClean="0">
              <a:latin typeface="Times New Roman" pitchFamily="18" charset="0"/>
              <a:cs typeface="Times New Roman" pitchFamily="18" charset="0"/>
            </a:rPr>
            <a:t> January 2019. However the Form is still not released by MCA </a:t>
          </a:r>
          <a:endParaRPr lang="en-US" sz="2800" kern="1200" dirty="0">
            <a:latin typeface="Times New Roman" pitchFamily="18" charset="0"/>
            <a:cs typeface="Times New Roman" pitchFamily="18" charset="0"/>
          </a:endParaRPr>
        </a:p>
      </dsp:txBody>
      <dsp:txXfrm>
        <a:off x="3082342" y="218663"/>
        <a:ext cx="7371469" cy="1311975"/>
      </dsp:txXfrm>
    </dsp:sp>
    <dsp:sp modelId="{DECB9C8A-C801-4E51-B752-615A3F9E38AD}">
      <dsp:nvSpPr>
        <dsp:cNvPr id="0" name=""/>
        <dsp:cNvSpPr/>
      </dsp:nvSpPr>
      <dsp:spPr>
        <a:xfrm>
          <a:off x="0" y="270008"/>
          <a:ext cx="3076609" cy="1015920"/>
        </a:xfrm>
        <a:prstGeom prst="roundRect">
          <a:avLst/>
        </a:prstGeom>
        <a:solidFill>
          <a:schemeClr val="tx2">
            <a:lumMod val="40000"/>
            <a:lumOff val="6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tx1"/>
              </a:solidFill>
              <a:latin typeface="Times New Roman" pitchFamily="18" charset="0"/>
              <a:cs typeface="Times New Roman" pitchFamily="18" charset="0"/>
            </a:rPr>
            <a:t>Initial  Reporting</a:t>
          </a:r>
          <a:endParaRPr lang="en-US" sz="3200" kern="1200" dirty="0">
            <a:solidFill>
              <a:schemeClr val="tx1"/>
            </a:solidFill>
            <a:latin typeface="Times New Roman" pitchFamily="18" charset="0"/>
            <a:cs typeface="Times New Roman" pitchFamily="18" charset="0"/>
          </a:endParaRPr>
        </a:p>
      </dsp:txBody>
      <dsp:txXfrm>
        <a:off x="49593" y="319601"/>
        <a:ext cx="2977423" cy="916734"/>
      </dsp:txXfrm>
    </dsp:sp>
    <dsp:sp modelId="{F9F5876D-5E47-437C-BF36-1CDB1864C83D}">
      <dsp:nvSpPr>
        <dsp:cNvPr id="0" name=""/>
        <dsp:cNvSpPr/>
      </dsp:nvSpPr>
      <dsp:spPr>
        <a:xfrm>
          <a:off x="3158962" y="1755028"/>
          <a:ext cx="7950836" cy="1950105"/>
        </a:xfrm>
        <a:prstGeom prst="rightArrow">
          <a:avLst>
            <a:gd name="adj1" fmla="val 75000"/>
            <a:gd name="adj2" fmla="val 50000"/>
          </a:avLst>
        </a:prstGeom>
        <a:solidFill>
          <a:schemeClr val="tx2">
            <a:lumMod val="20000"/>
            <a:lumOff val="80000"/>
            <a:alpha val="90000"/>
          </a:schemeClr>
        </a:solidFill>
        <a:ln w="55000" cap="flat" cmpd="thickThin" algn="ctr">
          <a:solidFill>
            <a:schemeClr val="accent1">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just" defTabSz="1244600">
            <a:lnSpc>
              <a:spcPct val="90000"/>
            </a:lnSpc>
            <a:spcBef>
              <a:spcPct val="0"/>
            </a:spcBef>
            <a:spcAft>
              <a:spcPct val="15000"/>
            </a:spcAft>
            <a:buChar char="••"/>
          </a:pPr>
          <a:r>
            <a:rPr lang="en-US" sz="2800" kern="1200" dirty="0" smtClean="0">
              <a:latin typeface="Times New Roman" pitchFamily="18" charset="0"/>
              <a:cs typeface="Times New Roman" pitchFamily="18" charset="0"/>
            </a:rPr>
            <a:t>By </a:t>
          </a:r>
          <a:r>
            <a:rPr lang="en-US" sz="2800" i="1" kern="1200" dirty="0" smtClean="0">
              <a:solidFill>
                <a:srgbClr val="FF0000"/>
              </a:solidFill>
              <a:latin typeface="Times New Roman" pitchFamily="18" charset="0"/>
              <a:cs typeface="Times New Roman" pitchFamily="18" charset="0"/>
            </a:rPr>
            <a:t>31</a:t>
          </a:r>
          <a:r>
            <a:rPr lang="en-US" sz="2800" i="1" kern="1200" baseline="30000" dirty="0" smtClean="0">
              <a:solidFill>
                <a:srgbClr val="FF0000"/>
              </a:solidFill>
              <a:latin typeface="Times New Roman" pitchFamily="18" charset="0"/>
              <a:cs typeface="Times New Roman" pitchFamily="18" charset="0"/>
            </a:rPr>
            <a:t>st</a:t>
          </a:r>
          <a:r>
            <a:rPr lang="en-US" sz="2800" i="1" kern="1200" dirty="0" smtClean="0">
              <a:solidFill>
                <a:srgbClr val="FF0000"/>
              </a:solidFill>
              <a:latin typeface="Times New Roman" pitchFamily="18" charset="0"/>
              <a:cs typeface="Times New Roman" pitchFamily="18" charset="0"/>
            </a:rPr>
            <a:t> October</a:t>
          </a:r>
          <a:r>
            <a:rPr lang="en-US" sz="2800" kern="1200" dirty="0" smtClean="0">
              <a:latin typeface="Times New Roman" pitchFamily="18" charset="0"/>
              <a:cs typeface="Times New Roman" pitchFamily="18" charset="0"/>
            </a:rPr>
            <a:t>, for the period from April to September</a:t>
          </a:r>
          <a:endParaRPr lang="en-US" sz="2800" kern="1200" dirty="0">
            <a:latin typeface="Times New Roman" pitchFamily="18" charset="0"/>
            <a:cs typeface="Times New Roman" pitchFamily="18" charset="0"/>
          </a:endParaRPr>
        </a:p>
        <a:p>
          <a:pPr marL="285750" lvl="1" indent="-285750" algn="just" defTabSz="1244600">
            <a:lnSpc>
              <a:spcPct val="90000"/>
            </a:lnSpc>
            <a:spcBef>
              <a:spcPct val="0"/>
            </a:spcBef>
            <a:spcAft>
              <a:spcPct val="15000"/>
            </a:spcAft>
            <a:buChar char="••"/>
          </a:pPr>
          <a:r>
            <a:rPr lang="en-US" sz="2800" kern="1200" dirty="0" smtClean="0">
              <a:latin typeface="Times New Roman" pitchFamily="18" charset="0"/>
              <a:cs typeface="Times New Roman" pitchFamily="18" charset="0"/>
            </a:rPr>
            <a:t> By </a:t>
          </a:r>
          <a:r>
            <a:rPr lang="en-US" sz="2800" i="1" kern="1200" dirty="0" smtClean="0">
              <a:solidFill>
                <a:srgbClr val="FF0000"/>
              </a:solidFill>
              <a:latin typeface="Times New Roman" pitchFamily="18" charset="0"/>
              <a:cs typeface="Times New Roman" pitchFamily="18" charset="0"/>
            </a:rPr>
            <a:t>30</a:t>
          </a:r>
          <a:r>
            <a:rPr lang="en-US" sz="2800" i="1" kern="1200" baseline="30000" dirty="0" smtClean="0">
              <a:solidFill>
                <a:srgbClr val="FF0000"/>
              </a:solidFill>
              <a:latin typeface="Times New Roman" pitchFamily="18" charset="0"/>
              <a:cs typeface="Times New Roman" pitchFamily="18" charset="0"/>
            </a:rPr>
            <a:t>th</a:t>
          </a:r>
          <a:r>
            <a:rPr lang="en-US" sz="2800" i="1" kern="1200" dirty="0" smtClean="0">
              <a:solidFill>
                <a:srgbClr val="FF0000"/>
              </a:solidFill>
              <a:latin typeface="Times New Roman" pitchFamily="18" charset="0"/>
              <a:cs typeface="Times New Roman" pitchFamily="18" charset="0"/>
            </a:rPr>
            <a:t> April</a:t>
          </a:r>
          <a:r>
            <a:rPr lang="en-US" sz="2800" kern="1200" dirty="0" smtClean="0">
              <a:latin typeface="Times New Roman" pitchFamily="18" charset="0"/>
              <a:cs typeface="Times New Roman" pitchFamily="18" charset="0"/>
            </a:rPr>
            <a:t>, for the period from October to March</a:t>
          </a:r>
          <a:endParaRPr lang="en-US" sz="2800" kern="1200" dirty="0">
            <a:latin typeface="Times New Roman" pitchFamily="18" charset="0"/>
            <a:cs typeface="Times New Roman" pitchFamily="18" charset="0"/>
          </a:endParaRPr>
        </a:p>
      </dsp:txBody>
      <dsp:txXfrm>
        <a:off x="3158962" y="1998791"/>
        <a:ext cx="7219547" cy="1462579"/>
      </dsp:txXfrm>
    </dsp:sp>
    <dsp:sp modelId="{580B970B-AB0A-41A8-BBFE-DEDDEF415503}">
      <dsp:nvSpPr>
        <dsp:cNvPr id="0" name=""/>
        <dsp:cNvSpPr/>
      </dsp:nvSpPr>
      <dsp:spPr>
        <a:xfrm>
          <a:off x="17" y="2025031"/>
          <a:ext cx="3148389" cy="1100626"/>
        </a:xfrm>
        <a:prstGeom prst="roundRect">
          <a:avLst/>
        </a:prstGeom>
        <a:solidFill>
          <a:schemeClr val="tx2">
            <a:lumMod val="40000"/>
            <a:lumOff val="6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lang="en-US" sz="3200" kern="1200" dirty="0" smtClean="0">
              <a:solidFill>
                <a:schemeClr val="tx1"/>
              </a:solidFill>
              <a:latin typeface="Times New Roman" pitchFamily="18" charset="0"/>
              <a:cs typeface="Times New Roman" pitchFamily="18" charset="0"/>
            </a:rPr>
            <a:t>Half-Yearly Reporting</a:t>
          </a:r>
          <a:endParaRPr lang="en-US" sz="3200" kern="1200" dirty="0">
            <a:solidFill>
              <a:schemeClr val="tx1"/>
            </a:solidFill>
            <a:latin typeface="Times New Roman" pitchFamily="18" charset="0"/>
            <a:cs typeface="Times New Roman" pitchFamily="18" charset="0"/>
          </a:endParaRPr>
        </a:p>
      </dsp:txBody>
      <dsp:txXfrm>
        <a:off x="53745" y="2078759"/>
        <a:ext cx="3040933" cy="993170"/>
      </dsp:txXfrm>
    </dsp:sp>
    <dsp:sp modelId="{0590444D-486A-4A1A-A576-8F8416351EA3}">
      <dsp:nvSpPr>
        <dsp:cNvPr id="0" name=""/>
        <dsp:cNvSpPr/>
      </dsp:nvSpPr>
      <dsp:spPr>
        <a:xfrm>
          <a:off x="3231743" y="3712555"/>
          <a:ext cx="7878055" cy="1903789"/>
        </a:xfrm>
        <a:prstGeom prst="rightArrow">
          <a:avLst>
            <a:gd name="adj1" fmla="val 75000"/>
            <a:gd name="adj2" fmla="val 50000"/>
          </a:avLst>
        </a:prstGeom>
        <a:solidFill>
          <a:schemeClr val="tx2">
            <a:lumMod val="20000"/>
            <a:lumOff val="80000"/>
            <a:alpha val="90000"/>
          </a:schemeClr>
        </a:solidFill>
        <a:ln w="55000" cap="flat" cmpd="thickThin" algn="ctr">
          <a:solidFill>
            <a:schemeClr val="accent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just" defTabSz="1422400">
            <a:lnSpc>
              <a:spcPct val="90000"/>
            </a:lnSpc>
            <a:spcBef>
              <a:spcPct val="0"/>
            </a:spcBef>
            <a:spcAft>
              <a:spcPct val="15000"/>
            </a:spcAft>
            <a:buChar char="••"/>
          </a:pPr>
          <a:r>
            <a:rPr lang="en-US" sz="3200" kern="1200" dirty="0" smtClean="0">
              <a:solidFill>
                <a:schemeClr val="tx1"/>
              </a:solidFill>
              <a:latin typeface="Times New Roman" pitchFamily="18" charset="0"/>
              <a:cs typeface="Times New Roman" pitchFamily="18" charset="0"/>
            </a:rPr>
            <a:t>Any Company which does not fall within the definition of  “Specified companies” </a:t>
          </a:r>
          <a:r>
            <a:rPr lang="en-US" sz="3200" i="1" kern="1200" dirty="0" smtClean="0">
              <a:solidFill>
                <a:schemeClr val="tx1"/>
              </a:solidFill>
              <a:latin typeface="Times New Roman" pitchFamily="18" charset="0"/>
              <a:cs typeface="Times New Roman" pitchFamily="18" charset="0"/>
            </a:rPr>
            <a:t>is not required to file NIL return</a:t>
          </a:r>
          <a:r>
            <a:rPr lang="en-US" sz="3200" kern="1200" dirty="0" smtClean="0">
              <a:solidFill>
                <a:schemeClr val="tx1"/>
              </a:solidFill>
              <a:latin typeface="Times New Roman" pitchFamily="18" charset="0"/>
              <a:cs typeface="Times New Roman" pitchFamily="18" charset="0"/>
            </a:rPr>
            <a:t>.</a:t>
          </a:r>
          <a:endParaRPr lang="en-US" sz="3200" kern="1200" dirty="0">
            <a:solidFill>
              <a:schemeClr val="tx1"/>
            </a:solidFill>
          </a:endParaRPr>
        </a:p>
      </dsp:txBody>
      <dsp:txXfrm>
        <a:off x="3231743" y="3950529"/>
        <a:ext cx="7164134" cy="1427841"/>
      </dsp:txXfrm>
    </dsp:sp>
    <dsp:sp modelId="{2D1AB39D-A390-470F-9597-CE9E8AD26CEA}">
      <dsp:nvSpPr>
        <dsp:cNvPr id="0" name=""/>
        <dsp:cNvSpPr/>
      </dsp:nvSpPr>
      <dsp:spPr>
        <a:xfrm>
          <a:off x="0" y="4050061"/>
          <a:ext cx="3222852" cy="1189077"/>
        </a:xfrm>
        <a:prstGeom prst="roundRect">
          <a:avLst/>
        </a:prstGeom>
        <a:solidFill>
          <a:schemeClr val="tx2">
            <a:lumMod val="40000"/>
            <a:lumOff val="6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lang="en-US" sz="3200" kern="1200" dirty="0" smtClean="0">
              <a:solidFill>
                <a:schemeClr val="tx1"/>
              </a:solidFill>
              <a:latin typeface="Times New Roman" pitchFamily="18" charset="0"/>
              <a:cs typeface="Times New Roman" pitchFamily="18" charset="0"/>
            </a:rPr>
            <a:t>NIL Reporting</a:t>
          </a:r>
          <a:endParaRPr lang="en-US" sz="3200" kern="1200" dirty="0">
            <a:solidFill>
              <a:schemeClr val="tx1"/>
            </a:solidFill>
            <a:latin typeface="Times New Roman" pitchFamily="18" charset="0"/>
            <a:cs typeface="Times New Roman" pitchFamily="18" charset="0"/>
          </a:endParaRPr>
        </a:p>
      </dsp:txBody>
      <dsp:txXfrm>
        <a:off x="58046" y="4108107"/>
        <a:ext cx="3106760" cy="107298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DFC22-9636-4D9E-8EFF-9F360341B025}">
      <dsp:nvSpPr>
        <dsp:cNvPr id="0" name=""/>
        <dsp:cNvSpPr/>
      </dsp:nvSpPr>
      <dsp:spPr>
        <a:xfrm>
          <a:off x="0" y="105653"/>
          <a:ext cx="11430892" cy="592149"/>
        </a:xfrm>
        <a:prstGeom prst="rect">
          <a:avLst/>
        </a:prstGeom>
        <a:solidFill>
          <a:schemeClr val="tx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u="sng" kern="1200" dirty="0" smtClean="0">
              <a:solidFill>
                <a:schemeClr val="tx1"/>
              </a:solidFill>
              <a:latin typeface="Times New Roman" pitchFamily="18" charset="0"/>
              <a:cs typeface="Times New Roman" pitchFamily="18" charset="0"/>
            </a:rPr>
            <a:t>Disclosures</a:t>
          </a:r>
          <a:endParaRPr lang="en-US" sz="3200" b="1" u="sng" kern="1200" dirty="0">
            <a:solidFill>
              <a:schemeClr val="tx1"/>
            </a:solidFill>
            <a:latin typeface="Times New Roman" pitchFamily="18" charset="0"/>
            <a:cs typeface="Times New Roman" pitchFamily="18" charset="0"/>
          </a:endParaRPr>
        </a:p>
      </dsp:txBody>
      <dsp:txXfrm>
        <a:off x="0" y="105653"/>
        <a:ext cx="11430892" cy="592149"/>
      </dsp:txXfrm>
    </dsp:sp>
    <dsp:sp modelId="{1D05F11D-3D01-4E18-B0FD-18E4D2307B9D}">
      <dsp:nvSpPr>
        <dsp:cNvPr id="0" name=""/>
        <dsp:cNvSpPr/>
      </dsp:nvSpPr>
      <dsp:spPr>
        <a:xfrm>
          <a:off x="5581" y="820278"/>
          <a:ext cx="3806576" cy="4979689"/>
        </a:xfrm>
        <a:prstGeom prst="rect">
          <a:avLst/>
        </a:prstGeom>
        <a:solidFill>
          <a:schemeClr val="tx2">
            <a:lumMod val="20000"/>
            <a:lumOff val="80000"/>
          </a:schemeClr>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endParaRPr lang="en-US" sz="2000" b="1" u="sng" kern="1200" dirty="0" smtClean="0">
            <a:solidFill>
              <a:schemeClr val="tx1"/>
            </a:solidFill>
            <a:latin typeface="Times New Roman" pitchFamily="18" charset="0"/>
            <a:cs typeface="Times New Roman" pitchFamily="18" charset="0"/>
          </a:endParaRPr>
        </a:p>
        <a:p>
          <a:pPr lvl="0" algn="l" defTabSz="889000">
            <a:lnSpc>
              <a:spcPct val="90000"/>
            </a:lnSpc>
            <a:spcBef>
              <a:spcPct val="0"/>
            </a:spcBef>
            <a:spcAft>
              <a:spcPct val="35000"/>
            </a:spcAft>
          </a:pPr>
          <a:r>
            <a:rPr lang="en-US" sz="3600" b="1" u="sng" kern="1200" dirty="0" smtClean="0">
              <a:solidFill>
                <a:schemeClr val="tx1"/>
              </a:solidFill>
              <a:latin typeface="Times New Roman" pitchFamily="18" charset="0"/>
              <a:cs typeface="Times New Roman" pitchFamily="18" charset="0"/>
            </a:rPr>
            <a:t>Company Details:</a:t>
          </a:r>
        </a:p>
        <a:p>
          <a:pPr lvl="0" algn="l" defTabSz="889000">
            <a:lnSpc>
              <a:spcPct val="90000"/>
            </a:lnSpc>
            <a:spcBef>
              <a:spcPct val="0"/>
            </a:spcBef>
            <a:spcAft>
              <a:spcPct val="35000"/>
            </a:spcAft>
          </a:pPr>
          <a:endParaRPr lang="en-US" sz="3600" kern="1200" dirty="0" smtClean="0">
            <a:solidFill>
              <a:schemeClr val="tx1"/>
            </a:solidFill>
            <a:latin typeface="Times New Roman" pitchFamily="18" charset="0"/>
            <a:cs typeface="Times New Roman" pitchFamily="18" charset="0"/>
          </a:endParaRPr>
        </a:p>
        <a:p>
          <a:pPr marL="285750" lvl="1" indent="-285750" algn="l" defTabSz="1600200">
            <a:lnSpc>
              <a:spcPct val="90000"/>
            </a:lnSpc>
            <a:spcBef>
              <a:spcPct val="0"/>
            </a:spcBef>
            <a:spcAft>
              <a:spcPct val="15000"/>
            </a:spcAft>
            <a:buChar char="••"/>
          </a:pPr>
          <a:r>
            <a:rPr lang="en-US" sz="3600" kern="1200" dirty="0" smtClean="0">
              <a:solidFill>
                <a:schemeClr val="tx1"/>
              </a:solidFill>
              <a:latin typeface="Times New Roman" pitchFamily="18" charset="0"/>
              <a:cs typeface="Times New Roman" pitchFamily="18" charset="0"/>
            </a:rPr>
            <a:t>Name, address and CIN</a:t>
          </a:r>
          <a:endParaRPr lang="en-US" sz="3600" kern="1200" dirty="0">
            <a:solidFill>
              <a:schemeClr val="tx1"/>
            </a:solidFill>
            <a:latin typeface="Times New Roman" pitchFamily="18" charset="0"/>
            <a:cs typeface="Times New Roman" pitchFamily="18" charset="0"/>
          </a:endParaRPr>
        </a:p>
        <a:p>
          <a:pPr marL="285750" lvl="1" indent="-285750" algn="l" defTabSz="1600200">
            <a:lnSpc>
              <a:spcPct val="90000"/>
            </a:lnSpc>
            <a:spcBef>
              <a:spcPct val="0"/>
            </a:spcBef>
            <a:spcAft>
              <a:spcPct val="15000"/>
            </a:spcAft>
            <a:buChar char="••"/>
          </a:pPr>
          <a:r>
            <a:rPr lang="en-US" sz="3600" kern="1200" dirty="0" smtClean="0">
              <a:solidFill>
                <a:schemeClr val="tx1"/>
              </a:solidFill>
              <a:latin typeface="Times New Roman" pitchFamily="18" charset="0"/>
              <a:cs typeface="Times New Roman" pitchFamily="18" charset="0"/>
            </a:rPr>
            <a:t>PAN  </a:t>
          </a:r>
          <a:endParaRPr lang="en-US" sz="3600" kern="1200" dirty="0">
            <a:solidFill>
              <a:schemeClr val="tx1"/>
            </a:solidFill>
            <a:latin typeface="Times New Roman" pitchFamily="18" charset="0"/>
            <a:cs typeface="Times New Roman" pitchFamily="18" charset="0"/>
          </a:endParaRPr>
        </a:p>
        <a:p>
          <a:pPr marL="285750" lvl="1" indent="-285750" algn="l" defTabSz="1600200">
            <a:lnSpc>
              <a:spcPct val="90000"/>
            </a:lnSpc>
            <a:spcBef>
              <a:spcPct val="0"/>
            </a:spcBef>
            <a:spcAft>
              <a:spcPct val="15000"/>
            </a:spcAft>
            <a:buChar char="••"/>
          </a:pPr>
          <a:r>
            <a:rPr lang="en-US" sz="3600" kern="1200" dirty="0" smtClean="0">
              <a:solidFill>
                <a:schemeClr val="tx1"/>
              </a:solidFill>
              <a:latin typeface="Times New Roman" pitchFamily="18" charset="0"/>
              <a:cs typeface="Times New Roman" pitchFamily="18" charset="0"/>
            </a:rPr>
            <a:t>Email ID </a:t>
          </a:r>
          <a:endParaRPr lang="en-US" sz="3600" kern="1200" dirty="0">
            <a:solidFill>
              <a:schemeClr val="tx1"/>
            </a:solidFill>
            <a:latin typeface="Times New Roman" pitchFamily="18" charset="0"/>
            <a:cs typeface="Times New Roman" pitchFamily="18" charset="0"/>
          </a:endParaRPr>
        </a:p>
        <a:p>
          <a:pPr marL="285750" lvl="1" indent="-285750" algn="l" defTabSz="1244600">
            <a:lnSpc>
              <a:spcPct val="90000"/>
            </a:lnSpc>
            <a:spcBef>
              <a:spcPct val="0"/>
            </a:spcBef>
            <a:spcAft>
              <a:spcPct val="15000"/>
            </a:spcAft>
            <a:buChar char="••"/>
          </a:pPr>
          <a:endParaRPr lang="en-US" sz="2800" kern="1200" dirty="0">
            <a:solidFill>
              <a:schemeClr val="tx1"/>
            </a:solidFill>
            <a:latin typeface="Times New Roman" pitchFamily="18" charset="0"/>
            <a:cs typeface="Times New Roman" pitchFamily="18" charset="0"/>
          </a:endParaRPr>
        </a:p>
      </dsp:txBody>
      <dsp:txXfrm>
        <a:off x="5581" y="820278"/>
        <a:ext cx="3806576" cy="4979689"/>
      </dsp:txXfrm>
    </dsp:sp>
    <dsp:sp modelId="{AF80FACF-831A-4D33-B247-D3EFDCBB1D0B}">
      <dsp:nvSpPr>
        <dsp:cNvPr id="0" name=""/>
        <dsp:cNvSpPr/>
      </dsp:nvSpPr>
      <dsp:spPr>
        <a:xfrm>
          <a:off x="3810292" y="839724"/>
          <a:ext cx="3806576" cy="4978940"/>
        </a:xfrm>
        <a:prstGeom prst="rect">
          <a:avLst/>
        </a:prstGeom>
        <a:solidFill>
          <a:schemeClr val="tx2">
            <a:lumMod val="20000"/>
            <a:lumOff val="80000"/>
          </a:schemeClr>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n-US" sz="3000" b="1" u="sng" kern="1200" dirty="0" smtClean="0">
              <a:solidFill>
                <a:schemeClr val="tx1"/>
              </a:solidFill>
              <a:latin typeface="Times New Roman" pitchFamily="18" charset="0"/>
              <a:cs typeface="Times New Roman" pitchFamily="18" charset="0"/>
            </a:rPr>
            <a:t>Details of outstanding dues to Micro/Small Enterprise:</a:t>
          </a:r>
        </a:p>
        <a:p>
          <a:pPr marL="285750" lvl="1" indent="-285750" algn="l" defTabSz="1333500">
            <a:lnSpc>
              <a:spcPct val="90000"/>
            </a:lnSpc>
            <a:spcBef>
              <a:spcPct val="0"/>
            </a:spcBef>
            <a:spcAft>
              <a:spcPct val="15000"/>
            </a:spcAft>
            <a:buChar char="••"/>
          </a:pPr>
          <a:r>
            <a:rPr lang="en-US" sz="3000" kern="1200" dirty="0" smtClean="0">
              <a:solidFill>
                <a:schemeClr val="tx1"/>
              </a:solidFill>
              <a:latin typeface="Times New Roman" pitchFamily="18" charset="0"/>
              <a:cs typeface="Times New Roman" pitchFamily="18" charset="0"/>
            </a:rPr>
            <a:t>Total amount dues,</a:t>
          </a:r>
          <a:endParaRPr lang="en-US" sz="3000" kern="1200" dirty="0">
            <a:solidFill>
              <a:schemeClr val="tx1"/>
            </a:solidFill>
            <a:latin typeface="Times New Roman" pitchFamily="18" charset="0"/>
            <a:cs typeface="Times New Roman" pitchFamily="18" charset="0"/>
          </a:endParaRPr>
        </a:p>
        <a:p>
          <a:pPr marL="285750" lvl="1" indent="-285750" algn="l" defTabSz="1333500">
            <a:lnSpc>
              <a:spcPct val="90000"/>
            </a:lnSpc>
            <a:spcBef>
              <a:spcPct val="0"/>
            </a:spcBef>
            <a:spcAft>
              <a:spcPct val="15000"/>
            </a:spcAft>
            <a:buChar char="••"/>
          </a:pPr>
          <a:r>
            <a:rPr lang="en-US" sz="3000" kern="1200" dirty="0" smtClean="0">
              <a:solidFill>
                <a:schemeClr val="tx1"/>
              </a:solidFill>
              <a:latin typeface="Times New Roman" pitchFamily="18" charset="0"/>
              <a:cs typeface="Times New Roman" pitchFamily="18" charset="0"/>
            </a:rPr>
            <a:t>Relevant Financial year,</a:t>
          </a:r>
          <a:endParaRPr lang="en-US" sz="3000" kern="1200" dirty="0">
            <a:solidFill>
              <a:schemeClr val="tx1"/>
            </a:solidFill>
            <a:latin typeface="Times New Roman" pitchFamily="18" charset="0"/>
            <a:cs typeface="Times New Roman" pitchFamily="18" charset="0"/>
          </a:endParaRPr>
        </a:p>
        <a:p>
          <a:pPr marL="285750" lvl="1" indent="-285750" algn="l" defTabSz="1333500">
            <a:lnSpc>
              <a:spcPct val="90000"/>
            </a:lnSpc>
            <a:spcBef>
              <a:spcPct val="0"/>
            </a:spcBef>
            <a:spcAft>
              <a:spcPct val="15000"/>
            </a:spcAft>
            <a:buChar char="••"/>
          </a:pPr>
          <a:r>
            <a:rPr lang="en-US" sz="3000" kern="1200" dirty="0" smtClean="0">
              <a:solidFill>
                <a:schemeClr val="tx1"/>
              </a:solidFill>
              <a:latin typeface="Times New Roman" pitchFamily="18" charset="0"/>
              <a:cs typeface="Times New Roman" pitchFamily="18" charset="0"/>
            </a:rPr>
            <a:t>Name of Supplier &amp; its PAN,</a:t>
          </a:r>
          <a:endParaRPr lang="en-US" sz="3000" kern="1200" dirty="0">
            <a:solidFill>
              <a:schemeClr val="tx1"/>
            </a:solidFill>
            <a:latin typeface="Times New Roman" pitchFamily="18" charset="0"/>
            <a:cs typeface="Times New Roman" pitchFamily="18" charset="0"/>
          </a:endParaRPr>
        </a:p>
        <a:p>
          <a:pPr marL="285750" lvl="1" indent="-285750" algn="just" defTabSz="1333500">
            <a:lnSpc>
              <a:spcPct val="90000"/>
            </a:lnSpc>
            <a:spcBef>
              <a:spcPct val="0"/>
            </a:spcBef>
            <a:spcAft>
              <a:spcPct val="15000"/>
            </a:spcAft>
            <a:buChar char="••"/>
          </a:pPr>
          <a:r>
            <a:rPr lang="en-US" sz="3000" kern="1200" dirty="0" smtClean="0">
              <a:solidFill>
                <a:schemeClr val="tx1"/>
              </a:solidFill>
              <a:latin typeface="Times New Roman" pitchFamily="18" charset="0"/>
              <a:cs typeface="Times New Roman" pitchFamily="18" charset="0"/>
            </a:rPr>
            <a:t>Date from which  such amount is due.</a:t>
          </a:r>
          <a:endParaRPr lang="en-US" sz="3000" kern="1200" dirty="0">
            <a:solidFill>
              <a:schemeClr val="tx1"/>
            </a:solidFill>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endParaRPr lang="en-US" sz="2000" kern="1200" dirty="0">
            <a:solidFill>
              <a:schemeClr val="tx1"/>
            </a:solidFill>
            <a:latin typeface="Times New Roman" pitchFamily="18" charset="0"/>
            <a:cs typeface="Times New Roman" pitchFamily="18" charset="0"/>
          </a:endParaRPr>
        </a:p>
        <a:p>
          <a:pPr marL="285750" lvl="1" indent="-285750" algn="l" defTabSz="1600200">
            <a:lnSpc>
              <a:spcPct val="90000"/>
            </a:lnSpc>
            <a:spcBef>
              <a:spcPct val="0"/>
            </a:spcBef>
            <a:spcAft>
              <a:spcPct val="15000"/>
            </a:spcAft>
            <a:buChar char="••"/>
          </a:pPr>
          <a:endParaRPr lang="en-US" sz="3600" kern="1200" dirty="0">
            <a:solidFill>
              <a:schemeClr val="tx1"/>
            </a:solidFill>
          </a:endParaRPr>
        </a:p>
        <a:p>
          <a:pPr marL="285750" lvl="1" indent="-285750" algn="l" defTabSz="1600200">
            <a:lnSpc>
              <a:spcPct val="90000"/>
            </a:lnSpc>
            <a:spcBef>
              <a:spcPct val="0"/>
            </a:spcBef>
            <a:spcAft>
              <a:spcPct val="15000"/>
            </a:spcAft>
            <a:buChar char="••"/>
          </a:pPr>
          <a:endParaRPr lang="en-US" sz="3600" kern="1200" dirty="0">
            <a:solidFill>
              <a:schemeClr val="tx1"/>
            </a:solidFill>
          </a:endParaRPr>
        </a:p>
        <a:p>
          <a:pPr marL="285750" lvl="1" indent="-285750" algn="l" defTabSz="1600200">
            <a:lnSpc>
              <a:spcPct val="90000"/>
            </a:lnSpc>
            <a:spcBef>
              <a:spcPct val="0"/>
            </a:spcBef>
            <a:spcAft>
              <a:spcPct val="15000"/>
            </a:spcAft>
            <a:buChar char="••"/>
          </a:pPr>
          <a:endParaRPr lang="en-US" sz="3600" kern="1200" dirty="0">
            <a:solidFill>
              <a:schemeClr val="tx1"/>
            </a:solidFill>
          </a:endParaRPr>
        </a:p>
      </dsp:txBody>
      <dsp:txXfrm>
        <a:off x="3810292" y="839724"/>
        <a:ext cx="3806576" cy="4978940"/>
      </dsp:txXfrm>
    </dsp:sp>
    <dsp:sp modelId="{9DF74C48-F283-432C-AC5E-8BE99EE40C74}">
      <dsp:nvSpPr>
        <dsp:cNvPr id="0" name=""/>
        <dsp:cNvSpPr/>
      </dsp:nvSpPr>
      <dsp:spPr>
        <a:xfrm>
          <a:off x="7618734" y="856018"/>
          <a:ext cx="3806576" cy="4908210"/>
        </a:xfrm>
        <a:prstGeom prst="rect">
          <a:avLst/>
        </a:prstGeom>
        <a:solidFill>
          <a:schemeClr val="tx2">
            <a:lumMod val="20000"/>
            <a:lumOff val="80000"/>
          </a:schemeClr>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u="sng" kern="1200" dirty="0" smtClean="0">
              <a:solidFill>
                <a:schemeClr val="tx1"/>
              </a:solidFill>
              <a:latin typeface="Times New Roman" pitchFamily="18" charset="0"/>
              <a:cs typeface="Times New Roman" pitchFamily="18" charset="0"/>
            </a:rPr>
            <a:t>Reasons for delay:</a:t>
          </a:r>
        </a:p>
        <a:p>
          <a:pPr lvl="0" algn="ctr" defTabSz="1778000">
            <a:lnSpc>
              <a:spcPct val="90000"/>
            </a:lnSpc>
            <a:spcBef>
              <a:spcPct val="0"/>
            </a:spcBef>
            <a:spcAft>
              <a:spcPct val="35000"/>
            </a:spcAft>
          </a:pPr>
          <a:endParaRPr lang="en-US" sz="4000" b="1" u="sng" kern="1200" dirty="0" smtClean="0">
            <a:solidFill>
              <a:schemeClr val="tx1"/>
            </a:solidFill>
            <a:latin typeface="Times New Roman" pitchFamily="18" charset="0"/>
            <a:cs typeface="Times New Roman" pitchFamily="18" charset="0"/>
          </a:endParaRPr>
        </a:p>
        <a:p>
          <a:pPr lvl="0" algn="ctr" defTabSz="1778000">
            <a:lnSpc>
              <a:spcPct val="90000"/>
            </a:lnSpc>
            <a:spcBef>
              <a:spcPct val="0"/>
            </a:spcBef>
            <a:spcAft>
              <a:spcPct val="35000"/>
            </a:spcAft>
          </a:pPr>
          <a:endParaRPr lang="en-US" sz="600" b="1" u="sng" kern="1200" dirty="0" smtClean="0">
            <a:solidFill>
              <a:schemeClr val="tx1"/>
            </a:solidFill>
            <a:latin typeface="Times New Roman" pitchFamily="18" charset="0"/>
            <a:cs typeface="Times New Roman" pitchFamily="18" charset="0"/>
          </a:endParaRPr>
        </a:p>
        <a:p>
          <a:pPr lvl="0" algn="ctr" defTabSz="1778000">
            <a:lnSpc>
              <a:spcPct val="90000"/>
            </a:lnSpc>
            <a:spcBef>
              <a:spcPct val="0"/>
            </a:spcBef>
            <a:spcAft>
              <a:spcPct val="35000"/>
            </a:spcAft>
          </a:pPr>
          <a:r>
            <a:rPr lang="en-US" sz="4000" b="0" u="none" kern="1200" dirty="0" smtClean="0">
              <a:solidFill>
                <a:schemeClr val="tx1"/>
              </a:solidFill>
              <a:latin typeface="Times New Roman" pitchFamily="18" charset="0"/>
              <a:cs typeface="Times New Roman" pitchFamily="18" charset="0"/>
            </a:rPr>
            <a:t>State the reasons for delay in making the payment of amounts due</a:t>
          </a:r>
        </a:p>
        <a:p>
          <a:pPr lvl="0" algn="ctr" defTabSz="1778000">
            <a:lnSpc>
              <a:spcPct val="90000"/>
            </a:lnSpc>
            <a:spcBef>
              <a:spcPct val="0"/>
            </a:spcBef>
            <a:spcAft>
              <a:spcPct val="35000"/>
            </a:spcAft>
          </a:pPr>
          <a:endParaRPr lang="en-US" sz="4000" b="0" u="none" kern="1200" dirty="0" smtClean="0">
            <a:solidFill>
              <a:schemeClr val="tx1"/>
            </a:solidFill>
            <a:latin typeface="Times New Roman" pitchFamily="18" charset="0"/>
            <a:cs typeface="Times New Roman" pitchFamily="18" charset="0"/>
          </a:endParaRPr>
        </a:p>
        <a:p>
          <a:pPr lvl="0" algn="ctr" defTabSz="1778000">
            <a:lnSpc>
              <a:spcPct val="90000"/>
            </a:lnSpc>
            <a:spcBef>
              <a:spcPct val="0"/>
            </a:spcBef>
            <a:spcAft>
              <a:spcPct val="35000"/>
            </a:spcAft>
          </a:pPr>
          <a:endParaRPr lang="en-US" sz="2000" b="1" kern="1200" dirty="0" smtClean="0">
            <a:solidFill>
              <a:schemeClr val="tx1"/>
            </a:solidFill>
            <a:latin typeface="Times New Roman" pitchFamily="18" charset="0"/>
            <a:cs typeface="Times New Roman" pitchFamily="18" charset="0"/>
          </a:endParaRPr>
        </a:p>
      </dsp:txBody>
      <dsp:txXfrm>
        <a:off x="7618734" y="856018"/>
        <a:ext cx="3806576" cy="4908210"/>
      </dsp:txXfrm>
    </dsp:sp>
    <dsp:sp modelId="{4154F88F-9B51-4ED6-B324-DEE8A4DB2CA3}">
      <dsp:nvSpPr>
        <dsp:cNvPr id="0" name=""/>
        <dsp:cNvSpPr/>
      </dsp:nvSpPr>
      <dsp:spPr>
        <a:xfrm>
          <a:off x="0" y="4849515"/>
          <a:ext cx="11430892" cy="1299445"/>
        </a:xfrm>
        <a:prstGeom prst="rect">
          <a:avLst/>
        </a:prstGeom>
        <a:solidFill>
          <a:schemeClr val="tx2">
            <a:lumMod val="40000"/>
            <a:lumOff val="6000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D8CBD3-E1F1-4FEC-A559-F4289B8195D5}">
      <dsp:nvSpPr>
        <dsp:cNvPr id="0" name=""/>
        <dsp:cNvSpPr/>
      </dsp:nvSpPr>
      <dsp:spPr>
        <a:xfrm>
          <a:off x="9009971" y="1962348"/>
          <a:ext cx="91440" cy="639250"/>
        </a:xfrm>
        <a:custGeom>
          <a:avLst/>
          <a:gdLst/>
          <a:ahLst/>
          <a:cxnLst/>
          <a:rect l="0" t="0" r="0" b="0"/>
          <a:pathLst>
            <a:path>
              <a:moveTo>
                <a:pt x="84237" y="0"/>
              </a:moveTo>
              <a:lnTo>
                <a:pt x="84237" y="436166"/>
              </a:lnTo>
              <a:lnTo>
                <a:pt x="45720" y="436166"/>
              </a:lnTo>
              <a:lnTo>
                <a:pt x="45720" y="639250"/>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919A3-FE5D-4D12-ADF9-71E026EE465C}">
      <dsp:nvSpPr>
        <dsp:cNvPr id="0" name=""/>
        <dsp:cNvSpPr/>
      </dsp:nvSpPr>
      <dsp:spPr>
        <a:xfrm>
          <a:off x="5595419" y="452399"/>
          <a:ext cx="3498788" cy="740257"/>
        </a:xfrm>
        <a:custGeom>
          <a:avLst/>
          <a:gdLst/>
          <a:ahLst/>
          <a:cxnLst/>
          <a:rect l="0" t="0" r="0" b="0"/>
          <a:pathLst>
            <a:path>
              <a:moveTo>
                <a:pt x="0" y="0"/>
              </a:moveTo>
              <a:lnTo>
                <a:pt x="0" y="537173"/>
              </a:lnTo>
              <a:lnTo>
                <a:pt x="3498788" y="537173"/>
              </a:lnTo>
              <a:lnTo>
                <a:pt x="3498788" y="7402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29700F-D405-4118-9919-17A12DE1A800}">
      <dsp:nvSpPr>
        <dsp:cNvPr id="0" name=""/>
        <dsp:cNvSpPr/>
      </dsp:nvSpPr>
      <dsp:spPr>
        <a:xfrm>
          <a:off x="5972451" y="1895850"/>
          <a:ext cx="129405" cy="628111"/>
        </a:xfrm>
        <a:custGeom>
          <a:avLst/>
          <a:gdLst/>
          <a:ahLst/>
          <a:cxnLst/>
          <a:rect l="0" t="0" r="0" b="0"/>
          <a:pathLst>
            <a:path>
              <a:moveTo>
                <a:pt x="0" y="0"/>
              </a:moveTo>
              <a:lnTo>
                <a:pt x="0" y="425028"/>
              </a:lnTo>
              <a:lnTo>
                <a:pt x="129405" y="425028"/>
              </a:lnTo>
              <a:lnTo>
                <a:pt x="129405" y="62811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2F111C-ADED-4FE1-9F5C-9F8719A2000B}">
      <dsp:nvSpPr>
        <dsp:cNvPr id="0" name=""/>
        <dsp:cNvSpPr/>
      </dsp:nvSpPr>
      <dsp:spPr>
        <a:xfrm>
          <a:off x="5595419" y="452399"/>
          <a:ext cx="377031" cy="740257"/>
        </a:xfrm>
        <a:custGeom>
          <a:avLst/>
          <a:gdLst/>
          <a:ahLst/>
          <a:cxnLst/>
          <a:rect l="0" t="0" r="0" b="0"/>
          <a:pathLst>
            <a:path>
              <a:moveTo>
                <a:pt x="0" y="0"/>
              </a:moveTo>
              <a:lnTo>
                <a:pt x="0" y="537173"/>
              </a:lnTo>
              <a:lnTo>
                <a:pt x="377031" y="537173"/>
              </a:lnTo>
              <a:lnTo>
                <a:pt x="377031" y="7402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A09630-EA41-4EB8-8DF6-32481C256CF4}">
      <dsp:nvSpPr>
        <dsp:cNvPr id="0" name=""/>
        <dsp:cNvSpPr/>
      </dsp:nvSpPr>
      <dsp:spPr>
        <a:xfrm>
          <a:off x="2572590" y="1746692"/>
          <a:ext cx="91440" cy="633278"/>
        </a:xfrm>
        <a:custGeom>
          <a:avLst/>
          <a:gdLst/>
          <a:ahLst/>
          <a:cxnLst/>
          <a:rect l="0" t="0" r="0" b="0"/>
          <a:pathLst>
            <a:path>
              <a:moveTo>
                <a:pt x="45720" y="0"/>
              </a:moveTo>
              <a:lnTo>
                <a:pt x="45720" y="430194"/>
              </a:lnTo>
              <a:lnTo>
                <a:pt x="71237" y="430194"/>
              </a:lnTo>
              <a:lnTo>
                <a:pt x="71237" y="633278"/>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63F3D0-71AC-4A85-BC0E-1BAAEC91AEAA}">
      <dsp:nvSpPr>
        <dsp:cNvPr id="0" name=""/>
        <dsp:cNvSpPr/>
      </dsp:nvSpPr>
      <dsp:spPr>
        <a:xfrm>
          <a:off x="2618310" y="452399"/>
          <a:ext cx="2977109" cy="719821"/>
        </a:xfrm>
        <a:custGeom>
          <a:avLst/>
          <a:gdLst/>
          <a:ahLst/>
          <a:cxnLst/>
          <a:rect l="0" t="0" r="0" b="0"/>
          <a:pathLst>
            <a:path>
              <a:moveTo>
                <a:pt x="2977109" y="0"/>
              </a:moveTo>
              <a:lnTo>
                <a:pt x="2977109" y="516738"/>
              </a:lnTo>
              <a:lnTo>
                <a:pt x="0" y="516738"/>
              </a:lnTo>
              <a:lnTo>
                <a:pt x="0" y="71982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7DB846-68F9-4AAC-B0DE-120E0B45104D}">
      <dsp:nvSpPr>
        <dsp:cNvPr id="0" name=""/>
        <dsp:cNvSpPr/>
      </dsp:nvSpPr>
      <dsp:spPr>
        <a:xfrm>
          <a:off x="4499318" y="-81743"/>
          <a:ext cx="2192203" cy="534143"/>
        </a:xfrm>
        <a:prstGeom prst="roundRect">
          <a:avLst>
            <a:gd name="adj" fmla="val 10000"/>
          </a:avLst>
        </a:prstGeom>
        <a:solidFill>
          <a:schemeClr val="accent1"/>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1"/>
        </a:fillRef>
        <a:effectRef idx="1">
          <a:schemeClr val="accent1"/>
        </a:effectRef>
        <a:fontRef idx="minor">
          <a:schemeClr val="lt1"/>
        </a:fontRef>
      </dsp:style>
    </dsp:sp>
    <dsp:sp modelId="{BB19D3D0-8312-47AF-8905-C94A70D96DD4}">
      <dsp:nvSpPr>
        <dsp:cNvPr id="0" name=""/>
        <dsp:cNvSpPr/>
      </dsp:nvSpPr>
      <dsp:spPr>
        <a:xfrm>
          <a:off x="4742896" y="149655"/>
          <a:ext cx="2192203" cy="53414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Every Company</a:t>
          </a:r>
          <a:endParaRPr lang="en-US" sz="2000" kern="1200" dirty="0">
            <a:latin typeface="Times New Roman" pitchFamily="18" charset="0"/>
            <a:cs typeface="Times New Roman" pitchFamily="18" charset="0"/>
          </a:endParaRPr>
        </a:p>
      </dsp:txBody>
      <dsp:txXfrm>
        <a:off x="4758541" y="165300"/>
        <a:ext cx="2160913" cy="502853"/>
      </dsp:txXfrm>
    </dsp:sp>
    <dsp:sp modelId="{3316DE83-04ED-4FC7-B756-865EC36F28E2}">
      <dsp:nvSpPr>
        <dsp:cNvPr id="0" name=""/>
        <dsp:cNvSpPr/>
      </dsp:nvSpPr>
      <dsp:spPr>
        <a:xfrm>
          <a:off x="1522208" y="1172221"/>
          <a:ext cx="2192203" cy="57447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73088D-C2CB-4B27-812B-0705007696A4}">
      <dsp:nvSpPr>
        <dsp:cNvPr id="0" name=""/>
        <dsp:cNvSpPr/>
      </dsp:nvSpPr>
      <dsp:spPr>
        <a:xfrm>
          <a:off x="1765786" y="1403620"/>
          <a:ext cx="2192203" cy="57447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Private Company u/s 2 (68)</a:t>
          </a:r>
          <a:endParaRPr lang="en-US" sz="2000" kern="1200" dirty="0">
            <a:latin typeface="Times New Roman" pitchFamily="18" charset="0"/>
            <a:cs typeface="Times New Roman" pitchFamily="18" charset="0"/>
          </a:endParaRPr>
        </a:p>
      </dsp:txBody>
      <dsp:txXfrm>
        <a:off x="1782612" y="1420446"/>
        <a:ext cx="2158551" cy="540818"/>
      </dsp:txXfrm>
    </dsp:sp>
    <dsp:sp modelId="{32627634-A9FD-4763-858D-99E7468087E6}">
      <dsp:nvSpPr>
        <dsp:cNvPr id="0" name=""/>
        <dsp:cNvSpPr/>
      </dsp:nvSpPr>
      <dsp:spPr>
        <a:xfrm>
          <a:off x="1402645" y="2379970"/>
          <a:ext cx="2482363" cy="347983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7DA1B1-2E60-4F0C-8709-6EB1575C4D0C}">
      <dsp:nvSpPr>
        <dsp:cNvPr id="0" name=""/>
        <dsp:cNvSpPr/>
      </dsp:nvSpPr>
      <dsp:spPr>
        <a:xfrm>
          <a:off x="1646223" y="2611369"/>
          <a:ext cx="2482363" cy="347983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en-US" sz="1700" b="0" i="0" kern="1200" dirty="0" smtClean="0">
              <a:latin typeface="Times New Roman" pitchFamily="18" charset="0"/>
              <a:cs typeface="Times New Roman" pitchFamily="18" charset="0"/>
            </a:rPr>
            <a:t>Means not having minimum paid up share capital, restricts the right to transfer its shares, except in case of OPC limits the number of its members to 200. Provided that where 2 or more persons hold one or more shares in a Co. jointly, they shall, for the purposes of this clause, be treated as a single member:</a:t>
          </a:r>
          <a:endParaRPr lang="en-US" sz="1700" kern="1200" dirty="0">
            <a:latin typeface="Times New Roman" pitchFamily="18" charset="0"/>
            <a:cs typeface="Times New Roman" pitchFamily="18" charset="0"/>
          </a:endParaRPr>
        </a:p>
      </dsp:txBody>
      <dsp:txXfrm>
        <a:off x="1718929" y="2684075"/>
        <a:ext cx="2336951" cy="3334418"/>
      </dsp:txXfrm>
    </dsp:sp>
    <dsp:sp modelId="{75E2315A-9E9A-4B6D-ACCE-D797324081EF}">
      <dsp:nvSpPr>
        <dsp:cNvPr id="0" name=""/>
        <dsp:cNvSpPr/>
      </dsp:nvSpPr>
      <dsp:spPr>
        <a:xfrm>
          <a:off x="4876349" y="1192656"/>
          <a:ext cx="2192203" cy="70319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836C6-E9DA-41F8-8E3A-30A7E182426B}">
      <dsp:nvSpPr>
        <dsp:cNvPr id="0" name=""/>
        <dsp:cNvSpPr/>
      </dsp:nvSpPr>
      <dsp:spPr>
        <a:xfrm>
          <a:off x="5119928" y="1424056"/>
          <a:ext cx="2192203" cy="70319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Public Company</a:t>
          </a:r>
        </a:p>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u/s 2 (71)</a:t>
          </a:r>
          <a:endParaRPr lang="en-US" sz="2000" kern="1200" dirty="0">
            <a:latin typeface="Times New Roman" pitchFamily="18" charset="0"/>
            <a:cs typeface="Times New Roman" pitchFamily="18" charset="0"/>
          </a:endParaRPr>
        </a:p>
      </dsp:txBody>
      <dsp:txXfrm>
        <a:off x="5140524" y="1444652"/>
        <a:ext cx="2151011" cy="662001"/>
      </dsp:txXfrm>
    </dsp:sp>
    <dsp:sp modelId="{ED799231-6F63-45B8-AECB-BC655450AD98}">
      <dsp:nvSpPr>
        <dsp:cNvPr id="0" name=""/>
        <dsp:cNvSpPr/>
      </dsp:nvSpPr>
      <dsp:spPr>
        <a:xfrm>
          <a:off x="4559335" y="2523961"/>
          <a:ext cx="3085043" cy="334063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7B969-E119-452B-9E85-3677FE406A5E}">
      <dsp:nvSpPr>
        <dsp:cNvPr id="0" name=""/>
        <dsp:cNvSpPr/>
      </dsp:nvSpPr>
      <dsp:spPr>
        <a:xfrm>
          <a:off x="4802913" y="2755360"/>
          <a:ext cx="3085043" cy="334063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en-US" sz="1800" b="0" i="0" kern="1200" dirty="0" smtClean="0">
              <a:latin typeface="Times New Roman" pitchFamily="18" charset="0"/>
              <a:cs typeface="Times New Roman" pitchFamily="18" charset="0"/>
            </a:rPr>
            <a:t>Means a Company which is not a Private Company as per CA, 2013. Provided that a company which is a subsidiary of a company, not being a private company, shall be deemed to be public company for the purposes of this Act even where such subsidiary company continues to be a private company in its articles ;</a:t>
          </a:r>
          <a:endParaRPr lang="en-US" sz="1800" b="0" i="0" kern="1200" dirty="0">
            <a:latin typeface="Times New Roman" pitchFamily="18" charset="0"/>
            <a:cs typeface="Times New Roman" pitchFamily="18" charset="0"/>
          </a:endParaRPr>
        </a:p>
      </dsp:txBody>
      <dsp:txXfrm>
        <a:off x="4893271" y="2845718"/>
        <a:ext cx="2904327" cy="3159923"/>
      </dsp:txXfrm>
    </dsp:sp>
    <dsp:sp modelId="{AB7DD26D-D2E7-4024-BADA-545B1EB66F10}">
      <dsp:nvSpPr>
        <dsp:cNvPr id="0" name=""/>
        <dsp:cNvSpPr/>
      </dsp:nvSpPr>
      <dsp:spPr>
        <a:xfrm>
          <a:off x="7998106" y="1192656"/>
          <a:ext cx="2192203" cy="76969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BF2CFD-076D-4993-84E9-B2584916E8DB}">
      <dsp:nvSpPr>
        <dsp:cNvPr id="0" name=""/>
        <dsp:cNvSpPr/>
      </dsp:nvSpPr>
      <dsp:spPr>
        <a:xfrm>
          <a:off x="8241684" y="1424056"/>
          <a:ext cx="2192203" cy="769691"/>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OPC</a:t>
          </a:r>
        </a:p>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u/s 2 (62)</a:t>
          </a:r>
          <a:endParaRPr lang="en-US" sz="2000" kern="1200" dirty="0">
            <a:latin typeface="Times New Roman" pitchFamily="18" charset="0"/>
            <a:cs typeface="Times New Roman" pitchFamily="18" charset="0"/>
          </a:endParaRPr>
        </a:p>
      </dsp:txBody>
      <dsp:txXfrm>
        <a:off x="8264227" y="1446599"/>
        <a:ext cx="2147117" cy="724605"/>
      </dsp:txXfrm>
    </dsp:sp>
    <dsp:sp modelId="{599C1770-5930-41E5-B950-5B4D7A63B5C7}">
      <dsp:nvSpPr>
        <dsp:cNvPr id="0" name=""/>
        <dsp:cNvSpPr/>
      </dsp:nvSpPr>
      <dsp:spPr>
        <a:xfrm>
          <a:off x="8315110" y="2601598"/>
          <a:ext cx="1481162" cy="2729098"/>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ED2FBF-53A0-4D7C-BB1B-3D216BEC4106}">
      <dsp:nvSpPr>
        <dsp:cNvPr id="0" name=""/>
        <dsp:cNvSpPr/>
      </dsp:nvSpPr>
      <dsp:spPr>
        <a:xfrm>
          <a:off x="8558688" y="2832997"/>
          <a:ext cx="1481162" cy="2729098"/>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i="0" kern="1200" dirty="0" smtClean="0">
              <a:latin typeface="Times New Roman" pitchFamily="18" charset="0"/>
              <a:cs typeface="Times New Roman" pitchFamily="18" charset="0"/>
            </a:rPr>
            <a:t> </a:t>
          </a:r>
          <a:r>
            <a:rPr lang="en-US" sz="2000" b="0" i="0" kern="1200" dirty="0" smtClean="0">
              <a:latin typeface="Times New Roman" pitchFamily="18" charset="0"/>
              <a:cs typeface="Times New Roman" pitchFamily="18" charset="0"/>
            </a:rPr>
            <a:t>means a company which has only one person as a member;</a:t>
          </a:r>
          <a:endParaRPr lang="en-US" sz="2000" b="0" i="0" kern="1200" dirty="0">
            <a:latin typeface="Times New Roman" pitchFamily="18" charset="0"/>
            <a:cs typeface="Times New Roman" pitchFamily="18" charset="0"/>
          </a:endParaRPr>
        </a:p>
      </dsp:txBody>
      <dsp:txXfrm>
        <a:off x="8602070" y="2876379"/>
        <a:ext cx="1394398" cy="264233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A61A61-569F-455F-A3F8-39CA8F77549A}">
      <dsp:nvSpPr>
        <dsp:cNvPr id="0" name=""/>
        <dsp:cNvSpPr/>
      </dsp:nvSpPr>
      <dsp:spPr>
        <a:xfrm>
          <a:off x="5484971" y="1427878"/>
          <a:ext cx="4295863" cy="497042"/>
        </a:xfrm>
        <a:custGeom>
          <a:avLst/>
          <a:gdLst/>
          <a:ahLst/>
          <a:cxnLst/>
          <a:rect l="0" t="0" r="0" b="0"/>
          <a:pathLst>
            <a:path>
              <a:moveTo>
                <a:pt x="0" y="0"/>
              </a:moveTo>
              <a:lnTo>
                <a:pt x="0" y="248521"/>
              </a:lnTo>
              <a:lnTo>
                <a:pt x="4295863" y="248521"/>
              </a:lnTo>
              <a:lnTo>
                <a:pt x="4295863" y="49704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E49E03-20BB-4435-A0C7-C1E80A2DC795}">
      <dsp:nvSpPr>
        <dsp:cNvPr id="0" name=""/>
        <dsp:cNvSpPr/>
      </dsp:nvSpPr>
      <dsp:spPr>
        <a:xfrm>
          <a:off x="5484971" y="1427878"/>
          <a:ext cx="1431954" cy="497042"/>
        </a:xfrm>
        <a:custGeom>
          <a:avLst/>
          <a:gdLst/>
          <a:ahLst/>
          <a:cxnLst/>
          <a:rect l="0" t="0" r="0" b="0"/>
          <a:pathLst>
            <a:path>
              <a:moveTo>
                <a:pt x="0" y="0"/>
              </a:moveTo>
              <a:lnTo>
                <a:pt x="0" y="248521"/>
              </a:lnTo>
              <a:lnTo>
                <a:pt x="1431954" y="248521"/>
              </a:lnTo>
              <a:lnTo>
                <a:pt x="1431954" y="49704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4028C1-13F2-402D-A95A-E7A5ECD28CA0}">
      <dsp:nvSpPr>
        <dsp:cNvPr id="0" name=""/>
        <dsp:cNvSpPr/>
      </dsp:nvSpPr>
      <dsp:spPr>
        <a:xfrm>
          <a:off x="4021679" y="1427878"/>
          <a:ext cx="1463291" cy="548367"/>
        </a:xfrm>
        <a:custGeom>
          <a:avLst/>
          <a:gdLst/>
          <a:ahLst/>
          <a:cxnLst/>
          <a:rect l="0" t="0" r="0" b="0"/>
          <a:pathLst>
            <a:path>
              <a:moveTo>
                <a:pt x="1463291" y="0"/>
              </a:moveTo>
              <a:lnTo>
                <a:pt x="1463291" y="299846"/>
              </a:lnTo>
              <a:lnTo>
                <a:pt x="0" y="299846"/>
              </a:lnTo>
              <a:lnTo>
                <a:pt x="0" y="54836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F90064-534F-4695-98E9-29FD33E0F268}">
      <dsp:nvSpPr>
        <dsp:cNvPr id="0" name=""/>
        <dsp:cNvSpPr/>
      </dsp:nvSpPr>
      <dsp:spPr>
        <a:xfrm>
          <a:off x="1189107" y="1427878"/>
          <a:ext cx="4295863" cy="497042"/>
        </a:xfrm>
        <a:custGeom>
          <a:avLst/>
          <a:gdLst/>
          <a:ahLst/>
          <a:cxnLst/>
          <a:rect l="0" t="0" r="0" b="0"/>
          <a:pathLst>
            <a:path>
              <a:moveTo>
                <a:pt x="4295863" y="0"/>
              </a:moveTo>
              <a:lnTo>
                <a:pt x="4295863" y="248521"/>
              </a:lnTo>
              <a:lnTo>
                <a:pt x="0" y="248521"/>
              </a:lnTo>
              <a:lnTo>
                <a:pt x="0" y="49704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0EBE4F-6FFB-4E84-A870-767AD8232DCA}">
      <dsp:nvSpPr>
        <dsp:cNvPr id="0" name=""/>
        <dsp:cNvSpPr/>
      </dsp:nvSpPr>
      <dsp:spPr>
        <a:xfrm>
          <a:off x="3148779" y="244445"/>
          <a:ext cx="4672384" cy="1183433"/>
        </a:xfrm>
        <a:prstGeom prst="rect">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kern="1200" dirty="0" smtClean="0">
              <a:latin typeface="+mn-lt"/>
              <a:cs typeface="Times New Roman" pitchFamily="18" charset="0"/>
            </a:rPr>
            <a:t>Exempt</a:t>
          </a:r>
          <a:r>
            <a:rPr lang="en-US" sz="4400" kern="1200" dirty="0" smtClean="0">
              <a:latin typeface="+mn-lt"/>
            </a:rPr>
            <a:t> Company</a:t>
          </a:r>
          <a:endParaRPr lang="en-US" sz="4400" kern="1200" dirty="0">
            <a:latin typeface="+mn-lt"/>
          </a:endParaRPr>
        </a:p>
      </dsp:txBody>
      <dsp:txXfrm>
        <a:off x="3148779" y="244445"/>
        <a:ext cx="4672384" cy="1183433"/>
      </dsp:txXfrm>
    </dsp:sp>
    <dsp:sp modelId="{A6708831-6664-4A2A-9493-6CB7AF7C80D7}">
      <dsp:nvSpPr>
        <dsp:cNvPr id="0" name=""/>
        <dsp:cNvSpPr/>
      </dsp:nvSpPr>
      <dsp:spPr>
        <a:xfrm>
          <a:off x="5674" y="1924921"/>
          <a:ext cx="2366866" cy="1183433"/>
        </a:xfrm>
        <a:prstGeom prst="rect">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latin typeface="+mn-lt"/>
              <a:cs typeface="Times New Roman" pitchFamily="18" charset="0"/>
            </a:rPr>
            <a:t>Government</a:t>
          </a:r>
          <a:r>
            <a:rPr lang="en-US" sz="3200" kern="1200" dirty="0" smtClean="0">
              <a:latin typeface="+mn-lt"/>
            </a:rPr>
            <a:t> </a:t>
          </a:r>
          <a:r>
            <a:rPr lang="en-US" sz="3200" kern="1200" dirty="0" smtClean="0">
              <a:latin typeface="+mn-lt"/>
              <a:cs typeface="Times New Roman" pitchFamily="18" charset="0"/>
            </a:rPr>
            <a:t>Company</a:t>
          </a:r>
          <a:endParaRPr lang="en-US" sz="3200" kern="1200" dirty="0">
            <a:latin typeface="+mn-lt"/>
            <a:cs typeface="Times New Roman" pitchFamily="18" charset="0"/>
          </a:endParaRPr>
        </a:p>
      </dsp:txBody>
      <dsp:txXfrm>
        <a:off x="5674" y="1924921"/>
        <a:ext cx="2366866" cy="1183433"/>
      </dsp:txXfrm>
    </dsp:sp>
    <dsp:sp modelId="{43F5C134-6CC0-48C6-A76C-D6A049455569}">
      <dsp:nvSpPr>
        <dsp:cNvPr id="0" name=""/>
        <dsp:cNvSpPr/>
      </dsp:nvSpPr>
      <dsp:spPr>
        <a:xfrm>
          <a:off x="2838246" y="1976246"/>
          <a:ext cx="2366866" cy="1183433"/>
        </a:xfrm>
        <a:prstGeom prst="rect">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latin typeface="Times New Roman" pitchFamily="18" charset="0"/>
              <a:cs typeface="Times New Roman" pitchFamily="18" charset="0"/>
            </a:rPr>
            <a:t>Banking Company</a:t>
          </a:r>
          <a:endParaRPr lang="en-US" sz="2800" kern="1200" dirty="0">
            <a:latin typeface="Times New Roman" pitchFamily="18" charset="0"/>
            <a:cs typeface="Times New Roman" pitchFamily="18" charset="0"/>
          </a:endParaRPr>
        </a:p>
      </dsp:txBody>
      <dsp:txXfrm>
        <a:off x="2838246" y="1976246"/>
        <a:ext cx="2366866" cy="1183433"/>
      </dsp:txXfrm>
    </dsp:sp>
    <dsp:sp modelId="{589F34C5-A514-48A1-92E8-C4F436DE7C30}">
      <dsp:nvSpPr>
        <dsp:cNvPr id="0" name=""/>
        <dsp:cNvSpPr/>
      </dsp:nvSpPr>
      <dsp:spPr>
        <a:xfrm>
          <a:off x="5733492" y="1924921"/>
          <a:ext cx="2366866" cy="1183433"/>
        </a:xfrm>
        <a:prstGeom prst="rect">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latin typeface="Times New Roman" pitchFamily="18" charset="0"/>
              <a:cs typeface="Times New Roman" pitchFamily="18" charset="0"/>
            </a:rPr>
            <a:t>Non-Banking Financial Company as defined under RBI Act, 1934</a:t>
          </a:r>
          <a:endParaRPr lang="en-US" sz="2100" kern="1200" dirty="0">
            <a:latin typeface="Times New Roman" pitchFamily="18" charset="0"/>
            <a:cs typeface="Times New Roman" pitchFamily="18" charset="0"/>
          </a:endParaRPr>
        </a:p>
      </dsp:txBody>
      <dsp:txXfrm>
        <a:off x="5733492" y="1924921"/>
        <a:ext cx="2366866" cy="1183433"/>
      </dsp:txXfrm>
    </dsp:sp>
    <dsp:sp modelId="{678BC4F1-DEA2-466B-B7E5-F5945D3993D7}">
      <dsp:nvSpPr>
        <dsp:cNvPr id="0" name=""/>
        <dsp:cNvSpPr/>
      </dsp:nvSpPr>
      <dsp:spPr>
        <a:xfrm>
          <a:off x="8597401" y="1924921"/>
          <a:ext cx="2366866" cy="1183433"/>
        </a:xfrm>
        <a:prstGeom prst="rect">
          <a:avLst/>
        </a:prstGeom>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latin typeface="Times New Roman" pitchFamily="18" charset="0"/>
              <a:cs typeface="Times New Roman" pitchFamily="18" charset="0"/>
            </a:rPr>
            <a:t>Housing Finance Company registered with National Housing Bank </a:t>
          </a:r>
          <a:endParaRPr lang="en-US" sz="2100" kern="1200" dirty="0">
            <a:latin typeface="Times New Roman" pitchFamily="18" charset="0"/>
            <a:cs typeface="Times New Roman" pitchFamily="18" charset="0"/>
          </a:endParaRPr>
        </a:p>
      </dsp:txBody>
      <dsp:txXfrm>
        <a:off x="8597401" y="1924921"/>
        <a:ext cx="2366866" cy="118343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84F04D-6963-4448-A2B4-5E416B1B9A65}">
      <dsp:nvSpPr>
        <dsp:cNvPr id="0" name=""/>
        <dsp:cNvSpPr/>
      </dsp:nvSpPr>
      <dsp:spPr>
        <a:xfrm>
          <a:off x="7603165" y="3812050"/>
          <a:ext cx="91440" cy="683752"/>
        </a:xfrm>
        <a:custGeom>
          <a:avLst/>
          <a:gdLst/>
          <a:ahLst/>
          <a:cxnLst/>
          <a:rect l="0" t="0" r="0" b="0"/>
          <a:pathLst>
            <a:path>
              <a:moveTo>
                <a:pt x="48874" y="0"/>
              </a:moveTo>
              <a:lnTo>
                <a:pt x="48874" y="543272"/>
              </a:lnTo>
              <a:lnTo>
                <a:pt x="45720" y="543272"/>
              </a:lnTo>
              <a:lnTo>
                <a:pt x="45720" y="683752"/>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4326-28FC-4F94-B355-838438C49F55}">
      <dsp:nvSpPr>
        <dsp:cNvPr id="0" name=""/>
        <dsp:cNvSpPr/>
      </dsp:nvSpPr>
      <dsp:spPr>
        <a:xfrm>
          <a:off x="7244061" y="1333070"/>
          <a:ext cx="407978" cy="411859"/>
        </a:xfrm>
        <a:custGeom>
          <a:avLst/>
          <a:gdLst/>
          <a:ahLst/>
          <a:cxnLst/>
          <a:rect l="0" t="0" r="0" b="0"/>
          <a:pathLst>
            <a:path>
              <a:moveTo>
                <a:pt x="0" y="0"/>
              </a:moveTo>
              <a:lnTo>
                <a:pt x="0" y="271379"/>
              </a:lnTo>
              <a:lnTo>
                <a:pt x="407978" y="271379"/>
              </a:lnTo>
              <a:lnTo>
                <a:pt x="407978" y="41185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99F3B8-8038-4A60-B164-AC29AD2497CF}">
      <dsp:nvSpPr>
        <dsp:cNvPr id="0" name=""/>
        <dsp:cNvSpPr/>
      </dsp:nvSpPr>
      <dsp:spPr>
        <a:xfrm>
          <a:off x="5223519" y="712462"/>
          <a:ext cx="2020541" cy="194271"/>
        </a:xfrm>
        <a:custGeom>
          <a:avLst/>
          <a:gdLst/>
          <a:ahLst/>
          <a:cxnLst/>
          <a:rect l="0" t="0" r="0" b="0"/>
          <a:pathLst>
            <a:path>
              <a:moveTo>
                <a:pt x="0" y="0"/>
              </a:moveTo>
              <a:lnTo>
                <a:pt x="0" y="53791"/>
              </a:lnTo>
              <a:lnTo>
                <a:pt x="2020541" y="53791"/>
              </a:lnTo>
              <a:lnTo>
                <a:pt x="2020541" y="19427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661685-232A-41D8-B6DC-AA0D4FE8E343}">
      <dsp:nvSpPr>
        <dsp:cNvPr id="0" name=""/>
        <dsp:cNvSpPr/>
      </dsp:nvSpPr>
      <dsp:spPr>
        <a:xfrm>
          <a:off x="2859545" y="4137241"/>
          <a:ext cx="91440" cy="427093"/>
        </a:xfrm>
        <a:custGeom>
          <a:avLst/>
          <a:gdLst/>
          <a:ahLst/>
          <a:cxnLst/>
          <a:rect l="0" t="0" r="0" b="0"/>
          <a:pathLst>
            <a:path>
              <a:moveTo>
                <a:pt x="45720" y="0"/>
              </a:moveTo>
              <a:lnTo>
                <a:pt x="45720" y="286613"/>
              </a:lnTo>
              <a:lnTo>
                <a:pt x="73485" y="286613"/>
              </a:lnTo>
              <a:lnTo>
                <a:pt x="73485" y="427093"/>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0078B4-8346-4D57-BF21-AAC370AA7E0E}">
      <dsp:nvSpPr>
        <dsp:cNvPr id="0" name=""/>
        <dsp:cNvSpPr/>
      </dsp:nvSpPr>
      <dsp:spPr>
        <a:xfrm>
          <a:off x="2607712" y="1408545"/>
          <a:ext cx="297552" cy="412591"/>
        </a:xfrm>
        <a:custGeom>
          <a:avLst/>
          <a:gdLst/>
          <a:ahLst/>
          <a:cxnLst/>
          <a:rect l="0" t="0" r="0" b="0"/>
          <a:pathLst>
            <a:path>
              <a:moveTo>
                <a:pt x="0" y="0"/>
              </a:moveTo>
              <a:lnTo>
                <a:pt x="0" y="272111"/>
              </a:lnTo>
              <a:lnTo>
                <a:pt x="297552" y="272111"/>
              </a:lnTo>
              <a:lnTo>
                <a:pt x="297552" y="41259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32B99B-4FE9-40A4-8323-E6D64ABBAB41}">
      <dsp:nvSpPr>
        <dsp:cNvPr id="0" name=""/>
        <dsp:cNvSpPr/>
      </dsp:nvSpPr>
      <dsp:spPr>
        <a:xfrm>
          <a:off x="2607712" y="712462"/>
          <a:ext cx="2615806" cy="278142"/>
        </a:xfrm>
        <a:custGeom>
          <a:avLst/>
          <a:gdLst/>
          <a:ahLst/>
          <a:cxnLst/>
          <a:rect l="0" t="0" r="0" b="0"/>
          <a:pathLst>
            <a:path>
              <a:moveTo>
                <a:pt x="2615806" y="0"/>
              </a:moveTo>
              <a:lnTo>
                <a:pt x="2615806" y="137662"/>
              </a:lnTo>
              <a:lnTo>
                <a:pt x="0" y="137662"/>
              </a:lnTo>
              <a:lnTo>
                <a:pt x="0" y="27814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49F676-EE48-4914-9B6B-7FF8730C77BB}">
      <dsp:nvSpPr>
        <dsp:cNvPr id="0" name=""/>
        <dsp:cNvSpPr/>
      </dsp:nvSpPr>
      <dsp:spPr>
        <a:xfrm>
          <a:off x="765232" y="-160066"/>
          <a:ext cx="8916573" cy="87252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F1CDF-EB61-495E-8E87-E06990460765}">
      <dsp:nvSpPr>
        <dsp:cNvPr id="0" name=""/>
        <dsp:cNvSpPr/>
      </dsp:nvSpPr>
      <dsp:spPr>
        <a:xfrm>
          <a:off x="933724" y="0"/>
          <a:ext cx="8916573" cy="872529"/>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365760" lvl="0" indent="-256032" algn="ctr" defTabSz="1600200" rtl="0" eaLnBrk="1" latinLnBrk="0" hangingPunct="1">
            <a:lnSpc>
              <a:spcPct val="90000"/>
            </a:lnSpc>
            <a:spcBef>
              <a:spcPct val="0"/>
            </a:spcBef>
            <a:spcAft>
              <a:spcPts val="0"/>
            </a:spcAft>
            <a:buClr>
              <a:schemeClr val="accent1"/>
            </a:buClr>
            <a:buSzPct val="68000"/>
            <a:buFont typeface="Wingdings 3"/>
            <a:buNone/>
          </a:pPr>
          <a:r>
            <a:rPr kumimoji="0" lang="en-US" sz="3600" b="1" u="sng" kern="1200" dirty="0" smtClean="0">
              <a:solidFill>
                <a:srgbClr val="C00000"/>
              </a:solidFill>
              <a:latin typeface="Times New Roman" pitchFamily="18" charset="0"/>
              <a:ea typeface="+mn-ea"/>
              <a:cs typeface="Times New Roman" pitchFamily="18" charset="0"/>
            </a:rPr>
            <a:t>Requirement of filing  Form DPT-3</a:t>
          </a:r>
          <a:endParaRPr kumimoji="0" lang="en-US" sz="3600" b="1" u="sng" kern="1200" dirty="0">
            <a:solidFill>
              <a:srgbClr val="C00000"/>
            </a:solidFill>
            <a:latin typeface="Times New Roman" pitchFamily="18" charset="0"/>
            <a:ea typeface="+mn-ea"/>
            <a:cs typeface="Times New Roman" pitchFamily="18" charset="0"/>
          </a:endParaRPr>
        </a:p>
      </dsp:txBody>
      <dsp:txXfrm>
        <a:off x="959280" y="25556"/>
        <a:ext cx="8865461" cy="821417"/>
      </dsp:txXfrm>
    </dsp:sp>
    <dsp:sp modelId="{7AB08C88-301E-4275-9F4D-7115E14B175F}">
      <dsp:nvSpPr>
        <dsp:cNvPr id="0" name=""/>
        <dsp:cNvSpPr/>
      </dsp:nvSpPr>
      <dsp:spPr>
        <a:xfrm>
          <a:off x="1363494" y="990605"/>
          <a:ext cx="2488436" cy="41794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D7C9F3-E63B-4680-BA13-D1FECA7B52F9}">
      <dsp:nvSpPr>
        <dsp:cNvPr id="0" name=""/>
        <dsp:cNvSpPr/>
      </dsp:nvSpPr>
      <dsp:spPr>
        <a:xfrm>
          <a:off x="1531985" y="1150672"/>
          <a:ext cx="2488436" cy="41794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sng" kern="1200" dirty="0" smtClean="0">
              <a:latin typeface="Times New Roman" pitchFamily="18" charset="0"/>
              <a:cs typeface="Times New Roman" pitchFamily="18" charset="0"/>
            </a:rPr>
            <a:t>Annual Return</a:t>
          </a:r>
          <a:endParaRPr lang="en-US" sz="2400" b="1" u="sng" kern="1200" dirty="0">
            <a:latin typeface="Times New Roman" pitchFamily="18" charset="0"/>
            <a:cs typeface="Times New Roman" pitchFamily="18" charset="0"/>
          </a:endParaRPr>
        </a:p>
      </dsp:txBody>
      <dsp:txXfrm>
        <a:off x="1544226" y="1162913"/>
        <a:ext cx="2463954" cy="393458"/>
      </dsp:txXfrm>
    </dsp:sp>
    <dsp:sp modelId="{CA6882E4-1A03-4769-93BF-3590F162985D}">
      <dsp:nvSpPr>
        <dsp:cNvPr id="0" name=""/>
        <dsp:cNvSpPr/>
      </dsp:nvSpPr>
      <dsp:spPr>
        <a:xfrm>
          <a:off x="881726" y="1821136"/>
          <a:ext cx="4047077" cy="231610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0F1852-3299-4FB8-AEA2-4F47BD58D2D8}">
      <dsp:nvSpPr>
        <dsp:cNvPr id="0" name=""/>
        <dsp:cNvSpPr/>
      </dsp:nvSpPr>
      <dsp:spPr>
        <a:xfrm>
          <a:off x="1050217" y="1981203"/>
          <a:ext cx="4047077" cy="2316104"/>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b="0" u="none" kern="1200" dirty="0" smtClean="0">
              <a:solidFill>
                <a:srgbClr val="FF0000"/>
              </a:solidFill>
              <a:effectLst/>
              <a:latin typeface="Times New Roman" pitchFamily="18" charset="0"/>
              <a:cs typeface="Times New Roman" pitchFamily="18" charset="0"/>
            </a:rPr>
            <a:t>Rule 16 </a:t>
          </a:r>
          <a:r>
            <a:rPr lang="en-US" sz="2000" b="0" u="none" kern="1200" dirty="0" smtClean="0">
              <a:solidFill>
                <a:schemeClr val="tx1"/>
              </a:solidFill>
              <a:effectLst/>
              <a:latin typeface="Times New Roman" pitchFamily="18" charset="0"/>
              <a:cs typeface="Times New Roman" pitchFamily="18" charset="0"/>
            </a:rPr>
            <a:t>of the Companies                  (Acceptance of Deposits) Rules, 2014 requires every company which is accepting deposits to file Form DPT-3 </a:t>
          </a:r>
          <a:r>
            <a:rPr lang="en-US" sz="2000" b="0" u="none" kern="1200" dirty="0" smtClean="0">
              <a:solidFill>
                <a:srgbClr val="FF0000"/>
              </a:solidFill>
              <a:effectLst/>
              <a:latin typeface="Times New Roman" pitchFamily="18" charset="0"/>
              <a:cs typeface="Times New Roman" pitchFamily="18" charset="0"/>
            </a:rPr>
            <a:t>on or before 30th June with information certified by its Auditors </a:t>
          </a:r>
          <a:endParaRPr lang="en-US" sz="2000" kern="1200" dirty="0">
            <a:solidFill>
              <a:srgbClr val="FF0000"/>
            </a:solidFill>
          </a:endParaRPr>
        </a:p>
      </dsp:txBody>
      <dsp:txXfrm>
        <a:off x="1118053" y="2049039"/>
        <a:ext cx="3911405" cy="2180432"/>
      </dsp:txXfrm>
    </dsp:sp>
    <dsp:sp modelId="{ECDC630D-EEB3-4516-A855-0D8C9A0FBD40}">
      <dsp:nvSpPr>
        <dsp:cNvPr id="0" name=""/>
        <dsp:cNvSpPr/>
      </dsp:nvSpPr>
      <dsp:spPr>
        <a:xfrm>
          <a:off x="1423597" y="4564334"/>
          <a:ext cx="3018866" cy="130671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4A2269-F069-4672-912E-8FD3E6D7A10F}">
      <dsp:nvSpPr>
        <dsp:cNvPr id="0" name=""/>
        <dsp:cNvSpPr/>
      </dsp:nvSpPr>
      <dsp:spPr>
        <a:xfrm>
          <a:off x="1592089" y="4724401"/>
          <a:ext cx="3018866" cy="1306714"/>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b="1" u="none" kern="1200" dirty="0" smtClean="0">
              <a:solidFill>
                <a:schemeClr val="tx1"/>
              </a:solidFill>
              <a:effectLst/>
              <a:latin typeface="Times New Roman" pitchFamily="18" charset="0"/>
              <a:cs typeface="Times New Roman" pitchFamily="18" charset="0"/>
            </a:rPr>
            <a:t>Due Date </a:t>
          </a:r>
          <a:r>
            <a:rPr lang="en-US" sz="2400" b="0" u="none" kern="1200" dirty="0" smtClean="0">
              <a:solidFill>
                <a:schemeClr val="tx1"/>
              </a:solidFill>
              <a:effectLst/>
              <a:latin typeface="Times New Roman" pitchFamily="18" charset="0"/>
              <a:cs typeface="Times New Roman" pitchFamily="18" charset="0"/>
            </a:rPr>
            <a:t>of filing is </a:t>
          </a:r>
          <a:r>
            <a:rPr lang="en-US" sz="2400" b="1" u="none" kern="1200" dirty="0" smtClean="0">
              <a:solidFill>
                <a:srgbClr val="FF0000"/>
              </a:solidFill>
              <a:effectLst/>
              <a:latin typeface="Times New Roman" pitchFamily="18" charset="0"/>
              <a:cs typeface="Times New Roman" pitchFamily="18" charset="0"/>
            </a:rPr>
            <a:t>30th June </a:t>
          </a:r>
          <a:r>
            <a:rPr lang="en-US" sz="2400" b="0" u="none" kern="1200" dirty="0" smtClean="0">
              <a:solidFill>
                <a:schemeClr val="tx1"/>
              </a:solidFill>
              <a:effectLst/>
              <a:latin typeface="Times New Roman" pitchFamily="18" charset="0"/>
              <a:cs typeface="Times New Roman" pitchFamily="18" charset="0"/>
            </a:rPr>
            <a:t>of every financial year</a:t>
          </a:r>
          <a:r>
            <a:rPr lang="en-US" sz="2000" b="0" u="none" kern="1200" dirty="0" smtClean="0">
              <a:solidFill>
                <a:schemeClr val="tx1"/>
              </a:solidFill>
              <a:effectLst/>
              <a:latin typeface="Times New Roman" pitchFamily="18" charset="0"/>
              <a:cs typeface="Times New Roman" pitchFamily="18" charset="0"/>
            </a:rPr>
            <a:t>. </a:t>
          </a:r>
          <a:endParaRPr lang="en-US" sz="2000" b="0" u="none" kern="1200" dirty="0">
            <a:solidFill>
              <a:schemeClr val="tx1"/>
            </a:solidFill>
            <a:effectLst/>
            <a:latin typeface="Times New Roman" pitchFamily="18" charset="0"/>
            <a:cs typeface="Times New Roman" pitchFamily="18" charset="0"/>
          </a:endParaRPr>
        </a:p>
      </dsp:txBody>
      <dsp:txXfrm>
        <a:off x="1630361" y="4762673"/>
        <a:ext cx="2942322" cy="1230170"/>
      </dsp:txXfrm>
    </dsp:sp>
    <dsp:sp modelId="{CEC71DB7-8389-48A4-9A7B-ED4AC22A9090}">
      <dsp:nvSpPr>
        <dsp:cNvPr id="0" name=""/>
        <dsp:cNvSpPr/>
      </dsp:nvSpPr>
      <dsp:spPr>
        <a:xfrm>
          <a:off x="5926455" y="906734"/>
          <a:ext cx="2635211" cy="42633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72E0A5-7D08-489B-AC8E-C0E633430B70}">
      <dsp:nvSpPr>
        <dsp:cNvPr id="0" name=""/>
        <dsp:cNvSpPr/>
      </dsp:nvSpPr>
      <dsp:spPr>
        <a:xfrm>
          <a:off x="6094947" y="1066801"/>
          <a:ext cx="2635211" cy="42633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sng" kern="1200" dirty="0" smtClean="0">
              <a:latin typeface="Times New Roman" pitchFamily="18" charset="0"/>
              <a:cs typeface="Times New Roman" pitchFamily="18" charset="0"/>
            </a:rPr>
            <a:t>One-Time Return</a:t>
          </a:r>
          <a:endParaRPr lang="en-US" sz="2400" kern="1200" dirty="0"/>
        </a:p>
      </dsp:txBody>
      <dsp:txXfrm>
        <a:off x="6107434" y="1079288"/>
        <a:ext cx="2610237" cy="401362"/>
      </dsp:txXfrm>
    </dsp:sp>
    <dsp:sp modelId="{D312FF06-62F2-412F-8AE0-DADCEB5E09C3}">
      <dsp:nvSpPr>
        <dsp:cNvPr id="0" name=""/>
        <dsp:cNvSpPr/>
      </dsp:nvSpPr>
      <dsp:spPr>
        <a:xfrm>
          <a:off x="5393060" y="1744930"/>
          <a:ext cx="4517957" cy="206712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824DD1-EB04-47E8-81FC-B8E235704860}">
      <dsp:nvSpPr>
        <dsp:cNvPr id="0" name=""/>
        <dsp:cNvSpPr/>
      </dsp:nvSpPr>
      <dsp:spPr>
        <a:xfrm>
          <a:off x="5561552" y="1904997"/>
          <a:ext cx="4517957" cy="206712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000" kern="1200" dirty="0" smtClean="0">
              <a:solidFill>
                <a:srgbClr val="FF0000"/>
              </a:solidFill>
              <a:latin typeface="Times New Roman" pitchFamily="18" charset="0"/>
              <a:cs typeface="Times New Roman" pitchFamily="18" charset="0"/>
            </a:rPr>
            <a:t>Rule 16A </a:t>
          </a:r>
          <a:r>
            <a:rPr lang="en-US" sz="2000" kern="1200" dirty="0" smtClean="0">
              <a:latin typeface="Times New Roman" pitchFamily="18" charset="0"/>
              <a:cs typeface="Times New Roman" pitchFamily="18" charset="0"/>
            </a:rPr>
            <a:t>For disclosure of details of </a:t>
          </a:r>
          <a:r>
            <a:rPr lang="en-US" sz="2000" kern="1200" dirty="0" smtClean="0">
              <a:solidFill>
                <a:srgbClr val="FF0000"/>
              </a:solidFill>
              <a:latin typeface="Times New Roman" pitchFamily="18" charset="0"/>
              <a:cs typeface="Times New Roman" pitchFamily="18" charset="0"/>
            </a:rPr>
            <a:t>outstanding money or loan </a:t>
          </a:r>
          <a:r>
            <a:rPr lang="en-US" sz="2000" kern="1200" dirty="0" smtClean="0">
              <a:latin typeface="Times New Roman" pitchFamily="18" charset="0"/>
              <a:cs typeface="Times New Roman" pitchFamily="18" charset="0"/>
            </a:rPr>
            <a:t>received by a company </a:t>
          </a:r>
          <a:r>
            <a:rPr lang="en-US" sz="2000" kern="1200" dirty="0" smtClean="0">
              <a:solidFill>
                <a:srgbClr val="FF0000"/>
              </a:solidFill>
              <a:latin typeface="Times New Roman" pitchFamily="18" charset="0"/>
              <a:cs typeface="Times New Roman" pitchFamily="18" charset="0"/>
            </a:rPr>
            <a:t>but not considered as deposits</a:t>
          </a:r>
          <a:r>
            <a:rPr lang="en-US" sz="2000" kern="1200" dirty="0" smtClean="0">
              <a:latin typeface="Times New Roman" pitchFamily="18" charset="0"/>
              <a:cs typeface="Times New Roman" pitchFamily="18" charset="0"/>
            </a:rPr>
            <a:t> in terms of Rule 2(1)(c) of                           the Companies (Acceptance of Deposits) Rules, 2014</a:t>
          </a:r>
          <a:endParaRPr lang="en-US" sz="2000" kern="1200" dirty="0"/>
        </a:p>
      </dsp:txBody>
      <dsp:txXfrm>
        <a:off x="5622096" y="1965541"/>
        <a:ext cx="4396869" cy="1946032"/>
      </dsp:txXfrm>
    </dsp:sp>
    <dsp:sp modelId="{588A2639-5365-44FC-BE4E-DCDD4A393E7E}">
      <dsp:nvSpPr>
        <dsp:cNvPr id="0" name=""/>
        <dsp:cNvSpPr/>
      </dsp:nvSpPr>
      <dsp:spPr>
        <a:xfrm>
          <a:off x="5637751" y="4495802"/>
          <a:ext cx="4022269" cy="131746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7E9FE2-3A66-47C7-8379-8C067A9B8384}">
      <dsp:nvSpPr>
        <dsp:cNvPr id="0" name=""/>
        <dsp:cNvSpPr/>
      </dsp:nvSpPr>
      <dsp:spPr>
        <a:xfrm>
          <a:off x="5806242" y="4655869"/>
          <a:ext cx="4022269" cy="131746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none" kern="1200" dirty="0" smtClean="0">
              <a:solidFill>
                <a:schemeClr val="tx1"/>
              </a:solidFill>
              <a:effectLst/>
              <a:latin typeface="Times New Roman" pitchFamily="18" charset="0"/>
              <a:cs typeface="Times New Roman" pitchFamily="18" charset="0"/>
            </a:rPr>
            <a:t>Due Date </a:t>
          </a:r>
          <a:r>
            <a:rPr lang="en-US" sz="2400" b="0" u="none" kern="1200" dirty="0" smtClean="0">
              <a:solidFill>
                <a:schemeClr val="tx1"/>
              </a:solidFill>
              <a:effectLst/>
              <a:latin typeface="Times New Roman" pitchFamily="18" charset="0"/>
              <a:cs typeface="Times New Roman" pitchFamily="18" charset="0"/>
            </a:rPr>
            <a:t>of filing is within 30 days from 31</a:t>
          </a:r>
          <a:r>
            <a:rPr lang="en-US" sz="2400" b="0" u="none" kern="1200" baseline="30000" dirty="0" smtClean="0">
              <a:solidFill>
                <a:schemeClr val="tx1"/>
              </a:solidFill>
              <a:effectLst/>
              <a:latin typeface="Times New Roman" pitchFamily="18" charset="0"/>
              <a:cs typeface="Times New Roman" pitchFamily="18" charset="0"/>
            </a:rPr>
            <a:t>st</a:t>
          </a:r>
          <a:r>
            <a:rPr lang="en-US" sz="2400" b="0" u="none" kern="1200" dirty="0" smtClean="0">
              <a:solidFill>
                <a:schemeClr val="tx1"/>
              </a:solidFill>
              <a:effectLst/>
              <a:latin typeface="Times New Roman" pitchFamily="18" charset="0"/>
              <a:cs typeface="Times New Roman" pitchFamily="18" charset="0"/>
            </a:rPr>
            <a:t> March 2019 that is </a:t>
          </a:r>
          <a:r>
            <a:rPr lang="en-US" sz="2400" b="1" u="none" kern="1200" dirty="0" smtClean="0">
              <a:solidFill>
                <a:srgbClr val="FF0000"/>
              </a:solidFill>
              <a:effectLst/>
              <a:latin typeface="Times New Roman" pitchFamily="18" charset="0"/>
              <a:cs typeface="Times New Roman" pitchFamily="18" charset="0"/>
            </a:rPr>
            <a:t>29</a:t>
          </a:r>
          <a:r>
            <a:rPr lang="en-US" sz="2400" b="1" u="none" kern="1200" baseline="30000" dirty="0" smtClean="0">
              <a:solidFill>
                <a:srgbClr val="FF0000"/>
              </a:solidFill>
              <a:effectLst/>
              <a:latin typeface="Times New Roman" pitchFamily="18" charset="0"/>
              <a:cs typeface="Times New Roman" pitchFamily="18" charset="0"/>
            </a:rPr>
            <a:t>th</a:t>
          </a:r>
          <a:r>
            <a:rPr lang="en-US" sz="2400" b="1" u="none" kern="1200" dirty="0" smtClean="0">
              <a:solidFill>
                <a:srgbClr val="FF0000"/>
              </a:solidFill>
              <a:effectLst/>
              <a:latin typeface="Times New Roman" pitchFamily="18" charset="0"/>
              <a:cs typeface="Times New Roman" pitchFamily="18" charset="0"/>
            </a:rPr>
            <a:t> June 2019</a:t>
          </a:r>
          <a:endParaRPr lang="en-US" sz="2400" b="1" u="none" kern="1200" dirty="0">
            <a:solidFill>
              <a:srgbClr val="FF0000"/>
            </a:solidFill>
            <a:effectLst/>
            <a:latin typeface="Times New Roman" pitchFamily="18" charset="0"/>
            <a:cs typeface="Times New Roman" pitchFamily="18" charset="0"/>
          </a:endParaRPr>
        </a:p>
      </dsp:txBody>
      <dsp:txXfrm>
        <a:off x="5844829" y="4694456"/>
        <a:ext cx="3945095" cy="124028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FBE8DB-3E16-4882-9ABB-86E2886C8DA5}">
      <dsp:nvSpPr>
        <dsp:cNvPr id="0" name=""/>
        <dsp:cNvSpPr/>
      </dsp:nvSpPr>
      <dsp:spPr>
        <a:xfrm rot="5400000">
          <a:off x="5340197" y="-4029640"/>
          <a:ext cx="1740098" cy="10000372"/>
        </a:xfrm>
        <a:prstGeom prst="round2SameRect">
          <a:avLst/>
        </a:prstGeom>
        <a:solidFill>
          <a:schemeClr val="accent1">
            <a:lumMod val="40000"/>
            <a:lumOff val="60000"/>
            <a:alpha val="9000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en-US" sz="3200" kern="1200" dirty="0" smtClean="0">
              <a:latin typeface="Times New Roman" pitchFamily="18" charset="0"/>
              <a:cs typeface="Times New Roman" pitchFamily="18" charset="0"/>
            </a:rPr>
            <a:t>If loan/money has been </a:t>
          </a:r>
          <a:r>
            <a:rPr lang="en-US" sz="3200" kern="1200" dirty="0" smtClean="0">
              <a:solidFill>
                <a:srgbClr val="FF0000"/>
              </a:solidFill>
              <a:latin typeface="Times New Roman" pitchFamily="18" charset="0"/>
              <a:cs typeface="Times New Roman" pitchFamily="18" charset="0"/>
            </a:rPr>
            <a:t>received before 01.04.2014 and still outstanding as on 31.03.2019 </a:t>
          </a:r>
          <a:r>
            <a:rPr lang="en-US" sz="3200" kern="1200" dirty="0" smtClean="0">
              <a:latin typeface="Times New Roman" pitchFamily="18" charset="0"/>
              <a:cs typeface="Times New Roman" pitchFamily="18" charset="0"/>
            </a:rPr>
            <a:t>in the balance sheet, then also </a:t>
          </a:r>
          <a:r>
            <a:rPr lang="en-US" sz="3200" b="1" u="sng" kern="1200" dirty="0" smtClean="0">
              <a:solidFill>
                <a:srgbClr val="FF0000"/>
              </a:solidFill>
              <a:latin typeface="Times New Roman" pitchFamily="18" charset="0"/>
              <a:cs typeface="Times New Roman" pitchFamily="18" charset="0"/>
            </a:rPr>
            <a:t>information is required </a:t>
          </a:r>
          <a:r>
            <a:rPr lang="en-US" sz="3200" kern="1200" dirty="0" smtClean="0">
              <a:latin typeface="Times New Roman" pitchFamily="18" charset="0"/>
              <a:cs typeface="Times New Roman" pitchFamily="18" charset="0"/>
            </a:rPr>
            <a:t>to be furnished in Form DPT-3</a:t>
          </a:r>
          <a:endParaRPr lang="en-IN" sz="3200" kern="1200" dirty="0"/>
        </a:p>
      </dsp:txBody>
      <dsp:txXfrm rot="-5400000">
        <a:off x="1210061" y="185441"/>
        <a:ext cx="9915427" cy="1570208"/>
      </dsp:txXfrm>
    </dsp:sp>
    <dsp:sp modelId="{A0D25ED8-AA41-4E66-838A-4DEF40CC3C50}">
      <dsp:nvSpPr>
        <dsp:cNvPr id="0" name=""/>
        <dsp:cNvSpPr/>
      </dsp:nvSpPr>
      <dsp:spPr>
        <a:xfrm>
          <a:off x="48123" y="0"/>
          <a:ext cx="1208013" cy="194027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IN" sz="6500" kern="1200" dirty="0" smtClean="0"/>
            <a:t>1</a:t>
          </a:r>
          <a:endParaRPr lang="en-IN" sz="6500" kern="1200" dirty="0"/>
        </a:p>
      </dsp:txBody>
      <dsp:txXfrm>
        <a:off x="107093" y="58970"/>
        <a:ext cx="1090073" cy="1822335"/>
      </dsp:txXfrm>
    </dsp:sp>
    <dsp:sp modelId="{3BA207D0-5956-433B-BE57-F7E2EB48D283}">
      <dsp:nvSpPr>
        <dsp:cNvPr id="0" name=""/>
        <dsp:cNvSpPr/>
      </dsp:nvSpPr>
      <dsp:spPr>
        <a:xfrm rot="5400000">
          <a:off x="5329072" y="-2186454"/>
          <a:ext cx="1740098" cy="10023746"/>
        </a:xfrm>
        <a:prstGeom prst="round2SameRect">
          <a:avLst/>
        </a:prstGeom>
        <a:solidFill>
          <a:schemeClr val="accent1">
            <a:lumMod val="40000"/>
            <a:lumOff val="60000"/>
            <a:alpha val="9000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en-US" sz="3200" kern="1200" dirty="0" smtClean="0">
              <a:latin typeface="Times New Roman" pitchFamily="18" charset="0"/>
              <a:cs typeface="Times New Roman" pitchFamily="18" charset="0"/>
            </a:rPr>
            <a:t>If loan/money has been received any time after 01.04.2014 and </a:t>
          </a:r>
          <a:r>
            <a:rPr lang="en-US" sz="3200" kern="1200" dirty="0" smtClean="0">
              <a:solidFill>
                <a:srgbClr val="FF0000"/>
              </a:solidFill>
              <a:latin typeface="Times New Roman" pitchFamily="18" charset="0"/>
              <a:cs typeface="Times New Roman" pitchFamily="18" charset="0"/>
            </a:rPr>
            <a:t>repaid before 31.03.2019, then                          </a:t>
          </a:r>
          <a:r>
            <a:rPr lang="en-US" sz="3200" b="1" u="sng" kern="1200" dirty="0" smtClean="0">
              <a:solidFill>
                <a:srgbClr val="FF0000"/>
              </a:solidFill>
              <a:latin typeface="Times New Roman" pitchFamily="18" charset="0"/>
              <a:cs typeface="Times New Roman" pitchFamily="18" charset="0"/>
            </a:rPr>
            <a:t>no information is required </a:t>
          </a:r>
          <a:r>
            <a:rPr lang="en-US" sz="3200" kern="1200" dirty="0" smtClean="0">
              <a:latin typeface="Times New Roman" pitchFamily="18" charset="0"/>
              <a:cs typeface="Times New Roman" pitchFamily="18" charset="0"/>
            </a:rPr>
            <a:t>to be furnished in Form DPT-3.</a:t>
          </a:r>
          <a:endParaRPr lang="en-IN" sz="3200" kern="1200" dirty="0"/>
        </a:p>
      </dsp:txBody>
      <dsp:txXfrm rot="-5400000">
        <a:off x="1187249" y="2040314"/>
        <a:ext cx="9938801" cy="1570208"/>
      </dsp:txXfrm>
    </dsp:sp>
    <dsp:sp modelId="{0012E6B9-65DC-421D-AC2F-6D32B7E0AAF3}">
      <dsp:nvSpPr>
        <dsp:cNvPr id="0" name=""/>
        <dsp:cNvSpPr/>
      </dsp:nvSpPr>
      <dsp:spPr>
        <a:xfrm>
          <a:off x="64231" y="2033593"/>
          <a:ext cx="1181347" cy="166425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IN" sz="6500" kern="1200" dirty="0" smtClean="0"/>
            <a:t>2</a:t>
          </a:r>
          <a:endParaRPr lang="en-IN" sz="6500" kern="1200" dirty="0"/>
        </a:p>
      </dsp:txBody>
      <dsp:txXfrm>
        <a:off x="121900" y="2091262"/>
        <a:ext cx="1066009" cy="1548914"/>
      </dsp:txXfrm>
    </dsp:sp>
    <dsp:sp modelId="{1C29E8EF-04B7-41B9-AD51-EEBB1AAAF169}">
      <dsp:nvSpPr>
        <dsp:cNvPr id="0" name=""/>
        <dsp:cNvSpPr/>
      </dsp:nvSpPr>
      <dsp:spPr>
        <a:xfrm rot="5400000">
          <a:off x="5363618" y="-210061"/>
          <a:ext cx="1740098" cy="9957626"/>
        </a:xfrm>
        <a:prstGeom prst="round2SameRect">
          <a:avLst/>
        </a:prstGeom>
        <a:solidFill>
          <a:schemeClr val="bg2">
            <a:lumMod val="90000"/>
            <a:alpha val="9000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en-US" sz="3200" kern="1200" dirty="0" smtClean="0">
              <a:latin typeface="Times New Roman" pitchFamily="18" charset="0"/>
              <a:cs typeface="Times New Roman" pitchFamily="18" charset="0"/>
            </a:rPr>
            <a:t>This form will be filed even if a Company has received </a:t>
          </a:r>
          <a:r>
            <a:rPr lang="en-US" sz="3200" kern="1200" dirty="0" smtClean="0">
              <a:solidFill>
                <a:srgbClr val="FF0000"/>
              </a:solidFill>
              <a:latin typeface="Times New Roman" pitchFamily="18" charset="0"/>
              <a:cs typeface="Times New Roman" pitchFamily="18" charset="0"/>
            </a:rPr>
            <a:t>loan from its Holding Company or Subsidiary Company or Associate Company</a:t>
          </a:r>
          <a:endParaRPr lang="en-IN" sz="3200" kern="1200" dirty="0">
            <a:solidFill>
              <a:srgbClr val="FF0000"/>
            </a:solidFill>
          </a:endParaRPr>
        </a:p>
      </dsp:txBody>
      <dsp:txXfrm rot="-5400000">
        <a:off x="1254855" y="3983647"/>
        <a:ext cx="9872681" cy="1570208"/>
      </dsp:txXfrm>
    </dsp:sp>
    <dsp:sp modelId="{0E06D324-73E2-4D3F-B0DA-8CBA4078D19C}">
      <dsp:nvSpPr>
        <dsp:cNvPr id="0" name=""/>
        <dsp:cNvSpPr/>
      </dsp:nvSpPr>
      <dsp:spPr>
        <a:xfrm>
          <a:off x="0" y="3914145"/>
          <a:ext cx="1250393" cy="172465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IN" sz="6500" kern="1200" dirty="0" smtClean="0"/>
            <a:t>3</a:t>
          </a:r>
          <a:endParaRPr lang="en-IN" sz="6500" kern="1200" dirty="0"/>
        </a:p>
      </dsp:txBody>
      <dsp:txXfrm>
        <a:off x="61039" y="3975184"/>
        <a:ext cx="1128315" cy="160257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920A6-1B26-4AE2-8297-495B19BD339F}">
      <dsp:nvSpPr>
        <dsp:cNvPr id="0" name=""/>
        <dsp:cNvSpPr/>
      </dsp:nvSpPr>
      <dsp:spPr>
        <a:xfrm>
          <a:off x="7642973" y="2402042"/>
          <a:ext cx="91440" cy="341161"/>
        </a:xfrm>
        <a:custGeom>
          <a:avLst/>
          <a:gdLst/>
          <a:ahLst/>
          <a:cxnLst/>
          <a:rect l="0" t="0" r="0" b="0"/>
          <a:pathLst>
            <a:path>
              <a:moveTo>
                <a:pt x="45720" y="0"/>
              </a:moveTo>
              <a:lnTo>
                <a:pt x="45720" y="150243"/>
              </a:lnTo>
              <a:lnTo>
                <a:pt x="80528" y="150243"/>
              </a:lnTo>
              <a:lnTo>
                <a:pt x="80528" y="34116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0DF025-13DB-4C6A-A280-8DF04D66AA43}">
      <dsp:nvSpPr>
        <dsp:cNvPr id="0" name=""/>
        <dsp:cNvSpPr/>
      </dsp:nvSpPr>
      <dsp:spPr>
        <a:xfrm>
          <a:off x="5235727" y="1216939"/>
          <a:ext cx="2452966" cy="609920"/>
        </a:xfrm>
        <a:custGeom>
          <a:avLst/>
          <a:gdLst/>
          <a:ahLst/>
          <a:cxnLst/>
          <a:rect l="0" t="0" r="0" b="0"/>
          <a:pathLst>
            <a:path>
              <a:moveTo>
                <a:pt x="0" y="0"/>
              </a:moveTo>
              <a:lnTo>
                <a:pt x="0" y="419003"/>
              </a:lnTo>
              <a:lnTo>
                <a:pt x="2452966" y="419003"/>
              </a:lnTo>
              <a:lnTo>
                <a:pt x="2452966" y="60992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F12BAA-9073-48AD-A697-B55D1AA3050B}">
      <dsp:nvSpPr>
        <dsp:cNvPr id="0" name=""/>
        <dsp:cNvSpPr/>
      </dsp:nvSpPr>
      <dsp:spPr>
        <a:xfrm>
          <a:off x="2964458" y="2399530"/>
          <a:ext cx="91440" cy="419864"/>
        </a:xfrm>
        <a:custGeom>
          <a:avLst/>
          <a:gdLst/>
          <a:ahLst/>
          <a:cxnLst/>
          <a:rect l="0" t="0" r="0" b="0"/>
          <a:pathLst>
            <a:path>
              <a:moveTo>
                <a:pt x="45720" y="0"/>
              </a:moveTo>
              <a:lnTo>
                <a:pt x="45720" y="228946"/>
              </a:lnTo>
              <a:lnTo>
                <a:pt x="81991" y="228946"/>
              </a:lnTo>
              <a:lnTo>
                <a:pt x="81991" y="419864"/>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79F2A2-F5F0-46BB-945C-78C83A1D5245}">
      <dsp:nvSpPr>
        <dsp:cNvPr id="0" name=""/>
        <dsp:cNvSpPr/>
      </dsp:nvSpPr>
      <dsp:spPr>
        <a:xfrm>
          <a:off x="3010178" y="1216939"/>
          <a:ext cx="2225548" cy="612695"/>
        </a:xfrm>
        <a:custGeom>
          <a:avLst/>
          <a:gdLst/>
          <a:ahLst/>
          <a:cxnLst/>
          <a:rect l="0" t="0" r="0" b="0"/>
          <a:pathLst>
            <a:path>
              <a:moveTo>
                <a:pt x="2225548" y="0"/>
              </a:moveTo>
              <a:lnTo>
                <a:pt x="2225548" y="421777"/>
              </a:lnTo>
              <a:lnTo>
                <a:pt x="0" y="421777"/>
              </a:lnTo>
              <a:lnTo>
                <a:pt x="0" y="61269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C35C24-A4C4-4C16-A97A-DA4E651680F1}">
      <dsp:nvSpPr>
        <dsp:cNvPr id="0" name=""/>
        <dsp:cNvSpPr/>
      </dsp:nvSpPr>
      <dsp:spPr>
        <a:xfrm>
          <a:off x="2563948" y="-91720"/>
          <a:ext cx="5343556" cy="130865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9CC3E-830F-4822-99A7-4540FB00371B}">
      <dsp:nvSpPr>
        <dsp:cNvPr id="0" name=""/>
        <dsp:cNvSpPr/>
      </dsp:nvSpPr>
      <dsp:spPr>
        <a:xfrm>
          <a:off x="2792935" y="125817"/>
          <a:ext cx="5343556" cy="1308659"/>
        </a:xfrm>
        <a:prstGeom prst="roundRect">
          <a:avLst>
            <a:gd name="adj" fmla="val 10000"/>
          </a:avLst>
        </a:prstGeom>
        <a:solidFill>
          <a:schemeClr val="lt1"/>
        </a:solidFill>
        <a:ln w="55000" cap="flat" cmpd="thickThin"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u="sng" kern="1200" dirty="0" smtClean="0">
              <a:solidFill>
                <a:schemeClr val="accent2"/>
              </a:solidFill>
              <a:latin typeface="Times New Roman" pitchFamily="18" charset="0"/>
              <a:cs typeface="Times New Roman" pitchFamily="18" charset="0"/>
            </a:rPr>
            <a:t>REAL ESTATE INVESTMENT TRUSTS</a:t>
          </a:r>
          <a:endParaRPr lang="en-US" sz="3200" b="1" u="sng" kern="1200" dirty="0">
            <a:solidFill>
              <a:schemeClr val="accent2"/>
            </a:solidFill>
          </a:endParaRPr>
        </a:p>
      </dsp:txBody>
      <dsp:txXfrm>
        <a:off x="2831264" y="164146"/>
        <a:ext cx="5266898" cy="1232001"/>
      </dsp:txXfrm>
    </dsp:sp>
    <dsp:sp modelId="{3C397391-39BD-49D2-8C43-232339374606}">
      <dsp:nvSpPr>
        <dsp:cNvPr id="0" name=""/>
        <dsp:cNvSpPr/>
      </dsp:nvSpPr>
      <dsp:spPr>
        <a:xfrm>
          <a:off x="1680137" y="1829634"/>
          <a:ext cx="2660082" cy="56989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BD9444-5250-4ECD-BECC-F7CB7306C64E}">
      <dsp:nvSpPr>
        <dsp:cNvPr id="0" name=""/>
        <dsp:cNvSpPr/>
      </dsp:nvSpPr>
      <dsp:spPr>
        <a:xfrm>
          <a:off x="1909124" y="2047172"/>
          <a:ext cx="2660082" cy="56989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Before Amendment       </a:t>
          </a:r>
          <a:endParaRPr lang="en-US" sz="2400" kern="1200" dirty="0">
            <a:latin typeface="Times New Roman" pitchFamily="18" charset="0"/>
            <a:cs typeface="Times New Roman" pitchFamily="18" charset="0"/>
          </a:endParaRPr>
        </a:p>
      </dsp:txBody>
      <dsp:txXfrm>
        <a:off x="1925816" y="2063864"/>
        <a:ext cx="2626698" cy="536511"/>
      </dsp:txXfrm>
    </dsp:sp>
    <dsp:sp modelId="{8BAAC24E-82E7-49AF-A407-5BC38F772C53}">
      <dsp:nvSpPr>
        <dsp:cNvPr id="0" name=""/>
        <dsp:cNvSpPr/>
      </dsp:nvSpPr>
      <dsp:spPr>
        <a:xfrm>
          <a:off x="1446371" y="2819394"/>
          <a:ext cx="3200157" cy="2877886"/>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291A9D-D180-4AFC-8CEC-8C223EA59DC0}">
      <dsp:nvSpPr>
        <dsp:cNvPr id="0" name=""/>
        <dsp:cNvSpPr/>
      </dsp:nvSpPr>
      <dsp:spPr>
        <a:xfrm>
          <a:off x="1675358" y="3036931"/>
          <a:ext cx="3200157" cy="2877886"/>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Any amount / money received by company from </a:t>
          </a:r>
          <a:r>
            <a:rPr lang="en-US" sz="2400" b="1" kern="1200" dirty="0" smtClean="0">
              <a:latin typeface="Times New Roman" pitchFamily="18" charset="0"/>
              <a:cs typeface="Times New Roman" pitchFamily="18" charset="0"/>
            </a:rPr>
            <a:t>Real Estate Investment Trusts</a:t>
          </a:r>
        </a:p>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were treated </a:t>
          </a:r>
        </a:p>
        <a:p>
          <a:pPr lvl="0" algn="ctr" defTabSz="1066800">
            <a:lnSpc>
              <a:spcPct val="90000"/>
            </a:lnSpc>
            <a:spcBef>
              <a:spcPct val="0"/>
            </a:spcBef>
            <a:spcAft>
              <a:spcPct val="35000"/>
            </a:spcAft>
          </a:pPr>
          <a:r>
            <a:rPr lang="en-US" sz="2400" kern="1200" dirty="0" smtClean="0">
              <a:solidFill>
                <a:srgbClr val="FF0000"/>
              </a:solidFill>
              <a:latin typeface="Times New Roman" pitchFamily="18" charset="0"/>
              <a:cs typeface="Times New Roman" pitchFamily="18" charset="0"/>
            </a:rPr>
            <a:t>as Deposits</a:t>
          </a:r>
        </a:p>
        <a:p>
          <a:pPr lvl="0" algn="ctr" defTabSz="1066800">
            <a:lnSpc>
              <a:spcPct val="90000"/>
            </a:lnSpc>
            <a:spcBef>
              <a:spcPct val="0"/>
            </a:spcBef>
            <a:spcAft>
              <a:spcPct val="35000"/>
            </a:spcAft>
          </a:pPr>
          <a:r>
            <a:rPr lang="en-US" sz="2400" b="1" kern="1200" dirty="0" smtClean="0">
              <a:solidFill>
                <a:srgbClr val="FF0000"/>
              </a:solidFill>
              <a:latin typeface="Times New Roman" pitchFamily="18" charset="0"/>
              <a:cs typeface="Times New Roman" pitchFamily="18" charset="0"/>
            </a:rPr>
            <a:t>Rule 2(1) (c ) (xviii)</a:t>
          </a:r>
          <a:endParaRPr lang="en-US" sz="2400" b="1" kern="1200" dirty="0">
            <a:solidFill>
              <a:srgbClr val="FF0000"/>
            </a:solidFill>
          </a:endParaRPr>
        </a:p>
      </dsp:txBody>
      <dsp:txXfrm>
        <a:off x="1759648" y="3121221"/>
        <a:ext cx="3031577" cy="2709306"/>
      </dsp:txXfrm>
    </dsp:sp>
    <dsp:sp modelId="{46DAF57E-FD26-4835-A3E7-DE07C09F0AB5}">
      <dsp:nvSpPr>
        <dsp:cNvPr id="0" name=""/>
        <dsp:cNvSpPr/>
      </dsp:nvSpPr>
      <dsp:spPr>
        <a:xfrm>
          <a:off x="6248106" y="1826860"/>
          <a:ext cx="2881174" cy="57518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7312EC-0F37-4D28-9CC9-0A6B23C2D40F}">
      <dsp:nvSpPr>
        <dsp:cNvPr id="0" name=""/>
        <dsp:cNvSpPr/>
      </dsp:nvSpPr>
      <dsp:spPr>
        <a:xfrm>
          <a:off x="6477093" y="2044398"/>
          <a:ext cx="2881174" cy="575182"/>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After Amendment</a:t>
          </a:r>
          <a:endParaRPr lang="en-US" sz="2400" kern="1200" dirty="0">
            <a:latin typeface="Times New Roman" pitchFamily="18" charset="0"/>
            <a:cs typeface="Times New Roman" pitchFamily="18" charset="0"/>
          </a:endParaRPr>
        </a:p>
      </dsp:txBody>
      <dsp:txXfrm>
        <a:off x="6493940" y="2061245"/>
        <a:ext cx="2847480" cy="541488"/>
      </dsp:txXfrm>
    </dsp:sp>
    <dsp:sp modelId="{539B6B54-887C-49AA-94F0-4496FEA0AB16}">
      <dsp:nvSpPr>
        <dsp:cNvPr id="0" name=""/>
        <dsp:cNvSpPr/>
      </dsp:nvSpPr>
      <dsp:spPr>
        <a:xfrm>
          <a:off x="6170761" y="2743204"/>
          <a:ext cx="3105480" cy="294824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2B1220-96B9-41DE-8B19-C155B4904B6F}">
      <dsp:nvSpPr>
        <dsp:cNvPr id="0" name=""/>
        <dsp:cNvSpPr/>
      </dsp:nvSpPr>
      <dsp:spPr>
        <a:xfrm>
          <a:off x="6399748" y="2960741"/>
          <a:ext cx="3105480" cy="294824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kern="1200" dirty="0" smtClean="0">
              <a:latin typeface="Times New Roman" pitchFamily="18" charset="0"/>
              <a:cs typeface="Times New Roman" pitchFamily="18" charset="0"/>
            </a:rPr>
            <a:t>Such amount / money</a:t>
          </a:r>
          <a:r>
            <a:rPr lang="en-US" sz="2400" b="1" kern="1200" dirty="0" smtClean="0">
              <a:latin typeface="Times New Roman" pitchFamily="18" charset="0"/>
              <a:cs typeface="Times New Roman" pitchFamily="18" charset="0"/>
            </a:rPr>
            <a:t> </a:t>
          </a:r>
          <a:r>
            <a:rPr lang="en-US" sz="2400" b="1" kern="1200" dirty="0" smtClean="0">
              <a:solidFill>
                <a:srgbClr val="FF0000"/>
              </a:solidFill>
              <a:latin typeface="Times New Roman" pitchFamily="18" charset="0"/>
              <a:cs typeface="Times New Roman" pitchFamily="18" charset="0"/>
            </a:rPr>
            <a:t>now </a:t>
          </a:r>
        </a:p>
        <a:p>
          <a:pPr lvl="0" algn="ctr" defTabSz="1066800">
            <a:lnSpc>
              <a:spcPct val="90000"/>
            </a:lnSpc>
            <a:spcBef>
              <a:spcPct val="0"/>
            </a:spcBef>
            <a:spcAft>
              <a:spcPct val="35000"/>
            </a:spcAft>
          </a:pPr>
          <a:r>
            <a:rPr lang="en-US" sz="2800" b="0" u="none" kern="1200" dirty="0" smtClean="0">
              <a:solidFill>
                <a:srgbClr val="FF0000"/>
              </a:solidFill>
              <a:latin typeface="Times New Roman" pitchFamily="18" charset="0"/>
              <a:cs typeface="Times New Roman" pitchFamily="18" charset="0"/>
            </a:rPr>
            <a:t>shall not be considered as Deposits</a:t>
          </a:r>
        </a:p>
        <a:p>
          <a:pPr lvl="0" algn="ctr" defTabSz="1066800">
            <a:lnSpc>
              <a:spcPct val="90000"/>
            </a:lnSpc>
            <a:spcBef>
              <a:spcPct val="0"/>
            </a:spcBef>
            <a:spcAft>
              <a:spcPct val="35000"/>
            </a:spcAft>
          </a:pPr>
          <a:r>
            <a:rPr lang="en-US" sz="2400" b="1" u="none" kern="1200" dirty="0" smtClean="0">
              <a:solidFill>
                <a:srgbClr val="FF0000"/>
              </a:solidFill>
              <a:latin typeface="Times New Roman" pitchFamily="18" charset="0"/>
              <a:cs typeface="Times New Roman" pitchFamily="18" charset="0"/>
            </a:rPr>
            <a:t>Rule 2(1) (c ) (xviii)</a:t>
          </a:r>
          <a:r>
            <a:rPr lang="en-US" sz="2800" b="0" u="none" kern="1200" dirty="0" smtClean="0">
              <a:latin typeface="Times New Roman" pitchFamily="18" charset="0"/>
              <a:cs typeface="Times New Roman" pitchFamily="18" charset="0"/>
            </a:rPr>
            <a:t> </a:t>
          </a:r>
          <a:endParaRPr lang="en-US" sz="2800" b="0" u="none" kern="1200" dirty="0"/>
        </a:p>
      </dsp:txBody>
      <dsp:txXfrm>
        <a:off x="6486099" y="3047092"/>
        <a:ext cx="2932778" cy="277553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81AE5-449B-4639-85BD-18A7432D0C90}">
      <dsp:nvSpPr>
        <dsp:cNvPr id="0" name=""/>
        <dsp:cNvSpPr/>
      </dsp:nvSpPr>
      <dsp:spPr>
        <a:xfrm rot="10800000">
          <a:off x="798290" y="44460"/>
          <a:ext cx="9455065" cy="1966662"/>
        </a:xfrm>
        <a:prstGeom prst="homePlate">
          <a:avLst/>
        </a:prstGeom>
        <a:solidFill>
          <a:schemeClr val="accent1">
            <a:lumMod val="20000"/>
            <a:lumOff val="80000"/>
          </a:schemeClr>
        </a:soli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67243" tIns="91440" rIns="170688" bIns="91440" numCol="1" spcCol="1270" anchor="ctr" anchorCtr="0">
          <a:noAutofit/>
        </a:bodyPr>
        <a:lstStyle/>
        <a:p>
          <a:pPr lvl="0" algn="ctr" defTabSz="1066800">
            <a:lnSpc>
              <a:spcPct val="90000"/>
            </a:lnSpc>
            <a:spcBef>
              <a:spcPct val="0"/>
            </a:spcBef>
            <a:spcAft>
              <a:spcPct val="35000"/>
            </a:spcAft>
          </a:pPr>
          <a:r>
            <a:rPr kumimoji="0" lang="en-US" sz="2400" b="1" u="sng" kern="1200" dirty="0" smtClean="0">
              <a:solidFill>
                <a:schemeClr val="tx1"/>
              </a:solidFill>
              <a:latin typeface="Times New Roman" pitchFamily="18" charset="0"/>
              <a:ea typeface="+mn-ea"/>
              <a:cs typeface="Times New Roman" pitchFamily="18" charset="0"/>
            </a:rPr>
            <a:t>Normal Fine</a:t>
          </a:r>
        </a:p>
        <a:p>
          <a:pPr lvl="0" algn="ctr" defTabSz="1066800">
            <a:lnSpc>
              <a:spcPct val="90000"/>
            </a:lnSpc>
            <a:spcBef>
              <a:spcPct val="0"/>
            </a:spcBef>
            <a:spcAft>
              <a:spcPct val="35000"/>
            </a:spcAft>
          </a:pPr>
          <a:r>
            <a:rPr kumimoji="0" lang="en-US" sz="2400" kern="1200" dirty="0" smtClean="0">
              <a:solidFill>
                <a:schemeClr val="tx1"/>
              </a:solidFill>
              <a:latin typeface="Times New Roman" pitchFamily="18" charset="0"/>
              <a:ea typeface="+mn-ea"/>
              <a:cs typeface="Times New Roman" pitchFamily="18" charset="0"/>
            </a:rPr>
            <a:t>On company and every officer of the company who is in default shall be punishable with</a:t>
          </a:r>
        </a:p>
        <a:p>
          <a:pPr lvl="0" algn="ctr" defTabSz="1066800">
            <a:lnSpc>
              <a:spcPct val="90000"/>
            </a:lnSpc>
            <a:spcBef>
              <a:spcPct val="0"/>
            </a:spcBef>
            <a:spcAft>
              <a:spcPct val="35000"/>
            </a:spcAft>
          </a:pPr>
          <a:r>
            <a:rPr kumimoji="0" lang="en-US" sz="2800" kern="1200" dirty="0" smtClean="0">
              <a:solidFill>
                <a:srgbClr val="FF0000"/>
              </a:solidFill>
              <a:latin typeface="Times New Roman" pitchFamily="18" charset="0"/>
              <a:ea typeface="+mn-ea"/>
              <a:cs typeface="Times New Roman" pitchFamily="18" charset="0"/>
            </a:rPr>
            <a:t>fine which may extend to </a:t>
          </a:r>
          <a:r>
            <a:rPr kumimoji="0" lang="en-US" sz="2800" b="1" i="1" u="sng" kern="1200" dirty="0" smtClean="0">
              <a:solidFill>
                <a:srgbClr val="FF0000"/>
              </a:solidFill>
              <a:latin typeface="Times New Roman" pitchFamily="18" charset="0"/>
              <a:ea typeface="+mn-ea"/>
              <a:cs typeface="Times New Roman" pitchFamily="18" charset="0"/>
            </a:rPr>
            <a:t>₹ 5,000/-</a:t>
          </a:r>
          <a:r>
            <a:rPr kumimoji="0" lang="en-US" sz="2800" kern="1200" dirty="0" smtClean="0">
              <a:solidFill>
                <a:srgbClr val="FF0000"/>
              </a:solidFill>
              <a:latin typeface="Times New Roman" pitchFamily="18" charset="0"/>
              <a:ea typeface="+mn-ea"/>
              <a:cs typeface="Times New Roman" pitchFamily="18" charset="0"/>
            </a:rPr>
            <a:t> </a:t>
          </a:r>
          <a:endParaRPr kumimoji="0" lang="en-US" sz="2800" kern="1200" dirty="0">
            <a:solidFill>
              <a:srgbClr val="FF0000"/>
            </a:solidFill>
            <a:latin typeface="Times New Roman" pitchFamily="18" charset="0"/>
            <a:ea typeface="+mn-ea"/>
            <a:cs typeface="Times New Roman" pitchFamily="18" charset="0"/>
          </a:endParaRPr>
        </a:p>
      </dsp:txBody>
      <dsp:txXfrm rot="10800000">
        <a:off x="1289955" y="44460"/>
        <a:ext cx="8963400" cy="1966662"/>
      </dsp:txXfrm>
    </dsp:sp>
    <dsp:sp modelId="{B7B73998-89F7-4DF9-8654-1AC921DA65B9}">
      <dsp:nvSpPr>
        <dsp:cNvPr id="0" name=""/>
        <dsp:cNvSpPr/>
      </dsp:nvSpPr>
      <dsp:spPr>
        <a:xfrm>
          <a:off x="150964" y="0"/>
          <a:ext cx="1953819" cy="1966662"/>
        </a:xfrm>
        <a:prstGeom prst="ellipse">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1996C2-F39E-4CA4-9C8F-D3D48FF0A5ED}">
      <dsp:nvSpPr>
        <dsp:cNvPr id="0" name=""/>
        <dsp:cNvSpPr/>
      </dsp:nvSpPr>
      <dsp:spPr>
        <a:xfrm rot="10800000">
          <a:off x="810765" y="2556512"/>
          <a:ext cx="9348412" cy="1966662"/>
        </a:xfrm>
        <a:prstGeom prst="homePlate">
          <a:avLst/>
        </a:prstGeom>
        <a:solidFill>
          <a:schemeClr val="accent1">
            <a:lumMod val="20000"/>
            <a:lumOff val="80000"/>
          </a:schemeClr>
        </a:soli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67243" tIns="91440" rIns="170688" bIns="91440" numCol="1" spcCol="1270" anchor="ctr" anchorCtr="0">
          <a:noAutofit/>
        </a:bodyPr>
        <a:lstStyle/>
        <a:p>
          <a:pPr lvl="0" algn="ctr" defTabSz="1066800">
            <a:lnSpc>
              <a:spcPct val="90000"/>
            </a:lnSpc>
            <a:spcBef>
              <a:spcPct val="0"/>
            </a:spcBef>
            <a:spcAft>
              <a:spcPct val="35000"/>
            </a:spcAft>
          </a:pPr>
          <a:r>
            <a:rPr kumimoji="0" lang="en-US" sz="2400" b="1" u="sng" kern="1200" dirty="0" smtClean="0">
              <a:solidFill>
                <a:schemeClr val="tx1"/>
              </a:solidFill>
              <a:latin typeface="Times New Roman" pitchFamily="18" charset="0"/>
              <a:ea typeface="+mn-ea"/>
              <a:cs typeface="Times New Roman" pitchFamily="18" charset="0"/>
            </a:rPr>
            <a:t>Continuing Offence</a:t>
          </a:r>
        </a:p>
        <a:p>
          <a:pPr lvl="0" algn="ctr" defTabSz="1066800">
            <a:lnSpc>
              <a:spcPct val="90000"/>
            </a:lnSpc>
            <a:spcBef>
              <a:spcPct val="0"/>
            </a:spcBef>
            <a:spcAft>
              <a:spcPct val="35000"/>
            </a:spcAft>
          </a:pPr>
          <a:r>
            <a:rPr kumimoji="0" lang="en-US" sz="2400" kern="1200" dirty="0" smtClean="0">
              <a:solidFill>
                <a:schemeClr val="tx1"/>
              </a:solidFill>
              <a:latin typeface="Times New Roman" pitchFamily="18" charset="0"/>
              <a:ea typeface="+mn-ea"/>
              <a:cs typeface="Times New Roman" pitchFamily="18" charset="0"/>
            </a:rPr>
            <a:t>where the contravention is a continuing one,</a:t>
          </a:r>
        </a:p>
        <a:p>
          <a:pPr lvl="0" algn="ctr" defTabSz="1066800">
            <a:lnSpc>
              <a:spcPct val="90000"/>
            </a:lnSpc>
            <a:spcBef>
              <a:spcPct val="0"/>
            </a:spcBef>
            <a:spcAft>
              <a:spcPct val="35000"/>
            </a:spcAft>
          </a:pPr>
          <a:r>
            <a:rPr kumimoji="0" lang="en-US" sz="2800" kern="1200" dirty="0" smtClean="0">
              <a:solidFill>
                <a:schemeClr val="tx1"/>
              </a:solidFill>
              <a:latin typeface="Times New Roman" pitchFamily="18" charset="0"/>
              <a:ea typeface="+mn-ea"/>
              <a:cs typeface="Times New Roman" pitchFamily="18" charset="0"/>
            </a:rPr>
            <a:t> </a:t>
          </a:r>
          <a:r>
            <a:rPr kumimoji="0" lang="en-US" sz="2800" b="1" i="1" u="sng" kern="1200" dirty="0" smtClean="0">
              <a:solidFill>
                <a:srgbClr val="FF0000"/>
              </a:solidFill>
              <a:latin typeface="Times New Roman" pitchFamily="18" charset="0"/>
              <a:ea typeface="+mn-ea"/>
              <a:cs typeface="Times New Roman" pitchFamily="18" charset="0"/>
            </a:rPr>
            <a:t>₹ 500/-</a:t>
          </a:r>
          <a:r>
            <a:rPr kumimoji="0" lang="en-US" sz="2800" kern="1200" dirty="0" smtClean="0">
              <a:solidFill>
                <a:srgbClr val="FF0000"/>
              </a:solidFill>
              <a:latin typeface="Times New Roman" pitchFamily="18" charset="0"/>
              <a:ea typeface="+mn-ea"/>
              <a:cs typeface="Times New Roman" pitchFamily="18" charset="0"/>
            </a:rPr>
            <a:t> for every day during which the contravention continues</a:t>
          </a:r>
          <a:endParaRPr kumimoji="0" lang="en-US" sz="2800" kern="1200" dirty="0">
            <a:solidFill>
              <a:srgbClr val="FF0000"/>
            </a:solidFill>
            <a:latin typeface="Times New Roman" pitchFamily="18" charset="0"/>
            <a:ea typeface="+mn-ea"/>
            <a:cs typeface="Times New Roman" pitchFamily="18" charset="0"/>
          </a:endParaRPr>
        </a:p>
      </dsp:txBody>
      <dsp:txXfrm rot="10800000">
        <a:off x="1302430" y="2556512"/>
        <a:ext cx="8856747" cy="1966662"/>
      </dsp:txXfrm>
    </dsp:sp>
    <dsp:sp modelId="{AD247640-7746-4188-9F11-EF609AFA1CEF}">
      <dsp:nvSpPr>
        <dsp:cNvPr id="0" name=""/>
        <dsp:cNvSpPr/>
      </dsp:nvSpPr>
      <dsp:spPr>
        <a:xfrm>
          <a:off x="120628" y="2481110"/>
          <a:ext cx="1966662" cy="1966662"/>
        </a:xfrm>
        <a:prstGeom prst="ellipse">
          <a:avLst/>
        </a:prstGeom>
        <a:blipFill rotWithShape="0">
          <a:blip xmlns:r="http://schemas.openxmlformats.org/officeDocument/2006/relationships" r:embed="rId2"/>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ECF09-0CC8-499C-8202-2864B676D575}">
      <dsp:nvSpPr>
        <dsp:cNvPr id="0" name=""/>
        <dsp:cNvSpPr/>
      </dsp:nvSpPr>
      <dsp:spPr>
        <a:xfrm>
          <a:off x="4279370" y="1692777"/>
          <a:ext cx="2341874" cy="812881"/>
        </a:xfrm>
        <a:custGeom>
          <a:avLst/>
          <a:gdLst/>
          <a:ahLst/>
          <a:cxnLst/>
          <a:rect l="0" t="0" r="0" b="0"/>
          <a:pathLst>
            <a:path>
              <a:moveTo>
                <a:pt x="0" y="0"/>
              </a:moveTo>
              <a:lnTo>
                <a:pt x="0" y="406440"/>
              </a:lnTo>
              <a:lnTo>
                <a:pt x="2341874" y="406440"/>
              </a:lnTo>
              <a:lnTo>
                <a:pt x="2341874" y="81288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0E9A9F-3FB9-4184-9A95-67B4A9D3E6E0}">
      <dsp:nvSpPr>
        <dsp:cNvPr id="0" name=""/>
        <dsp:cNvSpPr/>
      </dsp:nvSpPr>
      <dsp:spPr>
        <a:xfrm>
          <a:off x="1937496" y="1692777"/>
          <a:ext cx="2341874" cy="812881"/>
        </a:xfrm>
        <a:custGeom>
          <a:avLst/>
          <a:gdLst/>
          <a:ahLst/>
          <a:cxnLst/>
          <a:rect l="0" t="0" r="0" b="0"/>
          <a:pathLst>
            <a:path>
              <a:moveTo>
                <a:pt x="2341874" y="0"/>
              </a:moveTo>
              <a:lnTo>
                <a:pt x="2341874" y="406440"/>
              </a:lnTo>
              <a:lnTo>
                <a:pt x="0" y="406440"/>
              </a:lnTo>
              <a:lnTo>
                <a:pt x="0" y="81288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29AD81-59A6-4125-95AC-A868CB8554A2}">
      <dsp:nvSpPr>
        <dsp:cNvPr id="0" name=""/>
        <dsp:cNvSpPr/>
      </dsp:nvSpPr>
      <dsp:spPr>
        <a:xfrm>
          <a:off x="2168664" y="228602"/>
          <a:ext cx="4221411" cy="1464174"/>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b="1" kern="1200" dirty="0" smtClean="0">
              <a:latin typeface="Times New Roman" pitchFamily="18" charset="0"/>
              <a:cs typeface="Times New Roman" pitchFamily="18" charset="0"/>
            </a:rPr>
            <a:t>Annual Filing</a:t>
          </a:r>
        </a:p>
        <a:p>
          <a:pPr lvl="0" algn="ctr" defTabSz="1600200">
            <a:lnSpc>
              <a:spcPct val="90000"/>
            </a:lnSpc>
            <a:spcBef>
              <a:spcPct val="0"/>
            </a:spcBef>
            <a:spcAft>
              <a:spcPct val="35000"/>
            </a:spcAft>
          </a:pPr>
          <a:r>
            <a:rPr lang="en-US" sz="3600" b="1" kern="1200" dirty="0" smtClean="0">
              <a:latin typeface="Times New Roman" pitchFamily="18" charset="0"/>
              <a:cs typeface="Times New Roman" pitchFamily="18" charset="0"/>
            </a:rPr>
            <a:t>By Companies</a:t>
          </a:r>
          <a:endParaRPr lang="en-US" sz="3600" b="1" kern="1200" dirty="0">
            <a:latin typeface="Times New Roman" pitchFamily="18" charset="0"/>
            <a:cs typeface="Times New Roman" pitchFamily="18" charset="0"/>
          </a:endParaRPr>
        </a:p>
      </dsp:txBody>
      <dsp:txXfrm>
        <a:off x="2168664" y="228602"/>
        <a:ext cx="4221411" cy="1464174"/>
      </dsp:txXfrm>
    </dsp:sp>
    <dsp:sp modelId="{08265658-ECB9-4CBD-AE07-48837320C776}">
      <dsp:nvSpPr>
        <dsp:cNvPr id="0" name=""/>
        <dsp:cNvSpPr/>
      </dsp:nvSpPr>
      <dsp:spPr>
        <a:xfrm>
          <a:off x="2063" y="2505659"/>
          <a:ext cx="3870866" cy="2682994"/>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ts val="0"/>
            </a:spcAft>
          </a:pPr>
          <a:r>
            <a:rPr lang="en-US" sz="3600" b="1" kern="1200" dirty="0" smtClean="0">
              <a:latin typeface="Times New Roman" pitchFamily="18" charset="0"/>
              <a:cs typeface="Times New Roman" pitchFamily="18" charset="0"/>
            </a:rPr>
            <a:t>Section 92: </a:t>
          </a:r>
        </a:p>
        <a:p>
          <a:pPr lvl="0" algn="ctr" defTabSz="1600200">
            <a:lnSpc>
              <a:spcPct val="90000"/>
            </a:lnSpc>
            <a:spcBef>
              <a:spcPct val="0"/>
            </a:spcBef>
            <a:spcAft>
              <a:spcPts val="0"/>
            </a:spcAft>
          </a:pPr>
          <a:r>
            <a:rPr lang="en-US" sz="3600" kern="1200" dirty="0" smtClean="0">
              <a:latin typeface="Times New Roman" pitchFamily="18" charset="0"/>
              <a:cs typeface="Times New Roman" pitchFamily="18" charset="0"/>
            </a:rPr>
            <a:t>Annual Return</a:t>
          </a:r>
        </a:p>
        <a:p>
          <a:pPr lvl="0" algn="ctr" defTabSz="1600200">
            <a:lnSpc>
              <a:spcPct val="90000"/>
            </a:lnSpc>
            <a:spcBef>
              <a:spcPct val="0"/>
            </a:spcBef>
            <a:spcAft>
              <a:spcPts val="0"/>
            </a:spcAft>
          </a:pPr>
          <a:r>
            <a:rPr lang="en-US" sz="3200" i="1" kern="1200" dirty="0" smtClean="0">
              <a:latin typeface="Times New Roman" pitchFamily="18" charset="0"/>
              <a:cs typeface="Times New Roman" pitchFamily="18" charset="0"/>
            </a:rPr>
            <a:t>(w.e.f. 1</a:t>
          </a:r>
          <a:r>
            <a:rPr lang="en-US" sz="3200" i="1" kern="1200" baseline="30000" dirty="0" smtClean="0">
              <a:latin typeface="Times New Roman" pitchFamily="18" charset="0"/>
              <a:cs typeface="Times New Roman" pitchFamily="18" charset="0"/>
            </a:rPr>
            <a:t>st</a:t>
          </a:r>
          <a:r>
            <a:rPr lang="en-US" sz="3200" i="1" kern="1200" dirty="0" smtClean="0">
              <a:latin typeface="Times New Roman" pitchFamily="18" charset="0"/>
              <a:cs typeface="Times New Roman" pitchFamily="18" charset="0"/>
            </a:rPr>
            <a:t> April, 2014)</a:t>
          </a:r>
          <a:endParaRPr lang="en-US" sz="3200" i="1" kern="1200" dirty="0">
            <a:latin typeface="Times New Roman" pitchFamily="18" charset="0"/>
            <a:cs typeface="Times New Roman" pitchFamily="18" charset="0"/>
          </a:endParaRPr>
        </a:p>
      </dsp:txBody>
      <dsp:txXfrm>
        <a:off x="2063" y="2505659"/>
        <a:ext cx="3870866" cy="2682994"/>
      </dsp:txXfrm>
    </dsp:sp>
    <dsp:sp modelId="{F2DFAF81-992E-4CBC-AD0C-E209BB5AD9FC}">
      <dsp:nvSpPr>
        <dsp:cNvPr id="0" name=""/>
        <dsp:cNvSpPr/>
      </dsp:nvSpPr>
      <dsp:spPr>
        <a:xfrm>
          <a:off x="4685811" y="2505659"/>
          <a:ext cx="3870866" cy="2668555"/>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ts val="0"/>
            </a:spcAft>
          </a:pPr>
          <a:r>
            <a:rPr lang="en-US" sz="3600" b="1" kern="1200" dirty="0" smtClean="0">
              <a:latin typeface="Times New Roman" pitchFamily="18" charset="0"/>
              <a:cs typeface="Times New Roman" pitchFamily="18" charset="0"/>
            </a:rPr>
            <a:t>Section 137: </a:t>
          </a:r>
        </a:p>
        <a:p>
          <a:pPr lvl="0" algn="ctr" defTabSz="1600200">
            <a:lnSpc>
              <a:spcPct val="90000"/>
            </a:lnSpc>
            <a:spcBef>
              <a:spcPct val="0"/>
            </a:spcBef>
            <a:spcAft>
              <a:spcPts val="0"/>
            </a:spcAft>
          </a:pPr>
          <a:r>
            <a:rPr lang="en-US" sz="3600" kern="1200" dirty="0" smtClean="0">
              <a:latin typeface="Times New Roman" pitchFamily="18" charset="0"/>
              <a:cs typeface="Times New Roman" pitchFamily="18" charset="0"/>
            </a:rPr>
            <a:t>Copy of Financial Statement to be filed with Registrar</a:t>
          </a:r>
        </a:p>
        <a:p>
          <a:pPr lvl="0" algn="ctr" defTabSz="1600200">
            <a:lnSpc>
              <a:spcPct val="90000"/>
            </a:lnSpc>
            <a:spcBef>
              <a:spcPct val="0"/>
            </a:spcBef>
            <a:spcAft>
              <a:spcPts val="0"/>
            </a:spcAft>
          </a:pPr>
          <a:r>
            <a:rPr lang="en-US" sz="3200" i="1" kern="1200" dirty="0" smtClean="0">
              <a:latin typeface="Times New Roman" pitchFamily="18" charset="0"/>
              <a:cs typeface="Times New Roman" pitchFamily="18" charset="0"/>
            </a:rPr>
            <a:t>(w.e.f. 1</a:t>
          </a:r>
          <a:r>
            <a:rPr lang="en-US" sz="3200" i="1" kern="1200" baseline="30000" dirty="0" smtClean="0">
              <a:latin typeface="Times New Roman" pitchFamily="18" charset="0"/>
              <a:cs typeface="Times New Roman" pitchFamily="18" charset="0"/>
            </a:rPr>
            <a:t>st</a:t>
          </a:r>
          <a:r>
            <a:rPr lang="en-US" sz="3200" i="1" kern="1200" dirty="0" smtClean="0">
              <a:latin typeface="Times New Roman" pitchFamily="18" charset="0"/>
              <a:cs typeface="Times New Roman" pitchFamily="18" charset="0"/>
            </a:rPr>
            <a:t> April, 2014)</a:t>
          </a:r>
          <a:endParaRPr lang="en-US" sz="3600" i="1" kern="1200" dirty="0">
            <a:latin typeface="Times New Roman" pitchFamily="18" charset="0"/>
            <a:cs typeface="Times New Roman" pitchFamily="18" charset="0"/>
          </a:endParaRPr>
        </a:p>
      </dsp:txBody>
      <dsp:txXfrm>
        <a:off x="4685811" y="2505659"/>
        <a:ext cx="3870866" cy="26685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65F97-30DD-43FD-9D90-C68DABA283E6}">
      <dsp:nvSpPr>
        <dsp:cNvPr id="0" name=""/>
        <dsp:cNvSpPr/>
      </dsp:nvSpPr>
      <dsp:spPr>
        <a:xfrm>
          <a:off x="0" y="0"/>
          <a:ext cx="9132570" cy="1554480"/>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solidFill>
                <a:srgbClr val="C00000"/>
              </a:solidFill>
            </a:rPr>
            <a:t>Board Meeting </a:t>
          </a:r>
          <a:r>
            <a:rPr lang="en-US" sz="3400" kern="1200" dirty="0" smtClean="0"/>
            <a:t>for Approval of Financial Statement and Directors Report   </a:t>
          </a:r>
          <a:endParaRPr lang="en-US" sz="3400" kern="1200" dirty="0"/>
        </a:p>
      </dsp:txBody>
      <dsp:txXfrm>
        <a:off x="45529" y="45529"/>
        <a:ext cx="7455165" cy="1463422"/>
      </dsp:txXfrm>
    </dsp:sp>
    <dsp:sp modelId="{B84BA7A2-8EBF-4914-BA6F-1C150AC7615A}">
      <dsp:nvSpPr>
        <dsp:cNvPr id="0" name=""/>
        <dsp:cNvSpPr/>
      </dsp:nvSpPr>
      <dsp:spPr>
        <a:xfrm>
          <a:off x="805814" y="1813560"/>
          <a:ext cx="9132570" cy="1554480"/>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solidFill>
                <a:srgbClr val="C00000"/>
              </a:solidFill>
            </a:rPr>
            <a:t>Dispatch</a:t>
          </a:r>
          <a:r>
            <a:rPr lang="en-US" sz="3400" kern="1200" dirty="0" smtClean="0"/>
            <a:t> of Annual Report and convening of AGM </a:t>
          </a:r>
          <a:endParaRPr lang="en-US" sz="3400" kern="1200" dirty="0"/>
        </a:p>
      </dsp:txBody>
      <dsp:txXfrm>
        <a:off x="851343" y="1859089"/>
        <a:ext cx="7225285" cy="1463422"/>
      </dsp:txXfrm>
    </dsp:sp>
    <dsp:sp modelId="{4C1471D8-BDB3-4D17-B8A1-5C06CD120D16}">
      <dsp:nvSpPr>
        <dsp:cNvPr id="0" name=""/>
        <dsp:cNvSpPr/>
      </dsp:nvSpPr>
      <dsp:spPr>
        <a:xfrm>
          <a:off x="1611629" y="3627120"/>
          <a:ext cx="9132570" cy="1554480"/>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solidFill>
                <a:srgbClr val="C00000"/>
              </a:solidFill>
            </a:rPr>
            <a:t>Conducting AGM</a:t>
          </a:r>
          <a:r>
            <a:rPr lang="en-US" sz="3400" kern="1200" dirty="0" smtClean="0"/>
            <a:t> and Post AGM Compliances </a:t>
          </a:r>
          <a:endParaRPr lang="en-US" sz="3400" kern="1200" dirty="0"/>
        </a:p>
      </dsp:txBody>
      <dsp:txXfrm>
        <a:off x="1657158" y="3672649"/>
        <a:ext cx="7225284" cy="1463422"/>
      </dsp:txXfrm>
    </dsp:sp>
    <dsp:sp modelId="{9CECE245-7EAF-4BDF-A38C-D675050C1DF4}">
      <dsp:nvSpPr>
        <dsp:cNvPr id="0" name=""/>
        <dsp:cNvSpPr/>
      </dsp:nvSpPr>
      <dsp:spPr>
        <a:xfrm>
          <a:off x="8122158" y="1178814"/>
          <a:ext cx="1010412" cy="1010412"/>
        </a:xfrm>
        <a:prstGeom prst="downArrow">
          <a:avLst>
            <a:gd name="adj1" fmla="val 55000"/>
            <a:gd name="adj2" fmla="val 45000"/>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8349501" y="1178814"/>
        <a:ext cx="555726" cy="760335"/>
      </dsp:txXfrm>
    </dsp:sp>
    <dsp:sp modelId="{AD87B4C3-0D8D-46EB-9D74-17BD9A1F65A2}">
      <dsp:nvSpPr>
        <dsp:cNvPr id="0" name=""/>
        <dsp:cNvSpPr/>
      </dsp:nvSpPr>
      <dsp:spPr>
        <a:xfrm>
          <a:off x="8927972" y="2982010"/>
          <a:ext cx="1010412" cy="1010412"/>
        </a:xfrm>
        <a:prstGeom prst="downArrow">
          <a:avLst>
            <a:gd name="adj1" fmla="val 55000"/>
            <a:gd name="adj2" fmla="val 45000"/>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9155315" y="2982010"/>
        <a:ext cx="555726" cy="76033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555F57-1EA5-4C92-823D-0B59AA928011}">
      <dsp:nvSpPr>
        <dsp:cNvPr id="0" name=""/>
        <dsp:cNvSpPr/>
      </dsp:nvSpPr>
      <dsp:spPr>
        <a:xfrm>
          <a:off x="1266443" y="385759"/>
          <a:ext cx="3931920" cy="1365504"/>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115A4D-93B4-49DF-8978-EC4FB397AB95}">
      <dsp:nvSpPr>
        <dsp:cNvPr id="0" name=""/>
        <dsp:cNvSpPr/>
      </dsp:nvSpPr>
      <dsp:spPr>
        <a:xfrm>
          <a:off x="3276600" y="3908105"/>
          <a:ext cx="762000" cy="487680"/>
        </a:xfrm>
        <a:prstGeom prst="downArrow">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D27363-85D9-44B4-8960-AB890359D313}">
      <dsp:nvSpPr>
        <dsp:cNvPr id="0" name=""/>
        <dsp:cNvSpPr/>
      </dsp:nvSpPr>
      <dsp:spPr>
        <a:xfrm>
          <a:off x="2209818" y="4224331"/>
          <a:ext cx="3047987" cy="7048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n-US" sz="3000" b="1" kern="1200" dirty="0" smtClean="0">
              <a:solidFill>
                <a:schemeClr val="accent1">
                  <a:lumMod val="50000"/>
                </a:schemeClr>
              </a:solidFill>
              <a:latin typeface="Times New Roman" pitchFamily="18" charset="0"/>
              <a:cs typeface="Times New Roman" pitchFamily="18" charset="0"/>
            </a:rPr>
            <a:t>Annual Return</a:t>
          </a:r>
          <a:endParaRPr lang="en-US" sz="3000" b="1" kern="1200" dirty="0">
            <a:solidFill>
              <a:schemeClr val="accent1">
                <a:lumMod val="50000"/>
              </a:schemeClr>
            </a:solidFill>
            <a:latin typeface="Times New Roman" pitchFamily="18" charset="0"/>
            <a:cs typeface="Times New Roman" pitchFamily="18" charset="0"/>
          </a:endParaRPr>
        </a:p>
      </dsp:txBody>
      <dsp:txXfrm>
        <a:off x="2209818" y="4224331"/>
        <a:ext cx="3047987" cy="704856"/>
      </dsp:txXfrm>
    </dsp:sp>
    <dsp:sp modelId="{A09FF75B-C97B-40C6-A461-440FF983B458}">
      <dsp:nvSpPr>
        <dsp:cNvPr id="0" name=""/>
        <dsp:cNvSpPr/>
      </dsp:nvSpPr>
      <dsp:spPr>
        <a:xfrm>
          <a:off x="2801102" y="1849406"/>
          <a:ext cx="1770900" cy="1691031"/>
        </a:xfrm>
        <a:prstGeom prst="ellipse">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Company’s Financial Position</a:t>
          </a:r>
          <a:endParaRPr lang="en-US" sz="2000" kern="1200" dirty="0">
            <a:latin typeface="Times New Roman" pitchFamily="18" charset="0"/>
            <a:cs typeface="Times New Roman" pitchFamily="18" charset="0"/>
          </a:endParaRPr>
        </a:p>
      </dsp:txBody>
      <dsp:txXfrm>
        <a:off x="3060444" y="2097052"/>
        <a:ext cx="1252216" cy="1195739"/>
      </dsp:txXfrm>
    </dsp:sp>
    <dsp:sp modelId="{367495B9-C848-4FC8-AC57-73AD37FE0806}">
      <dsp:nvSpPr>
        <dsp:cNvPr id="0" name=""/>
        <dsp:cNvSpPr/>
      </dsp:nvSpPr>
      <dsp:spPr>
        <a:xfrm>
          <a:off x="1600190" y="629591"/>
          <a:ext cx="1752603" cy="1615443"/>
        </a:xfrm>
        <a:prstGeom prst="ellipse">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Company’s Activities</a:t>
          </a:r>
          <a:endParaRPr lang="en-US" sz="2000" kern="1200" dirty="0">
            <a:latin typeface="Times New Roman" pitchFamily="18" charset="0"/>
            <a:cs typeface="Times New Roman" pitchFamily="18" charset="0"/>
          </a:endParaRPr>
        </a:p>
      </dsp:txBody>
      <dsp:txXfrm>
        <a:off x="1856853" y="866167"/>
        <a:ext cx="1239277" cy="1142291"/>
      </dsp:txXfrm>
    </dsp:sp>
    <dsp:sp modelId="{41E6F1CC-B855-4209-95DF-6E26DC40E026}">
      <dsp:nvSpPr>
        <dsp:cNvPr id="0" name=""/>
        <dsp:cNvSpPr/>
      </dsp:nvSpPr>
      <dsp:spPr>
        <a:xfrm>
          <a:off x="3413750" y="240986"/>
          <a:ext cx="1996446" cy="1669086"/>
        </a:xfrm>
        <a:prstGeom prst="ellipse">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Boards s Composition</a:t>
          </a:r>
          <a:endParaRPr lang="en-US" sz="2000" kern="1200" dirty="0">
            <a:latin typeface="Times New Roman" pitchFamily="18" charset="0"/>
            <a:cs typeface="Times New Roman" pitchFamily="18" charset="0"/>
          </a:endParaRPr>
        </a:p>
      </dsp:txBody>
      <dsp:txXfrm>
        <a:off x="3706123" y="485418"/>
        <a:ext cx="1411700" cy="1180222"/>
      </dsp:txXfrm>
    </dsp:sp>
    <dsp:sp modelId="{A459774D-D7D0-424F-8040-BC61DA2CCD78}">
      <dsp:nvSpPr>
        <dsp:cNvPr id="0" name=""/>
        <dsp:cNvSpPr/>
      </dsp:nvSpPr>
      <dsp:spPr>
        <a:xfrm>
          <a:off x="838264" y="-52387"/>
          <a:ext cx="5638720" cy="3954772"/>
        </a:xfrm>
        <a:prstGeom prst="funnel">
          <a:avLst/>
        </a:prstGeom>
        <a:solidFill>
          <a:schemeClr val="accent1">
            <a:alpha val="4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C672DF-AB2B-4E8A-BCBA-5F82C7E5785E}">
      <dsp:nvSpPr>
        <dsp:cNvPr id="0" name=""/>
        <dsp:cNvSpPr/>
      </dsp:nvSpPr>
      <dsp:spPr>
        <a:xfrm>
          <a:off x="4062941" y="1915261"/>
          <a:ext cx="2874560" cy="412368"/>
        </a:xfrm>
        <a:custGeom>
          <a:avLst/>
          <a:gdLst/>
          <a:ahLst/>
          <a:cxnLst/>
          <a:rect l="0" t="0" r="0" b="0"/>
          <a:pathLst>
            <a:path>
              <a:moveTo>
                <a:pt x="0" y="0"/>
              </a:moveTo>
              <a:lnTo>
                <a:pt x="0" y="162923"/>
              </a:lnTo>
              <a:lnTo>
                <a:pt x="2874560" y="162923"/>
              </a:lnTo>
              <a:lnTo>
                <a:pt x="2874560" y="41236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CA656D-DA3B-4B1D-A5BB-BFAB4D6B2C34}">
      <dsp:nvSpPr>
        <dsp:cNvPr id="0" name=""/>
        <dsp:cNvSpPr/>
      </dsp:nvSpPr>
      <dsp:spPr>
        <a:xfrm>
          <a:off x="4017221" y="1915261"/>
          <a:ext cx="91440" cy="412368"/>
        </a:xfrm>
        <a:custGeom>
          <a:avLst/>
          <a:gdLst/>
          <a:ahLst/>
          <a:cxnLst/>
          <a:rect l="0" t="0" r="0" b="0"/>
          <a:pathLst>
            <a:path>
              <a:moveTo>
                <a:pt x="45720" y="0"/>
              </a:moveTo>
              <a:lnTo>
                <a:pt x="45720" y="41236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0B0029-7C8F-4369-BC57-24F9E8C13DC8}">
      <dsp:nvSpPr>
        <dsp:cNvPr id="0" name=""/>
        <dsp:cNvSpPr/>
      </dsp:nvSpPr>
      <dsp:spPr>
        <a:xfrm>
          <a:off x="1188380" y="1915261"/>
          <a:ext cx="2874560" cy="412368"/>
        </a:xfrm>
        <a:custGeom>
          <a:avLst/>
          <a:gdLst/>
          <a:ahLst/>
          <a:cxnLst/>
          <a:rect l="0" t="0" r="0" b="0"/>
          <a:pathLst>
            <a:path>
              <a:moveTo>
                <a:pt x="2874560" y="0"/>
              </a:moveTo>
              <a:lnTo>
                <a:pt x="2874560" y="162923"/>
              </a:lnTo>
              <a:lnTo>
                <a:pt x="0" y="162923"/>
              </a:lnTo>
              <a:lnTo>
                <a:pt x="0" y="41236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55412-045C-400D-9298-1B14E383EF62}">
      <dsp:nvSpPr>
        <dsp:cNvPr id="0" name=""/>
        <dsp:cNvSpPr/>
      </dsp:nvSpPr>
      <dsp:spPr>
        <a:xfrm>
          <a:off x="2875106" y="727426"/>
          <a:ext cx="2375670" cy="1187835"/>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C00000"/>
              </a:solidFill>
              <a:latin typeface="Times New Roman" pitchFamily="18" charset="0"/>
              <a:cs typeface="Times New Roman" pitchFamily="18" charset="0"/>
            </a:rPr>
            <a:t>Penalty for Non-Compliance with Section 92 </a:t>
          </a:r>
          <a:endParaRPr lang="en-US" sz="2400" b="1" kern="1200" dirty="0">
            <a:solidFill>
              <a:srgbClr val="C00000"/>
            </a:solidFill>
            <a:latin typeface="Times New Roman" pitchFamily="18" charset="0"/>
            <a:cs typeface="Times New Roman" pitchFamily="18" charset="0"/>
          </a:endParaRPr>
        </a:p>
      </dsp:txBody>
      <dsp:txXfrm>
        <a:off x="2875106" y="727426"/>
        <a:ext cx="2375670" cy="1187835"/>
      </dsp:txXfrm>
    </dsp:sp>
    <dsp:sp modelId="{AD7297FF-96AF-4E59-8E95-805EAC231FEC}">
      <dsp:nvSpPr>
        <dsp:cNvPr id="0" name=""/>
        <dsp:cNvSpPr/>
      </dsp:nvSpPr>
      <dsp:spPr>
        <a:xfrm>
          <a:off x="545" y="2327629"/>
          <a:ext cx="2375670" cy="425838"/>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Times New Roman" pitchFamily="18" charset="0"/>
              <a:cs typeface="Times New Roman" pitchFamily="18" charset="0"/>
            </a:rPr>
            <a:t>Company</a:t>
          </a:r>
          <a:endParaRPr lang="en-US" sz="2000" b="1" kern="1200" dirty="0">
            <a:latin typeface="Times New Roman" pitchFamily="18" charset="0"/>
            <a:cs typeface="Times New Roman" pitchFamily="18" charset="0"/>
          </a:endParaRPr>
        </a:p>
      </dsp:txBody>
      <dsp:txXfrm>
        <a:off x="545" y="2327629"/>
        <a:ext cx="2375670" cy="425838"/>
      </dsp:txXfrm>
    </dsp:sp>
    <dsp:sp modelId="{D6B872CE-9AC7-4809-8820-5EBC0FF4F3EC}">
      <dsp:nvSpPr>
        <dsp:cNvPr id="0" name=""/>
        <dsp:cNvSpPr/>
      </dsp:nvSpPr>
      <dsp:spPr>
        <a:xfrm>
          <a:off x="2875106" y="2327629"/>
          <a:ext cx="2375670" cy="425838"/>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Times New Roman" pitchFamily="18" charset="0"/>
              <a:cs typeface="Times New Roman" pitchFamily="18" charset="0"/>
            </a:rPr>
            <a:t>Officers in Default</a:t>
          </a:r>
          <a:endParaRPr lang="en-US" sz="2000" b="1" kern="1200" dirty="0">
            <a:latin typeface="Times New Roman" pitchFamily="18" charset="0"/>
            <a:cs typeface="Times New Roman" pitchFamily="18" charset="0"/>
          </a:endParaRPr>
        </a:p>
      </dsp:txBody>
      <dsp:txXfrm>
        <a:off x="2875106" y="2327629"/>
        <a:ext cx="2375670" cy="425838"/>
      </dsp:txXfrm>
    </dsp:sp>
    <dsp:sp modelId="{5BAD0A73-D195-4E3A-8E47-083A9EEF84C2}">
      <dsp:nvSpPr>
        <dsp:cNvPr id="0" name=""/>
        <dsp:cNvSpPr/>
      </dsp:nvSpPr>
      <dsp:spPr>
        <a:xfrm>
          <a:off x="5749667" y="2327629"/>
          <a:ext cx="2375670" cy="425838"/>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Times New Roman" pitchFamily="18" charset="0"/>
              <a:cs typeface="Times New Roman" pitchFamily="18" charset="0"/>
            </a:rPr>
            <a:t>PCS</a:t>
          </a:r>
          <a:endParaRPr lang="en-US" sz="2000" b="1" kern="1200" dirty="0">
            <a:latin typeface="Times New Roman" pitchFamily="18" charset="0"/>
            <a:cs typeface="Times New Roman" pitchFamily="18" charset="0"/>
          </a:endParaRPr>
        </a:p>
      </dsp:txBody>
      <dsp:txXfrm>
        <a:off x="5749667" y="2327629"/>
        <a:ext cx="2375670" cy="42583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CA656D-DA3B-4B1D-A5BB-BFAB4D6B2C34}">
      <dsp:nvSpPr>
        <dsp:cNvPr id="0" name=""/>
        <dsp:cNvSpPr/>
      </dsp:nvSpPr>
      <dsp:spPr>
        <a:xfrm>
          <a:off x="4062941" y="1676403"/>
          <a:ext cx="2223433" cy="636637"/>
        </a:xfrm>
        <a:custGeom>
          <a:avLst/>
          <a:gdLst/>
          <a:ahLst/>
          <a:cxnLst/>
          <a:rect l="0" t="0" r="0" b="0"/>
          <a:pathLst>
            <a:path>
              <a:moveTo>
                <a:pt x="0" y="0"/>
              </a:moveTo>
              <a:lnTo>
                <a:pt x="0" y="250751"/>
              </a:lnTo>
              <a:lnTo>
                <a:pt x="2223433" y="250751"/>
              </a:lnTo>
              <a:lnTo>
                <a:pt x="2223433" y="63663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0B0029-7C8F-4369-BC57-24F9E8C13DC8}">
      <dsp:nvSpPr>
        <dsp:cNvPr id="0" name=""/>
        <dsp:cNvSpPr/>
      </dsp:nvSpPr>
      <dsp:spPr>
        <a:xfrm>
          <a:off x="1839507" y="1676403"/>
          <a:ext cx="2223433" cy="636637"/>
        </a:xfrm>
        <a:custGeom>
          <a:avLst/>
          <a:gdLst/>
          <a:ahLst/>
          <a:cxnLst/>
          <a:rect l="0" t="0" r="0" b="0"/>
          <a:pathLst>
            <a:path>
              <a:moveTo>
                <a:pt x="2223433" y="0"/>
              </a:moveTo>
              <a:lnTo>
                <a:pt x="2223433" y="250751"/>
              </a:lnTo>
              <a:lnTo>
                <a:pt x="0" y="250751"/>
              </a:lnTo>
              <a:lnTo>
                <a:pt x="0" y="63663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55412-045C-400D-9298-1B14E383EF62}">
      <dsp:nvSpPr>
        <dsp:cNvPr id="0" name=""/>
        <dsp:cNvSpPr/>
      </dsp:nvSpPr>
      <dsp:spPr>
        <a:xfrm>
          <a:off x="2029877" y="618342"/>
          <a:ext cx="4066127" cy="1058060"/>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latin typeface="Times New Roman" pitchFamily="18" charset="0"/>
              <a:cs typeface="Times New Roman" pitchFamily="18" charset="0"/>
            </a:rPr>
            <a:t>Penalty for Non-Compliance with Section 137 </a:t>
          </a:r>
          <a:endParaRPr lang="en-US" sz="2400" b="1" kern="1200" dirty="0">
            <a:latin typeface="Times New Roman" pitchFamily="18" charset="0"/>
            <a:cs typeface="Times New Roman" pitchFamily="18" charset="0"/>
          </a:endParaRPr>
        </a:p>
      </dsp:txBody>
      <dsp:txXfrm>
        <a:off x="2029877" y="618342"/>
        <a:ext cx="4066127" cy="1058060"/>
      </dsp:txXfrm>
    </dsp:sp>
    <dsp:sp modelId="{AD7297FF-96AF-4E59-8E95-805EAC231FEC}">
      <dsp:nvSpPr>
        <dsp:cNvPr id="0" name=""/>
        <dsp:cNvSpPr/>
      </dsp:nvSpPr>
      <dsp:spPr>
        <a:xfrm>
          <a:off x="1959" y="2313040"/>
          <a:ext cx="3675097" cy="658761"/>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Times New Roman" pitchFamily="18" charset="0"/>
              <a:cs typeface="Times New Roman" pitchFamily="18" charset="0"/>
            </a:rPr>
            <a:t>Company</a:t>
          </a:r>
          <a:endParaRPr lang="en-US" sz="2000" b="1" kern="1200" dirty="0">
            <a:latin typeface="Times New Roman" pitchFamily="18" charset="0"/>
            <a:cs typeface="Times New Roman" pitchFamily="18" charset="0"/>
          </a:endParaRPr>
        </a:p>
      </dsp:txBody>
      <dsp:txXfrm>
        <a:off x="1959" y="2313040"/>
        <a:ext cx="3675097" cy="658761"/>
      </dsp:txXfrm>
    </dsp:sp>
    <dsp:sp modelId="{D6B872CE-9AC7-4809-8820-5EBC0FF4F3EC}">
      <dsp:nvSpPr>
        <dsp:cNvPr id="0" name=""/>
        <dsp:cNvSpPr/>
      </dsp:nvSpPr>
      <dsp:spPr>
        <a:xfrm>
          <a:off x="4448826" y="2313040"/>
          <a:ext cx="3675097" cy="658761"/>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Times New Roman" pitchFamily="18" charset="0"/>
              <a:cs typeface="Times New Roman" pitchFamily="18" charset="0"/>
            </a:rPr>
            <a:t>Officers in Default</a:t>
          </a:r>
          <a:endParaRPr lang="en-US" sz="2000" b="1" kern="1200" dirty="0">
            <a:latin typeface="Times New Roman" pitchFamily="18" charset="0"/>
            <a:cs typeface="Times New Roman" pitchFamily="18" charset="0"/>
          </a:endParaRPr>
        </a:p>
      </dsp:txBody>
      <dsp:txXfrm>
        <a:off x="4448826" y="2313040"/>
        <a:ext cx="3675097" cy="658761"/>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56A5FD-E3FA-4832-B246-279F5946ECAA}">
      <dsp:nvSpPr>
        <dsp:cNvPr id="0" name=""/>
        <dsp:cNvSpPr/>
      </dsp:nvSpPr>
      <dsp:spPr>
        <a:xfrm>
          <a:off x="2183" y="1823923"/>
          <a:ext cx="1697108" cy="1146867"/>
        </a:xfrm>
        <a:prstGeom prst="roundRect">
          <a:avLst>
            <a:gd name="adj" fmla="val 10000"/>
          </a:avLst>
        </a:prstGeom>
        <a:solidFill>
          <a:schemeClr val="bg2"/>
        </a:solidFill>
        <a:ln>
          <a:noFill/>
        </a:ln>
        <a:effectLst>
          <a:outerShdw blurRad="44450" dist="27940" dir="5400000" algn="ctr" rotWithShape="0">
            <a:srgbClr val="000000">
              <a:alpha val="32000"/>
            </a:srgbClr>
          </a:outerShdw>
        </a:effectLst>
        <a:scene3d>
          <a:camera prst="orthographicFront">
            <a:rot lat="0" lon="0" rev="0"/>
          </a:camera>
          <a:lightRig rig="balanced" dir="tl">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solidFill>
                <a:schemeClr val="tx1"/>
              </a:solidFill>
            </a:rPr>
            <a:t>Penalty</a:t>
          </a:r>
          <a:endParaRPr lang="en-US" sz="3600" kern="1200" dirty="0">
            <a:solidFill>
              <a:schemeClr val="tx1"/>
            </a:solidFill>
          </a:endParaRPr>
        </a:p>
      </dsp:txBody>
      <dsp:txXfrm>
        <a:off x="35774" y="1857514"/>
        <a:ext cx="1629926" cy="1079685"/>
      </dsp:txXfrm>
    </dsp:sp>
    <dsp:sp modelId="{35DD57FF-E1D9-43DD-990D-74D5AB7F20F9}">
      <dsp:nvSpPr>
        <dsp:cNvPr id="0" name=""/>
        <dsp:cNvSpPr/>
      </dsp:nvSpPr>
      <dsp:spPr>
        <a:xfrm rot="17795270">
          <a:off x="1192839" y="1552002"/>
          <a:ext cx="1833543" cy="51064"/>
        </a:xfrm>
        <a:custGeom>
          <a:avLst/>
          <a:gdLst/>
          <a:ahLst/>
          <a:cxnLst/>
          <a:rect l="0" t="0" r="0" b="0"/>
          <a:pathLst>
            <a:path>
              <a:moveTo>
                <a:pt x="0" y="25532"/>
              </a:moveTo>
              <a:lnTo>
                <a:pt x="1833543" y="25532"/>
              </a:lnTo>
            </a:path>
          </a:pathLst>
        </a:custGeom>
        <a:noFill/>
        <a:ln w="55000" cap="flat" cmpd="thickThin" algn="ctr">
          <a:solidFill>
            <a:srgbClr val="C0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solidFill>
              <a:schemeClr val="tx1"/>
            </a:solidFill>
          </a:endParaRPr>
        </a:p>
      </dsp:txBody>
      <dsp:txXfrm>
        <a:off x="2063772" y="1531696"/>
        <a:ext cx="91677" cy="91677"/>
      </dsp:txXfrm>
    </dsp:sp>
    <dsp:sp modelId="{DC128DA4-C868-4CAA-A648-6291ADC8F53F}">
      <dsp:nvSpPr>
        <dsp:cNvPr id="0" name=""/>
        <dsp:cNvSpPr/>
      </dsp:nvSpPr>
      <dsp:spPr>
        <a:xfrm>
          <a:off x="2519929" y="212484"/>
          <a:ext cx="2257729" cy="1090456"/>
        </a:xfrm>
        <a:prstGeom prst="roundRect">
          <a:avLst>
            <a:gd name="adj" fmla="val 10000"/>
          </a:avLst>
        </a:prstGeom>
        <a:solidFill>
          <a:schemeClr val="bg2"/>
        </a:solidFill>
        <a:ln>
          <a:noFill/>
        </a:ln>
        <a:effectLst>
          <a:outerShdw blurRad="44450" dist="27940" dir="5400000" algn="ctr" rotWithShape="0">
            <a:srgbClr val="000000">
              <a:alpha val="32000"/>
            </a:srgbClr>
          </a:outerShdw>
        </a:effectLst>
        <a:scene3d>
          <a:camera prst="orthographicFront">
            <a:rot lat="0" lon="0" rev="0"/>
          </a:camera>
          <a:lightRig rig="balanced" dir="tl">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rPr>
            <a:t>Company</a:t>
          </a:r>
          <a:endParaRPr lang="en-US" sz="2800" kern="1200" dirty="0">
            <a:solidFill>
              <a:schemeClr val="tx1"/>
            </a:solidFill>
          </a:endParaRPr>
        </a:p>
      </dsp:txBody>
      <dsp:txXfrm>
        <a:off x="2551867" y="244422"/>
        <a:ext cx="2193853" cy="1026580"/>
      </dsp:txXfrm>
    </dsp:sp>
    <dsp:sp modelId="{81AD2373-F113-4A5B-8083-B19F4389A072}">
      <dsp:nvSpPr>
        <dsp:cNvPr id="0" name=""/>
        <dsp:cNvSpPr/>
      </dsp:nvSpPr>
      <dsp:spPr>
        <a:xfrm rot="179975">
          <a:off x="4777094" y="753744"/>
          <a:ext cx="824168" cy="51064"/>
        </a:xfrm>
        <a:custGeom>
          <a:avLst/>
          <a:gdLst/>
          <a:ahLst/>
          <a:cxnLst/>
          <a:rect l="0" t="0" r="0" b="0"/>
          <a:pathLst>
            <a:path>
              <a:moveTo>
                <a:pt x="0" y="25532"/>
              </a:moveTo>
              <a:lnTo>
                <a:pt x="824168" y="25532"/>
              </a:lnTo>
            </a:path>
          </a:pathLst>
        </a:custGeom>
        <a:noFill/>
        <a:ln w="55000" cap="flat" cmpd="thickThin"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5168574" y="758672"/>
        <a:ext cx="41208" cy="41208"/>
      </dsp:txXfrm>
    </dsp:sp>
    <dsp:sp modelId="{0248E9A7-8539-4E12-8A5B-77941DD582B7}">
      <dsp:nvSpPr>
        <dsp:cNvPr id="0" name=""/>
        <dsp:cNvSpPr/>
      </dsp:nvSpPr>
      <dsp:spPr>
        <a:xfrm>
          <a:off x="5600699" y="0"/>
          <a:ext cx="4679502" cy="1601680"/>
        </a:xfrm>
        <a:prstGeom prst="roundRect">
          <a:avLst>
            <a:gd name="adj" fmla="val 10000"/>
          </a:avLst>
        </a:prstGeom>
        <a:solidFill>
          <a:schemeClr val="bg2"/>
        </a:solidFill>
        <a:ln>
          <a:noFill/>
        </a:ln>
        <a:effectLst>
          <a:outerShdw blurRad="44450" dist="27940" dir="5400000" algn="ctr" rotWithShape="0">
            <a:srgbClr val="000000">
              <a:alpha val="32000"/>
            </a:srgbClr>
          </a:outerShdw>
        </a:effectLst>
        <a:scene3d>
          <a:camera prst="orthographicFront">
            <a:rot lat="0" lon="0" rev="0"/>
          </a:camera>
          <a:lightRig rig="balanced" dir="tl">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Fine not &lt; Rs. 25000 but may extend to Rs. 5 Lac</a:t>
          </a:r>
          <a:endParaRPr lang="en-US" sz="2400" kern="1200" dirty="0">
            <a:solidFill>
              <a:schemeClr val="tx1"/>
            </a:solidFill>
          </a:endParaRPr>
        </a:p>
      </dsp:txBody>
      <dsp:txXfrm>
        <a:off x="5647611" y="46912"/>
        <a:ext cx="4585678" cy="1507856"/>
      </dsp:txXfrm>
    </dsp:sp>
    <dsp:sp modelId="{401EF687-003C-46A4-A9FD-75F79991D3F2}">
      <dsp:nvSpPr>
        <dsp:cNvPr id="0" name=""/>
        <dsp:cNvSpPr/>
      </dsp:nvSpPr>
      <dsp:spPr>
        <a:xfrm rot="3779393">
          <a:off x="1297677" y="3027331"/>
          <a:ext cx="1471515" cy="51064"/>
        </a:xfrm>
        <a:custGeom>
          <a:avLst/>
          <a:gdLst/>
          <a:ahLst/>
          <a:cxnLst/>
          <a:rect l="0" t="0" r="0" b="0"/>
          <a:pathLst>
            <a:path>
              <a:moveTo>
                <a:pt x="0" y="25532"/>
              </a:moveTo>
              <a:lnTo>
                <a:pt x="1471515" y="25532"/>
              </a:lnTo>
            </a:path>
          </a:pathLst>
        </a:custGeom>
        <a:noFill/>
        <a:ln w="55000" cap="flat" cmpd="thickThin" algn="ctr">
          <a:solidFill>
            <a:srgbClr val="C0000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1996647" y="3016075"/>
        <a:ext cx="73575" cy="73575"/>
      </dsp:txXfrm>
    </dsp:sp>
    <dsp:sp modelId="{8E133401-5660-4F10-806C-A6C941D8723B}">
      <dsp:nvSpPr>
        <dsp:cNvPr id="0" name=""/>
        <dsp:cNvSpPr/>
      </dsp:nvSpPr>
      <dsp:spPr>
        <a:xfrm>
          <a:off x="2367578" y="3095277"/>
          <a:ext cx="2316607" cy="1226182"/>
        </a:xfrm>
        <a:prstGeom prst="roundRect">
          <a:avLst>
            <a:gd name="adj" fmla="val 10000"/>
          </a:avLst>
        </a:prstGeom>
        <a:solidFill>
          <a:schemeClr val="bg2"/>
        </a:solidFill>
        <a:ln>
          <a:noFill/>
        </a:ln>
        <a:effectLst>
          <a:outerShdw blurRad="44450" dist="27940" dir="5400000" algn="ctr" rotWithShape="0">
            <a:srgbClr val="000000">
              <a:alpha val="32000"/>
            </a:srgbClr>
          </a:outerShdw>
        </a:effectLst>
        <a:scene3d>
          <a:camera prst="orthographicFront">
            <a:rot lat="0" lon="0" rev="0"/>
          </a:camera>
          <a:lightRig rig="balanced" dir="tl">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rPr>
            <a:t>Officer of the Company in default</a:t>
          </a:r>
          <a:endParaRPr lang="en-US" sz="2800" kern="1200" dirty="0">
            <a:solidFill>
              <a:schemeClr val="tx1"/>
            </a:solidFill>
          </a:endParaRPr>
        </a:p>
      </dsp:txBody>
      <dsp:txXfrm>
        <a:off x="2403492" y="3131191"/>
        <a:ext cx="2244779" cy="1154354"/>
      </dsp:txXfrm>
    </dsp:sp>
    <dsp:sp modelId="{D2F4513F-6281-4259-A032-ACB41949E0E5}">
      <dsp:nvSpPr>
        <dsp:cNvPr id="0" name=""/>
        <dsp:cNvSpPr/>
      </dsp:nvSpPr>
      <dsp:spPr>
        <a:xfrm rot="19771165">
          <a:off x="4528405" y="3111060"/>
          <a:ext cx="2254430" cy="51064"/>
        </a:xfrm>
        <a:custGeom>
          <a:avLst/>
          <a:gdLst/>
          <a:ahLst/>
          <a:cxnLst/>
          <a:rect l="0" t="0" r="0" b="0"/>
          <a:pathLst>
            <a:path>
              <a:moveTo>
                <a:pt x="0" y="25532"/>
              </a:moveTo>
              <a:lnTo>
                <a:pt x="2254430" y="25532"/>
              </a:lnTo>
            </a:path>
          </a:pathLst>
        </a:custGeom>
        <a:noFill/>
        <a:ln w="55000" cap="flat" cmpd="thickThin"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solidFill>
              <a:schemeClr val="tx1"/>
            </a:solidFill>
          </a:endParaRPr>
        </a:p>
      </dsp:txBody>
      <dsp:txXfrm>
        <a:off x="5599259" y="3080232"/>
        <a:ext cx="112721" cy="112721"/>
      </dsp:txXfrm>
    </dsp:sp>
    <dsp:sp modelId="{236A183B-5581-421E-8C7B-326C01A0EAD5}">
      <dsp:nvSpPr>
        <dsp:cNvPr id="0" name=""/>
        <dsp:cNvSpPr/>
      </dsp:nvSpPr>
      <dsp:spPr>
        <a:xfrm>
          <a:off x="6627056" y="2055298"/>
          <a:ext cx="3203361" cy="1019037"/>
        </a:xfrm>
        <a:prstGeom prst="roundRect">
          <a:avLst>
            <a:gd name="adj" fmla="val 10000"/>
          </a:avLst>
        </a:prstGeom>
        <a:solidFill>
          <a:schemeClr val="bg2"/>
        </a:solidFill>
        <a:ln>
          <a:noFill/>
        </a:ln>
        <a:effectLst>
          <a:outerShdw blurRad="44450" dist="27940" dir="5400000" algn="ctr" rotWithShape="0">
            <a:srgbClr val="000000">
              <a:alpha val="32000"/>
            </a:srgbClr>
          </a:outerShdw>
        </a:effectLst>
        <a:scene3d>
          <a:camera prst="orthographicFront">
            <a:rot lat="0" lon="0" rev="0"/>
          </a:camera>
          <a:lightRig rig="balanced" dir="tl">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rPr>
            <a:t>Imprisonment extend to 6 months</a:t>
          </a:r>
          <a:endParaRPr lang="en-US" sz="2800" kern="1200" dirty="0">
            <a:solidFill>
              <a:schemeClr val="tx1"/>
            </a:solidFill>
          </a:endParaRPr>
        </a:p>
      </dsp:txBody>
      <dsp:txXfrm>
        <a:off x="6656903" y="2085145"/>
        <a:ext cx="3143667" cy="959343"/>
      </dsp:txXfrm>
    </dsp:sp>
    <dsp:sp modelId="{F176BBA8-3866-489C-891B-0781EC9D7B75}">
      <dsp:nvSpPr>
        <dsp:cNvPr id="0" name=""/>
        <dsp:cNvSpPr/>
      </dsp:nvSpPr>
      <dsp:spPr>
        <a:xfrm rot="104351">
          <a:off x="4683755" y="3711134"/>
          <a:ext cx="1864767" cy="51064"/>
        </a:xfrm>
        <a:custGeom>
          <a:avLst/>
          <a:gdLst/>
          <a:ahLst/>
          <a:cxnLst/>
          <a:rect l="0" t="0" r="0" b="0"/>
          <a:pathLst>
            <a:path>
              <a:moveTo>
                <a:pt x="0" y="25532"/>
              </a:moveTo>
              <a:lnTo>
                <a:pt x="1864767" y="25532"/>
              </a:lnTo>
            </a:path>
          </a:pathLst>
        </a:custGeom>
        <a:noFill/>
        <a:ln w="55000" cap="flat" cmpd="thickThin"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5569520" y="3690047"/>
        <a:ext cx="93238" cy="93238"/>
      </dsp:txXfrm>
    </dsp:sp>
    <dsp:sp modelId="{A39A443D-6BA2-4DCF-A1A5-3856A820C353}">
      <dsp:nvSpPr>
        <dsp:cNvPr id="0" name=""/>
        <dsp:cNvSpPr/>
      </dsp:nvSpPr>
      <dsp:spPr>
        <a:xfrm>
          <a:off x="6548093" y="3279927"/>
          <a:ext cx="3203361" cy="970074"/>
        </a:xfrm>
        <a:prstGeom prst="roundRect">
          <a:avLst>
            <a:gd name="adj" fmla="val 10000"/>
          </a:avLst>
        </a:prstGeom>
        <a:solidFill>
          <a:schemeClr val="bg2"/>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Fine not &lt; Rs.  25000 but may extend to Rs.1 Lac</a:t>
          </a:r>
          <a:endParaRPr lang="en-US" sz="2400" kern="1200" dirty="0">
            <a:solidFill>
              <a:schemeClr val="tx1"/>
            </a:solidFill>
          </a:endParaRPr>
        </a:p>
      </dsp:txBody>
      <dsp:txXfrm>
        <a:off x="6576505" y="3308339"/>
        <a:ext cx="3146537" cy="913250"/>
      </dsp:txXfrm>
    </dsp:sp>
    <dsp:sp modelId="{C06329F4-7994-48D6-9E6B-02D54AD8EF34}">
      <dsp:nvSpPr>
        <dsp:cNvPr id="0" name=""/>
        <dsp:cNvSpPr/>
      </dsp:nvSpPr>
      <dsp:spPr>
        <a:xfrm rot="2052266">
          <a:off x="4489280" y="4316297"/>
          <a:ext cx="2253717" cy="51064"/>
        </a:xfrm>
        <a:custGeom>
          <a:avLst/>
          <a:gdLst/>
          <a:ahLst/>
          <a:cxnLst/>
          <a:rect l="0" t="0" r="0" b="0"/>
          <a:pathLst>
            <a:path>
              <a:moveTo>
                <a:pt x="0" y="25532"/>
              </a:moveTo>
              <a:lnTo>
                <a:pt x="2253717" y="25532"/>
              </a:lnTo>
            </a:path>
          </a:pathLst>
        </a:custGeom>
        <a:noFill/>
        <a:ln w="55000" cap="flat" cmpd="thickThin"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IN" sz="800" kern="1200">
            <a:solidFill>
              <a:schemeClr val="tx1"/>
            </a:solidFill>
          </a:endParaRPr>
        </a:p>
      </dsp:txBody>
      <dsp:txXfrm>
        <a:off x="5559796" y="4285487"/>
        <a:ext cx="112685" cy="112685"/>
      </dsp:txXfrm>
    </dsp:sp>
    <dsp:sp modelId="{FFC370A8-41A7-46AB-9B42-D0081AEA9BEC}">
      <dsp:nvSpPr>
        <dsp:cNvPr id="0" name=""/>
        <dsp:cNvSpPr/>
      </dsp:nvSpPr>
      <dsp:spPr>
        <a:xfrm>
          <a:off x="6548093" y="4490253"/>
          <a:ext cx="3203361" cy="970074"/>
        </a:xfrm>
        <a:prstGeom prst="roundRect">
          <a:avLst>
            <a:gd name="adj" fmla="val 10000"/>
          </a:avLst>
        </a:prstGeom>
        <a:solidFill>
          <a:schemeClr val="bg2"/>
        </a:solidFill>
        <a:ln>
          <a:noFill/>
        </a:ln>
        <a:effectLst>
          <a:outerShdw blurRad="44450" dist="27940" dir="5400000" algn="ctr" rotWithShape="0">
            <a:srgbClr val="000000">
              <a:alpha val="32000"/>
            </a:srgbClr>
          </a:outerShdw>
        </a:effectLst>
        <a:scene3d>
          <a:camera prst="orthographicFront">
            <a:rot lat="0" lon="0" rev="0"/>
          </a:camera>
          <a:lightRig rig="balanced" dir="tl">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kern="1200" dirty="0" smtClean="0">
              <a:solidFill>
                <a:schemeClr val="tx1"/>
              </a:solidFill>
            </a:rPr>
            <a:t>Or with Both</a:t>
          </a:r>
          <a:endParaRPr lang="en-US" sz="3600" kern="1200" dirty="0">
            <a:solidFill>
              <a:schemeClr val="tx1"/>
            </a:solidFill>
          </a:endParaRPr>
        </a:p>
      </dsp:txBody>
      <dsp:txXfrm>
        <a:off x="6576505" y="4518665"/>
        <a:ext cx="3146537" cy="9132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F02D04-0AB4-402B-AF80-FA2248D2E830}">
      <dsp:nvSpPr>
        <dsp:cNvPr id="0" name=""/>
        <dsp:cNvSpPr/>
      </dsp:nvSpPr>
      <dsp:spPr>
        <a:xfrm rot="5400000">
          <a:off x="-266634" y="269034"/>
          <a:ext cx="1777565" cy="1244296"/>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Due Date</a:t>
          </a:r>
          <a:endParaRPr lang="en-US" sz="2000" kern="1200" dirty="0"/>
        </a:p>
      </dsp:txBody>
      <dsp:txXfrm rot="-5400000">
        <a:off x="1" y="624547"/>
        <a:ext cx="1244296" cy="533269"/>
      </dsp:txXfrm>
    </dsp:sp>
    <dsp:sp modelId="{6DB6E01C-8F60-4976-B8EF-9313CAFB26AC}">
      <dsp:nvSpPr>
        <dsp:cNvPr id="0" name=""/>
        <dsp:cNvSpPr/>
      </dsp:nvSpPr>
      <dsp:spPr>
        <a:xfrm rot="5400000">
          <a:off x="5911839" y="-4665143"/>
          <a:ext cx="1155417" cy="1049050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To be filed within </a:t>
          </a:r>
          <a:r>
            <a:rPr lang="en-US" sz="3600" b="1" u="sng" kern="1200" dirty="0" smtClean="0"/>
            <a:t>30 days</a:t>
          </a:r>
          <a:r>
            <a:rPr lang="en-US" sz="3600" kern="1200" dirty="0" smtClean="0"/>
            <a:t> </a:t>
          </a:r>
          <a:r>
            <a:rPr lang="en-US" sz="3600" kern="1200" dirty="0" smtClean="0"/>
            <a:t>from the date of </a:t>
          </a:r>
          <a:r>
            <a:rPr lang="en-US" sz="3600" kern="1200" dirty="0" smtClean="0"/>
            <a:t>AGM </a:t>
          </a:r>
          <a:endParaRPr lang="en-US" sz="3600" kern="1200" dirty="0"/>
        </a:p>
      </dsp:txBody>
      <dsp:txXfrm rot="-5400000">
        <a:off x="1244297" y="58802"/>
        <a:ext cx="10434100" cy="1042611"/>
      </dsp:txXfrm>
    </dsp:sp>
    <dsp:sp modelId="{A68F59A0-F7BD-4514-A1BA-A3400B778260}">
      <dsp:nvSpPr>
        <dsp:cNvPr id="0" name=""/>
        <dsp:cNvSpPr/>
      </dsp:nvSpPr>
      <dsp:spPr>
        <a:xfrm rot="5400000">
          <a:off x="-266634" y="1854351"/>
          <a:ext cx="1777565" cy="1244296"/>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Information</a:t>
          </a:r>
          <a:endParaRPr lang="en-US" sz="2000" kern="1200" dirty="0"/>
        </a:p>
      </dsp:txBody>
      <dsp:txXfrm rot="-5400000">
        <a:off x="1" y="2209864"/>
        <a:ext cx="1244296" cy="533269"/>
      </dsp:txXfrm>
    </dsp:sp>
    <dsp:sp modelId="{16D7CB8F-C6F6-483A-83CD-6CAB243529C5}">
      <dsp:nvSpPr>
        <dsp:cNvPr id="0" name=""/>
        <dsp:cNvSpPr/>
      </dsp:nvSpPr>
      <dsp:spPr>
        <a:xfrm rot="5400000">
          <a:off x="5911839" y="-3028737"/>
          <a:ext cx="1155417" cy="10388326"/>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3144" tIns="23495" rIns="23495" bIns="23495" numCol="1" spcCol="1270" anchor="ctr" anchorCtr="0">
          <a:noAutofit/>
        </a:bodyPr>
        <a:lstStyle/>
        <a:p>
          <a:pPr marL="285750" lvl="1" indent="-285750" algn="l" defTabSz="1644650">
            <a:lnSpc>
              <a:spcPct val="90000"/>
            </a:lnSpc>
            <a:spcBef>
              <a:spcPct val="0"/>
            </a:spcBef>
            <a:spcAft>
              <a:spcPct val="15000"/>
            </a:spcAft>
            <a:buChar char="••"/>
          </a:pPr>
          <a:r>
            <a:rPr lang="en-US" sz="3700" kern="1200" dirty="0" smtClean="0"/>
            <a:t>Date when the financials were approved by the Board and by Auditors </a:t>
          </a:r>
          <a:endParaRPr lang="en-US" sz="3700" kern="1200" dirty="0"/>
        </a:p>
      </dsp:txBody>
      <dsp:txXfrm rot="-5400000">
        <a:off x="1295385" y="1644120"/>
        <a:ext cx="10331923" cy="1042611"/>
      </dsp:txXfrm>
    </dsp:sp>
    <dsp:sp modelId="{16B74590-F0A7-44D4-8C7B-926B3E8138F2}">
      <dsp:nvSpPr>
        <dsp:cNvPr id="0" name=""/>
        <dsp:cNvSpPr/>
      </dsp:nvSpPr>
      <dsp:spPr>
        <a:xfrm rot="5400000">
          <a:off x="-266634" y="3439669"/>
          <a:ext cx="1777565" cy="1244296"/>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Attachment</a:t>
          </a:r>
          <a:endParaRPr lang="en-US" sz="2000" kern="1200" dirty="0"/>
        </a:p>
      </dsp:txBody>
      <dsp:txXfrm rot="-5400000">
        <a:off x="1" y="3795182"/>
        <a:ext cx="1244296" cy="533269"/>
      </dsp:txXfrm>
    </dsp:sp>
    <dsp:sp modelId="{636554EA-1776-4EAF-8452-81DC45637934}">
      <dsp:nvSpPr>
        <dsp:cNvPr id="0" name=""/>
        <dsp:cNvSpPr/>
      </dsp:nvSpPr>
      <dsp:spPr>
        <a:xfrm rot="5400000">
          <a:off x="5911839" y="-1494508"/>
          <a:ext cx="1155417" cy="1049050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BS, P&amp;L, Director Report, Auditor Report</a:t>
          </a:r>
          <a:endParaRPr lang="en-US" sz="3600" kern="1200" dirty="0"/>
        </a:p>
      </dsp:txBody>
      <dsp:txXfrm rot="-5400000">
        <a:off x="1244297" y="3229437"/>
        <a:ext cx="10434100" cy="10426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F02D04-0AB4-402B-AF80-FA2248D2E830}">
      <dsp:nvSpPr>
        <dsp:cNvPr id="0" name=""/>
        <dsp:cNvSpPr/>
      </dsp:nvSpPr>
      <dsp:spPr>
        <a:xfrm rot="5400000">
          <a:off x="-260938" y="263829"/>
          <a:ext cx="1739588" cy="1217712"/>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Due Date</a:t>
          </a:r>
          <a:endParaRPr lang="en-US" sz="1900" kern="1200" dirty="0"/>
        </a:p>
      </dsp:txBody>
      <dsp:txXfrm rot="-5400000">
        <a:off x="0" y="611747"/>
        <a:ext cx="1217712" cy="521876"/>
      </dsp:txXfrm>
    </dsp:sp>
    <dsp:sp modelId="{6DB6E01C-8F60-4976-B8EF-9313CAFB26AC}">
      <dsp:nvSpPr>
        <dsp:cNvPr id="0" name=""/>
        <dsp:cNvSpPr/>
      </dsp:nvSpPr>
      <dsp:spPr>
        <a:xfrm rot="5400000">
          <a:off x="5910889" y="-4690286"/>
          <a:ext cx="1130732" cy="1051708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To be filed within </a:t>
          </a:r>
          <a:r>
            <a:rPr lang="en-US" sz="3200" b="1" u="sng" kern="1200" dirty="0" smtClean="0"/>
            <a:t>60 days</a:t>
          </a:r>
          <a:r>
            <a:rPr lang="en-US" sz="3200" b="0" u="none" kern="1200" dirty="0" smtClean="0"/>
            <a:t> </a:t>
          </a:r>
          <a:r>
            <a:rPr lang="en-US" sz="3200" b="0" u="none" kern="1200" dirty="0" smtClean="0"/>
            <a:t>from the date </a:t>
          </a:r>
          <a:r>
            <a:rPr lang="en-US" sz="3200" kern="1200" dirty="0" smtClean="0"/>
            <a:t>of </a:t>
          </a:r>
          <a:r>
            <a:rPr lang="en-US" sz="3200" kern="1200" dirty="0" smtClean="0"/>
            <a:t>AGM </a:t>
          </a:r>
          <a:endParaRPr lang="en-US" sz="3200" kern="1200" dirty="0"/>
        </a:p>
      </dsp:txBody>
      <dsp:txXfrm rot="-5400000">
        <a:off x="1217712" y="58089"/>
        <a:ext cx="10461889" cy="1020336"/>
      </dsp:txXfrm>
    </dsp:sp>
    <dsp:sp modelId="{A68F59A0-F7BD-4514-A1BA-A3400B778260}">
      <dsp:nvSpPr>
        <dsp:cNvPr id="0" name=""/>
        <dsp:cNvSpPr/>
      </dsp:nvSpPr>
      <dsp:spPr>
        <a:xfrm rot="5400000">
          <a:off x="-260938" y="1815276"/>
          <a:ext cx="1739588" cy="1217712"/>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Information</a:t>
          </a:r>
          <a:endParaRPr lang="en-US" sz="1900" kern="1200" dirty="0"/>
        </a:p>
      </dsp:txBody>
      <dsp:txXfrm rot="-5400000">
        <a:off x="0" y="2163194"/>
        <a:ext cx="1217712" cy="521876"/>
      </dsp:txXfrm>
    </dsp:sp>
    <dsp:sp modelId="{16D7CB8F-C6F6-483A-83CD-6CAB243529C5}">
      <dsp:nvSpPr>
        <dsp:cNvPr id="0" name=""/>
        <dsp:cNvSpPr/>
      </dsp:nvSpPr>
      <dsp:spPr>
        <a:xfrm rot="5400000">
          <a:off x="5910889" y="-3138839"/>
          <a:ext cx="1130732" cy="1051708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PAN, Principal business activity of the Company </a:t>
          </a:r>
          <a:endParaRPr lang="en-US" sz="2200" kern="1200" dirty="0"/>
        </a:p>
        <a:p>
          <a:pPr marL="228600" lvl="1" indent="-228600" algn="l" defTabSz="977900">
            <a:lnSpc>
              <a:spcPct val="90000"/>
            </a:lnSpc>
            <a:spcBef>
              <a:spcPct val="0"/>
            </a:spcBef>
            <a:spcAft>
              <a:spcPct val="15000"/>
            </a:spcAft>
            <a:buChar char="••"/>
          </a:pPr>
          <a:r>
            <a:rPr lang="en-US" sz="2200" b="0" i="0" kern="1200" dirty="0" smtClean="0"/>
            <a:t>Particulars of Holding, Subsidiary, Joint Ventures And Associate Companies</a:t>
          </a:r>
          <a:endParaRPr lang="en-US" sz="2200" kern="1200" dirty="0"/>
        </a:p>
        <a:p>
          <a:pPr marL="228600" lvl="1" indent="-228600" algn="l" defTabSz="977900">
            <a:lnSpc>
              <a:spcPct val="90000"/>
            </a:lnSpc>
            <a:spcBef>
              <a:spcPct val="0"/>
            </a:spcBef>
            <a:spcAft>
              <a:spcPct val="15000"/>
            </a:spcAft>
            <a:buChar char="••"/>
          </a:pPr>
          <a:r>
            <a:rPr lang="en-US" sz="2200" b="0" i="0" kern="1200" dirty="0" smtClean="0"/>
            <a:t>Number </a:t>
          </a:r>
          <a:r>
            <a:rPr lang="en-US" sz="2200" b="0" i="0" kern="1200" dirty="0" smtClean="0"/>
            <a:t>of </a:t>
          </a:r>
          <a:r>
            <a:rPr lang="en-US" sz="2200" b="0" i="0" kern="1200" dirty="0" smtClean="0"/>
            <a:t>Promoters, Members, Debenture Holders</a:t>
          </a:r>
          <a:endParaRPr lang="en-US" sz="2200" kern="1200" dirty="0"/>
        </a:p>
      </dsp:txBody>
      <dsp:txXfrm rot="-5400000">
        <a:off x="1217712" y="1609536"/>
        <a:ext cx="10461889" cy="1020336"/>
      </dsp:txXfrm>
    </dsp:sp>
    <dsp:sp modelId="{16B74590-F0A7-44D4-8C7B-926B3E8138F2}">
      <dsp:nvSpPr>
        <dsp:cNvPr id="0" name=""/>
        <dsp:cNvSpPr/>
      </dsp:nvSpPr>
      <dsp:spPr>
        <a:xfrm rot="5400000">
          <a:off x="-260938" y="3471458"/>
          <a:ext cx="1739588" cy="1217712"/>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Attachment</a:t>
          </a:r>
          <a:endParaRPr lang="en-US" sz="1900" kern="1200" dirty="0"/>
        </a:p>
      </dsp:txBody>
      <dsp:txXfrm rot="-5400000">
        <a:off x="0" y="3819376"/>
        <a:ext cx="1217712" cy="521876"/>
      </dsp:txXfrm>
    </dsp:sp>
    <dsp:sp modelId="{636554EA-1776-4EAF-8452-81DC45637934}">
      <dsp:nvSpPr>
        <dsp:cNvPr id="0" name=""/>
        <dsp:cNvSpPr/>
      </dsp:nvSpPr>
      <dsp:spPr>
        <a:xfrm rot="5400000">
          <a:off x="5806155" y="-1482657"/>
          <a:ext cx="1340200" cy="1051708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List of Shareholders </a:t>
          </a:r>
          <a:r>
            <a:rPr lang="en-US" sz="2400" kern="1200" dirty="0" smtClean="0"/>
            <a:t>/ Debenture holders and Preference shareholders </a:t>
          </a:r>
          <a:endParaRPr lang="en-US" sz="2400" kern="1200" dirty="0"/>
        </a:p>
        <a:p>
          <a:pPr marL="228600" lvl="1" indent="-228600" algn="l" defTabSz="1066800">
            <a:lnSpc>
              <a:spcPct val="90000"/>
            </a:lnSpc>
            <a:spcBef>
              <a:spcPct val="0"/>
            </a:spcBef>
            <a:spcAft>
              <a:spcPct val="15000"/>
            </a:spcAft>
            <a:buChar char="••"/>
          </a:pPr>
          <a:r>
            <a:rPr lang="en-US" sz="2400" kern="1200" dirty="0" smtClean="0"/>
            <a:t>Approval letter for AGM for extension of AGM if any </a:t>
          </a:r>
          <a:endParaRPr lang="en-US" sz="2400" kern="1200" dirty="0"/>
        </a:p>
        <a:p>
          <a:pPr marL="228600" lvl="1" indent="-228600" algn="l" defTabSz="1066800">
            <a:lnSpc>
              <a:spcPct val="90000"/>
            </a:lnSpc>
            <a:spcBef>
              <a:spcPct val="0"/>
            </a:spcBef>
            <a:spcAft>
              <a:spcPct val="15000"/>
            </a:spcAft>
            <a:buChar char="••"/>
          </a:pPr>
          <a:r>
            <a:rPr lang="en-US" sz="2400" b="0" i="0" kern="1200" dirty="0" smtClean="0"/>
            <a:t>Copy of </a:t>
          </a:r>
          <a:r>
            <a:rPr lang="en-US" sz="2400" b="1" i="0" u="sng" kern="1200" dirty="0" smtClean="0"/>
            <a:t>MGT- 8 </a:t>
          </a:r>
          <a:r>
            <a:rPr lang="en-US" sz="2400" b="0" i="0" kern="1200" dirty="0" smtClean="0"/>
            <a:t>(applicable to Companies having paid up share capital of Rs. 10 Cr. or more or turnover of Rs. 50 Cr. or more)</a:t>
          </a:r>
          <a:endParaRPr lang="en-US" sz="2400" kern="1200" dirty="0"/>
        </a:p>
      </dsp:txBody>
      <dsp:txXfrm rot="-5400000">
        <a:off x="1217712" y="3171209"/>
        <a:ext cx="10451664" cy="12093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F02D04-0AB4-402B-AF80-FA2248D2E830}">
      <dsp:nvSpPr>
        <dsp:cNvPr id="0" name=""/>
        <dsp:cNvSpPr/>
      </dsp:nvSpPr>
      <dsp:spPr>
        <a:xfrm rot="5400000">
          <a:off x="-260938" y="263829"/>
          <a:ext cx="1739588" cy="1217712"/>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Due Date</a:t>
          </a:r>
          <a:endParaRPr lang="en-US" sz="2000" kern="1200" dirty="0"/>
        </a:p>
      </dsp:txBody>
      <dsp:txXfrm rot="-5400000">
        <a:off x="0" y="611747"/>
        <a:ext cx="1217712" cy="521876"/>
      </dsp:txXfrm>
    </dsp:sp>
    <dsp:sp modelId="{6DB6E01C-8F60-4976-B8EF-9313CAFB26AC}">
      <dsp:nvSpPr>
        <dsp:cNvPr id="0" name=""/>
        <dsp:cNvSpPr/>
      </dsp:nvSpPr>
      <dsp:spPr>
        <a:xfrm rot="5400000">
          <a:off x="5910889" y="-4690286"/>
          <a:ext cx="1130732" cy="1051708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To be filed within </a:t>
          </a:r>
          <a:r>
            <a:rPr lang="en-US" sz="3200" b="1" u="sng" kern="1200" dirty="0" smtClean="0"/>
            <a:t>15 days </a:t>
          </a:r>
          <a:r>
            <a:rPr lang="en-US" sz="3200" kern="1200" dirty="0" smtClean="0"/>
            <a:t>of </a:t>
          </a:r>
          <a:r>
            <a:rPr lang="en-US" sz="3200" kern="1200" dirty="0" smtClean="0"/>
            <a:t>AGM (for appointment in AGM) </a:t>
          </a:r>
          <a:endParaRPr lang="en-US" sz="3200" kern="1200" dirty="0"/>
        </a:p>
      </dsp:txBody>
      <dsp:txXfrm rot="-5400000">
        <a:off x="1217712" y="58089"/>
        <a:ext cx="10461889" cy="1020336"/>
      </dsp:txXfrm>
    </dsp:sp>
    <dsp:sp modelId="{A68F59A0-F7BD-4514-A1BA-A3400B778260}">
      <dsp:nvSpPr>
        <dsp:cNvPr id="0" name=""/>
        <dsp:cNvSpPr/>
      </dsp:nvSpPr>
      <dsp:spPr>
        <a:xfrm rot="5400000">
          <a:off x="-260938" y="1815276"/>
          <a:ext cx="1739588" cy="1217712"/>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Details</a:t>
          </a:r>
          <a:endParaRPr lang="en-US" sz="2000" kern="1200" dirty="0"/>
        </a:p>
      </dsp:txBody>
      <dsp:txXfrm rot="-5400000">
        <a:off x="0" y="2163194"/>
        <a:ext cx="1217712" cy="521876"/>
      </dsp:txXfrm>
    </dsp:sp>
    <dsp:sp modelId="{16D7CB8F-C6F6-483A-83CD-6CAB243529C5}">
      <dsp:nvSpPr>
        <dsp:cNvPr id="0" name=""/>
        <dsp:cNvSpPr/>
      </dsp:nvSpPr>
      <dsp:spPr>
        <a:xfrm rot="5400000">
          <a:off x="5910889" y="-3138839"/>
          <a:ext cx="1130732" cy="1051708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Name of Auditor, His/Firm’s PAN, Firm Registration Number </a:t>
          </a:r>
          <a:endParaRPr lang="en-US" sz="2400" kern="1200" dirty="0"/>
        </a:p>
        <a:p>
          <a:pPr marL="228600" lvl="1" indent="-228600" algn="l" defTabSz="1066800">
            <a:lnSpc>
              <a:spcPct val="90000"/>
            </a:lnSpc>
            <a:spcBef>
              <a:spcPct val="0"/>
            </a:spcBef>
            <a:spcAft>
              <a:spcPct val="15000"/>
            </a:spcAft>
            <a:buChar char="••"/>
          </a:pPr>
          <a:r>
            <a:rPr lang="en-US" sz="2400" b="0" i="0" kern="1200" dirty="0" smtClean="0"/>
            <a:t>Auditor’s address, e-mail address, date of AGM</a:t>
          </a:r>
          <a:endParaRPr lang="en-US" sz="2400" kern="1200" dirty="0"/>
        </a:p>
        <a:p>
          <a:pPr marL="228600" lvl="1" indent="-228600" algn="l" defTabSz="1066800">
            <a:lnSpc>
              <a:spcPct val="90000"/>
            </a:lnSpc>
            <a:spcBef>
              <a:spcPct val="0"/>
            </a:spcBef>
            <a:spcAft>
              <a:spcPct val="15000"/>
            </a:spcAft>
            <a:buChar char="••"/>
          </a:pPr>
          <a:r>
            <a:rPr lang="en-US" sz="2400" b="0" i="0" kern="1200" dirty="0" smtClean="0"/>
            <a:t>Period for which he is being appointed </a:t>
          </a:r>
          <a:endParaRPr lang="en-US" sz="2400" kern="1200" dirty="0"/>
        </a:p>
      </dsp:txBody>
      <dsp:txXfrm rot="-5400000">
        <a:off x="1217712" y="1609536"/>
        <a:ext cx="10461889" cy="1020336"/>
      </dsp:txXfrm>
    </dsp:sp>
    <dsp:sp modelId="{16B74590-F0A7-44D4-8C7B-926B3E8138F2}">
      <dsp:nvSpPr>
        <dsp:cNvPr id="0" name=""/>
        <dsp:cNvSpPr/>
      </dsp:nvSpPr>
      <dsp:spPr>
        <a:xfrm rot="5400000">
          <a:off x="-260938" y="3471458"/>
          <a:ext cx="1739588" cy="1217712"/>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Attachment</a:t>
          </a:r>
          <a:endParaRPr lang="en-US" sz="2000" kern="1200" dirty="0"/>
        </a:p>
      </dsp:txBody>
      <dsp:txXfrm rot="-5400000">
        <a:off x="0" y="3819376"/>
        <a:ext cx="1217712" cy="521876"/>
      </dsp:txXfrm>
    </dsp:sp>
    <dsp:sp modelId="{636554EA-1776-4EAF-8452-81DC45637934}">
      <dsp:nvSpPr>
        <dsp:cNvPr id="0" name=""/>
        <dsp:cNvSpPr/>
      </dsp:nvSpPr>
      <dsp:spPr>
        <a:xfrm rot="5400000">
          <a:off x="5806155" y="-1482657"/>
          <a:ext cx="1340200" cy="10517087"/>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Copy of AGM resolution </a:t>
          </a:r>
          <a:endParaRPr lang="en-US" sz="2400" kern="1200" dirty="0"/>
        </a:p>
        <a:p>
          <a:pPr marL="228600" lvl="1" indent="-228600" algn="l" defTabSz="1066800">
            <a:lnSpc>
              <a:spcPct val="90000"/>
            </a:lnSpc>
            <a:spcBef>
              <a:spcPct val="0"/>
            </a:spcBef>
            <a:spcAft>
              <a:spcPct val="15000"/>
            </a:spcAft>
            <a:buChar char="••"/>
          </a:pPr>
          <a:r>
            <a:rPr lang="en-US" sz="2400" b="0" i="0" kern="1200" dirty="0" smtClean="0"/>
            <a:t>Appointment </a:t>
          </a:r>
          <a:r>
            <a:rPr lang="en-US" sz="2400" b="0" i="0" kern="1200" dirty="0" smtClean="0"/>
            <a:t>Letter </a:t>
          </a:r>
          <a:r>
            <a:rPr lang="en-US" sz="2400" b="0" i="0" kern="1200" dirty="0" smtClean="0"/>
            <a:t>of the Auditor </a:t>
          </a:r>
          <a:endParaRPr lang="en-US" sz="2400" kern="1200" dirty="0"/>
        </a:p>
        <a:p>
          <a:pPr marL="228600" lvl="1" indent="-228600" algn="l" defTabSz="1066800">
            <a:lnSpc>
              <a:spcPct val="90000"/>
            </a:lnSpc>
            <a:spcBef>
              <a:spcPct val="0"/>
            </a:spcBef>
            <a:spcAft>
              <a:spcPct val="15000"/>
            </a:spcAft>
            <a:buChar char="••"/>
          </a:pPr>
          <a:r>
            <a:rPr lang="en-US" sz="2400" b="0" i="0" kern="1200" dirty="0" smtClean="0"/>
            <a:t>Consent </a:t>
          </a:r>
          <a:r>
            <a:rPr lang="en-US" sz="2400" b="0" i="0" kern="1200" dirty="0" smtClean="0"/>
            <a:t>of the Auditor </a:t>
          </a:r>
          <a:r>
            <a:rPr lang="en-US" sz="2400" b="0" i="0" kern="1200" dirty="0" smtClean="0"/>
            <a:t>and Certificate of Eligibility </a:t>
          </a:r>
          <a:endParaRPr lang="en-US" sz="2400" kern="1200" dirty="0"/>
        </a:p>
      </dsp:txBody>
      <dsp:txXfrm rot="-5400000">
        <a:off x="1217712" y="3171209"/>
        <a:ext cx="10451664" cy="12093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F02D04-0AB4-402B-AF80-FA2248D2E830}">
      <dsp:nvSpPr>
        <dsp:cNvPr id="0" name=""/>
        <dsp:cNvSpPr/>
      </dsp:nvSpPr>
      <dsp:spPr>
        <a:xfrm rot="5400000">
          <a:off x="-255139" y="259032"/>
          <a:ext cx="1700931" cy="119065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Due Date</a:t>
          </a:r>
          <a:endParaRPr lang="en-US" sz="1900" kern="1200" dirty="0"/>
        </a:p>
      </dsp:txBody>
      <dsp:txXfrm rot="-5400000">
        <a:off x="2" y="599218"/>
        <a:ext cx="1190651" cy="510280"/>
      </dsp:txXfrm>
    </dsp:sp>
    <dsp:sp modelId="{6DB6E01C-8F60-4976-B8EF-9313CAFB26AC}">
      <dsp:nvSpPr>
        <dsp:cNvPr id="0" name=""/>
        <dsp:cNvSpPr/>
      </dsp:nvSpPr>
      <dsp:spPr>
        <a:xfrm rot="5400000">
          <a:off x="5909923" y="-4715378"/>
          <a:ext cx="1105605" cy="105441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To be filed within </a:t>
          </a:r>
          <a:r>
            <a:rPr lang="en-US" sz="3200" b="1" u="sng" kern="1200" dirty="0" smtClean="0"/>
            <a:t>30 days </a:t>
          </a:r>
          <a:r>
            <a:rPr lang="en-US" sz="3200" b="0" u="none" kern="1200" dirty="0" smtClean="0"/>
            <a:t>from the date </a:t>
          </a:r>
          <a:r>
            <a:rPr lang="en-US" sz="3200" kern="1200" dirty="0" smtClean="0"/>
            <a:t>of </a:t>
          </a:r>
          <a:r>
            <a:rPr lang="en-US" sz="3200" kern="1200" dirty="0" smtClean="0"/>
            <a:t>AGM </a:t>
          </a:r>
          <a:r>
            <a:rPr lang="en-US" sz="3200" kern="1200" dirty="0" smtClean="0"/>
            <a:t> </a:t>
          </a:r>
          <a:endParaRPr lang="en-US" sz="3200" kern="1200" dirty="0"/>
        </a:p>
      </dsp:txBody>
      <dsp:txXfrm rot="-5400000">
        <a:off x="1190652" y="57864"/>
        <a:ext cx="10490177" cy="997663"/>
      </dsp:txXfrm>
    </dsp:sp>
    <dsp:sp modelId="{A68F59A0-F7BD-4514-A1BA-A3400B778260}">
      <dsp:nvSpPr>
        <dsp:cNvPr id="0" name=""/>
        <dsp:cNvSpPr/>
      </dsp:nvSpPr>
      <dsp:spPr>
        <a:xfrm rot="5400000">
          <a:off x="-255139" y="1776003"/>
          <a:ext cx="1700931" cy="119065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Details</a:t>
          </a:r>
          <a:endParaRPr lang="en-US" sz="1900" kern="1200" dirty="0"/>
        </a:p>
      </dsp:txBody>
      <dsp:txXfrm rot="-5400000">
        <a:off x="2" y="2116189"/>
        <a:ext cx="1190651" cy="510280"/>
      </dsp:txXfrm>
    </dsp:sp>
    <dsp:sp modelId="{16D7CB8F-C6F6-483A-83CD-6CAB243529C5}">
      <dsp:nvSpPr>
        <dsp:cNvPr id="0" name=""/>
        <dsp:cNvSpPr/>
      </dsp:nvSpPr>
      <dsp:spPr>
        <a:xfrm rot="5400000">
          <a:off x="5909923" y="-3198407"/>
          <a:ext cx="1105605" cy="105441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DIN, Name of the Director, </a:t>
          </a:r>
          <a:r>
            <a:rPr lang="en-US" sz="2400" kern="1200" dirty="0" smtClean="0"/>
            <a:t>Effective Date </a:t>
          </a:r>
          <a:r>
            <a:rPr lang="en-US" sz="2400" kern="1200" dirty="0" smtClean="0"/>
            <a:t>of appointment/change in designation </a:t>
          </a:r>
          <a:endParaRPr lang="en-US" sz="2400" kern="1200" dirty="0"/>
        </a:p>
        <a:p>
          <a:pPr marL="228600" lvl="1" indent="-228600" algn="l" defTabSz="1066800">
            <a:lnSpc>
              <a:spcPct val="90000"/>
            </a:lnSpc>
            <a:spcBef>
              <a:spcPct val="0"/>
            </a:spcBef>
            <a:spcAft>
              <a:spcPct val="15000"/>
            </a:spcAft>
            <a:buChar char="••"/>
          </a:pPr>
          <a:r>
            <a:rPr lang="en-US" sz="2400" kern="1200" dirty="0" smtClean="0"/>
            <a:t>Executive </a:t>
          </a:r>
          <a:r>
            <a:rPr lang="en-US" sz="2400" kern="1200" dirty="0" smtClean="0"/>
            <a:t>or Non-Executive Director</a:t>
          </a:r>
          <a:endParaRPr lang="en-US" sz="2400" kern="1200" dirty="0"/>
        </a:p>
        <a:p>
          <a:pPr marL="228600" lvl="1" indent="-228600" algn="l" defTabSz="1066800">
            <a:lnSpc>
              <a:spcPct val="90000"/>
            </a:lnSpc>
            <a:spcBef>
              <a:spcPct val="0"/>
            </a:spcBef>
            <a:spcAft>
              <a:spcPct val="15000"/>
            </a:spcAft>
            <a:buChar char="••"/>
          </a:pPr>
          <a:r>
            <a:rPr lang="en-US" sz="2400" kern="1200" dirty="0" smtClean="0"/>
            <a:t>Shareholding</a:t>
          </a:r>
          <a:r>
            <a:rPr lang="en-US" sz="2400" kern="1200" dirty="0" smtClean="0"/>
            <a:t>, if any </a:t>
          </a:r>
          <a:endParaRPr lang="en-US" sz="2400" kern="1200" dirty="0"/>
        </a:p>
      </dsp:txBody>
      <dsp:txXfrm rot="-5400000">
        <a:off x="1190652" y="1574835"/>
        <a:ext cx="10490177" cy="997663"/>
      </dsp:txXfrm>
    </dsp:sp>
    <dsp:sp modelId="{16B74590-F0A7-44D4-8C7B-926B3E8138F2}">
      <dsp:nvSpPr>
        <dsp:cNvPr id="0" name=""/>
        <dsp:cNvSpPr/>
      </dsp:nvSpPr>
      <dsp:spPr>
        <a:xfrm rot="5400000">
          <a:off x="-255139" y="3503315"/>
          <a:ext cx="1700931" cy="1190651"/>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Attachment</a:t>
          </a:r>
          <a:endParaRPr lang="en-US" sz="1900" kern="1200" dirty="0"/>
        </a:p>
      </dsp:txBody>
      <dsp:txXfrm rot="-5400000">
        <a:off x="2" y="3843501"/>
        <a:ext cx="1190651" cy="510280"/>
      </dsp:txXfrm>
    </dsp:sp>
    <dsp:sp modelId="{636554EA-1776-4EAF-8452-81DC45637934}">
      <dsp:nvSpPr>
        <dsp:cNvPr id="0" name=""/>
        <dsp:cNvSpPr/>
      </dsp:nvSpPr>
      <dsp:spPr>
        <a:xfrm rot="5400000">
          <a:off x="5699581" y="-1471095"/>
          <a:ext cx="1526287" cy="10544148"/>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Consent of the Director in form DIR-2</a:t>
          </a:r>
          <a:endParaRPr lang="en-US" sz="2400" kern="1200" dirty="0"/>
        </a:p>
        <a:p>
          <a:pPr marL="228600" lvl="1" indent="-228600" algn="l" defTabSz="1066800">
            <a:lnSpc>
              <a:spcPct val="90000"/>
            </a:lnSpc>
            <a:spcBef>
              <a:spcPct val="0"/>
            </a:spcBef>
            <a:spcAft>
              <a:spcPct val="15000"/>
            </a:spcAft>
            <a:buChar char="••"/>
          </a:pPr>
          <a:r>
            <a:rPr lang="en-US" sz="2400" kern="1200" dirty="0" smtClean="0"/>
            <a:t>CTC of AGM resolution (considering that he is appointed in AGM) </a:t>
          </a:r>
          <a:endParaRPr lang="en-US" sz="2400" kern="1200" dirty="0"/>
        </a:p>
        <a:p>
          <a:pPr marL="228600" lvl="1" indent="-228600" algn="l" defTabSz="1066800">
            <a:lnSpc>
              <a:spcPct val="90000"/>
            </a:lnSpc>
            <a:spcBef>
              <a:spcPct val="0"/>
            </a:spcBef>
            <a:spcAft>
              <a:spcPct val="15000"/>
            </a:spcAft>
            <a:buChar char="••"/>
          </a:pPr>
          <a:r>
            <a:rPr lang="en-US" sz="2400" kern="1200" dirty="0" smtClean="0"/>
            <a:t>Appointment letter </a:t>
          </a:r>
          <a:endParaRPr lang="en-US" sz="2400" kern="1200" dirty="0"/>
        </a:p>
        <a:p>
          <a:pPr marL="228600" lvl="1" indent="-228600" algn="l" defTabSz="1066800">
            <a:lnSpc>
              <a:spcPct val="90000"/>
            </a:lnSpc>
            <a:spcBef>
              <a:spcPct val="0"/>
            </a:spcBef>
            <a:spcAft>
              <a:spcPct val="15000"/>
            </a:spcAft>
            <a:buChar char="••"/>
          </a:pPr>
          <a:r>
            <a:rPr lang="en-US" sz="2400" kern="1200" dirty="0" smtClean="0"/>
            <a:t>MBP-1 (Notice of Interest by Director) &amp; DIR-8 (Intimation by Director)</a:t>
          </a:r>
          <a:endParaRPr lang="en-US" sz="2400" kern="1200" dirty="0"/>
        </a:p>
      </dsp:txBody>
      <dsp:txXfrm rot="-5400000">
        <a:off x="1190651" y="3112342"/>
        <a:ext cx="10469641" cy="13772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F02D04-0AB4-402B-AF80-FA2248D2E830}">
      <dsp:nvSpPr>
        <dsp:cNvPr id="0" name=""/>
        <dsp:cNvSpPr/>
      </dsp:nvSpPr>
      <dsp:spPr>
        <a:xfrm rot="5400000">
          <a:off x="-265546" y="268884"/>
          <a:ext cx="1770310" cy="1239217"/>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Due Date</a:t>
          </a:r>
          <a:endParaRPr lang="en-US" sz="2000" kern="1200" dirty="0"/>
        </a:p>
      </dsp:txBody>
      <dsp:txXfrm rot="-5400000">
        <a:off x="1" y="622947"/>
        <a:ext cx="1239217" cy="531093"/>
      </dsp:txXfrm>
    </dsp:sp>
    <dsp:sp modelId="{6DB6E01C-8F60-4976-B8EF-9313CAFB26AC}">
      <dsp:nvSpPr>
        <dsp:cNvPr id="0" name=""/>
        <dsp:cNvSpPr/>
      </dsp:nvSpPr>
      <dsp:spPr>
        <a:xfrm rot="5400000">
          <a:off x="5911657" y="-4669102"/>
          <a:ext cx="1150701" cy="1049558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To be filed within 30 days of passing of the Resolution</a:t>
          </a:r>
          <a:endParaRPr lang="en-US" sz="3200" kern="1200" dirty="0"/>
        </a:p>
      </dsp:txBody>
      <dsp:txXfrm rot="-5400000">
        <a:off x="1239217" y="59511"/>
        <a:ext cx="10439409" cy="1038355"/>
      </dsp:txXfrm>
    </dsp:sp>
    <dsp:sp modelId="{A68F59A0-F7BD-4514-A1BA-A3400B778260}">
      <dsp:nvSpPr>
        <dsp:cNvPr id="0" name=""/>
        <dsp:cNvSpPr/>
      </dsp:nvSpPr>
      <dsp:spPr>
        <a:xfrm rot="5400000">
          <a:off x="-265546" y="1847731"/>
          <a:ext cx="1770310" cy="1239217"/>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Details</a:t>
          </a:r>
          <a:endParaRPr lang="en-US" sz="2000" kern="1200" dirty="0"/>
        </a:p>
      </dsp:txBody>
      <dsp:txXfrm rot="-5400000">
        <a:off x="1" y="2201794"/>
        <a:ext cx="1239217" cy="531093"/>
      </dsp:txXfrm>
    </dsp:sp>
    <dsp:sp modelId="{16D7CB8F-C6F6-483A-83CD-6CAB243529C5}">
      <dsp:nvSpPr>
        <dsp:cNvPr id="0" name=""/>
        <dsp:cNvSpPr/>
      </dsp:nvSpPr>
      <dsp:spPr>
        <a:xfrm rot="5400000">
          <a:off x="5911657" y="-3090255"/>
          <a:ext cx="1150701" cy="1049558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0" kern="1200" dirty="0" smtClean="0"/>
            <a:t>Date of dispatch of notice for the meeting in which the resolution being filed is passed</a:t>
          </a:r>
          <a:endParaRPr lang="en-US" sz="2200" b="0" kern="1200" dirty="0"/>
        </a:p>
        <a:p>
          <a:pPr marL="228600" lvl="1" indent="-228600" algn="l" defTabSz="977900">
            <a:lnSpc>
              <a:spcPct val="90000"/>
            </a:lnSpc>
            <a:spcBef>
              <a:spcPct val="0"/>
            </a:spcBef>
            <a:spcAft>
              <a:spcPct val="15000"/>
            </a:spcAft>
            <a:buChar char="••"/>
          </a:pPr>
          <a:r>
            <a:rPr lang="en-US" sz="2200" b="0" kern="1200" dirty="0" smtClean="0"/>
            <a:t>Date on which the resolution is passed </a:t>
          </a:r>
          <a:r>
            <a:rPr lang="en-US" sz="2200" b="0" kern="1200" dirty="0" smtClean="0"/>
            <a:t>, kind of resolution </a:t>
          </a:r>
          <a:endParaRPr lang="en-US" sz="2200" b="0" kern="1200" dirty="0"/>
        </a:p>
        <a:p>
          <a:pPr marL="228600" lvl="1" indent="-228600" algn="l" defTabSz="977900">
            <a:lnSpc>
              <a:spcPct val="90000"/>
            </a:lnSpc>
            <a:spcBef>
              <a:spcPct val="0"/>
            </a:spcBef>
            <a:spcAft>
              <a:spcPct val="15000"/>
            </a:spcAft>
            <a:buChar char="••"/>
          </a:pPr>
          <a:r>
            <a:rPr lang="en-US" sz="2200" b="0" kern="1200" dirty="0" smtClean="0"/>
            <a:t>Section under which it is passed, purpose and matter of the resolution </a:t>
          </a:r>
          <a:endParaRPr lang="en-US" sz="2200" b="0" kern="1200" dirty="0"/>
        </a:p>
      </dsp:txBody>
      <dsp:txXfrm rot="-5400000">
        <a:off x="1239217" y="1638358"/>
        <a:ext cx="10439409" cy="1038355"/>
      </dsp:txXfrm>
    </dsp:sp>
    <dsp:sp modelId="{16B74590-F0A7-44D4-8C7B-926B3E8138F2}">
      <dsp:nvSpPr>
        <dsp:cNvPr id="0" name=""/>
        <dsp:cNvSpPr/>
      </dsp:nvSpPr>
      <dsp:spPr>
        <a:xfrm rot="5400000">
          <a:off x="-265546" y="3444897"/>
          <a:ext cx="1770310" cy="1239217"/>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Attachment</a:t>
          </a:r>
          <a:endParaRPr lang="en-US" sz="2000" kern="1200" dirty="0"/>
        </a:p>
      </dsp:txBody>
      <dsp:txXfrm rot="-5400000">
        <a:off x="1" y="3798960"/>
        <a:ext cx="1239217" cy="531093"/>
      </dsp:txXfrm>
    </dsp:sp>
    <dsp:sp modelId="{636554EA-1776-4EAF-8452-81DC45637934}">
      <dsp:nvSpPr>
        <dsp:cNvPr id="0" name=""/>
        <dsp:cNvSpPr/>
      </dsp:nvSpPr>
      <dsp:spPr>
        <a:xfrm rot="5400000">
          <a:off x="5893338" y="-1493089"/>
          <a:ext cx="1187340" cy="1049558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Altered MoA/AoA if any </a:t>
          </a:r>
          <a:endParaRPr lang="en-US" sz="2800" kern="1200" dirty="0"/>
        </a:p>
        <a:p>
          <a:pPr marL="285750" lvl="1" indent="-285750" algn="l" defTabSz="1244600">
            <a:lnSpc>
              <a:spcPct val="90000"/>
            </a:lnSpc>
            <a:spcBef>
              <a:spcPct val="0"/>
            </a:spcBef>
            <a:spcAft>
              <a:spcPct val="15000"/>
            </a:spcAft>
            <a:buChar char="••"/>
          </a:pPr>
          <a:r>
            <a:rPr lang="en-US" sz="2800" kern="1200" dirty="0" smtClean="0"/>
            <a:t>CTC of the </a:t>
          </a:r>
          <a:r>
            <a:rPr lang="en-US" sz="2800" kern="1200" dirty="0" smtClean="0"/>
            <a:t>Resolution   or any other relevant document</a:t>
          </a:r>
          <a:endParaRPr lang="en-US" sz="2800" kern="1200" dirty="0"/>
        </a:p>
      </dsp:txBody>
      <dsp:txXfrm rot="-5400000">
        <a:off x="1239218" y="3218992"/>
        <a:ext cx="10437621" cy="10714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F02D04-0AB4-402B-AF80-FA2248D2E830}">
      <dsp:nvSpPr>
        <dsp:cNvPr id="0" name=""/>
        <dsp:cNvSpPr/>
      </dsp:nvSpPr>
      <dsp:spPr>
        <a:xfrm rot="5400000">
          <a:off x="-265287" y="271040"/>
          <a:ext cx="1768581" cy="1238007"/>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Due Date</a:t>
          </a:r>
          <a:endParaRPr lang="en-US" sz="2000" kern="1200" dirty="0"/>
        </a:p>
      </dsp:txBody>
      <dsp:txXfrm rot="-5400000">
        <a:off x="1" y="624757"/>
        <a:ext cx="1238007" cy="530574"/>
      </dsp:txXfrm>
    </dsp:sp>
    <dsp:sp modelId="{6DB6E01C-8F60-4976-B8EF-9313CAFB26AC}">
      <dsp:nvSpPr>
        <dsp:cNvPr id="0" name=""/>
        <dsp:cNvSpPr/>
      </dsp:nvSpPr>
      <dsp:spPr>
        <a:xfrm rot="5400000">
          <a:off x="5911614" y="-4671187"/>
          <a:ext cx="1149578" cy="1049679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To be filed within </a:t>
          </a:r>
          <a:r>
            <a:rPr lang="en-US" sz="3200" b="1" u="sng" kern="1200" dirty="0" smtClean="0"/>
            <a:t>60 days </a:t>
          </a:r>
          <a:r>
            <a:rPr lang="en-US" sz="3200" kern="1200" dirty="0" smtClean="0"/>
            <a:t>of appointment of </a:t>
          </a:r>
          <a:r>
            <a:rPr lang="en-US" sz="3200" kern="1200" dirty="0" smtClean="0"/>
            <a:t>MD/ WTD or Manager </a:t>
          </a:r>
          <a:endParaRPr lang="en-US" sz="3200" kern="1200" dirty="0"/>
        </a:p>
      </dsp:txBody>
      <dsp:txXfrm rot="-5400000">
        <a:off x="1238007" y="58538"/>
        <a:ext cx="10440674" cy="1037342"/>
      </dsp:txXfrm>
    </dsp:sp>
    <dsp:sp modelId="{A68F59A0-F7BD-4514-A1BA-A3400B778260}">
      <dsp:nvSpPr>
        <dsp:cNvPr id="0" name=""/>
        <dsp:cNvSpPr/>
      </dsp:nvSpPr>
      <dsp:spPr>
        <a:xfrm rot="5400000">
          <a:off x="-265287" y="1848345"/>
          <a:ext cx="1768581" cy="1238007"/>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Details</a:t>
          </a:r>
          <a:endParaRPr lang="en-US" sz="2000" kern="1200" dirty="0"/>
        </a:p>
      </dsp:txBody>
      <dsp:txXfrm rot="-5400000">
        <a:off x="1" y="2202062"/>
        <a:ext cx="1238007" cy="530574"/>
      </dsp:txXfrm>
    </dsp:sp>
    <dsp:sp modelId="{16D7CB8F-C6F6-483A-83CD-6CAB243529C5}">
      <dsp:nvSpPr>
        <dsp:cNvPr id="0" name=""/>
        <dsp:cNvSpPr/>
      </dsp:nvSpPr>
      <dsp:spPr>
        <a:xfrm rot="5400000">
          <a:off x="5911614" y="-3090548"/>
          <a:ext cx="1149578" cy="1049679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b="0" kern="1200" dirty="0" smtClean="0"/>
            <a:t>Details of </a:t>
          </a:r>
          <a:r>
            <a:rPr lang="en-US" sz="2300" b="0" kern="1200" dirty="0" smtClean="0"/>
            <a:t>name</a:t>
          </a:r>
          <a:r>
            <a:rPr lang="en-US" sz="2300" b="0" kern="1200" dirty="0" smtClean="0"/>
            <a:t>, PAN, e-mail address, mobile number </a:t>
          </a:r>
          <a:endParaRPr lang="en-US" sz="2300" b="0" kern="1200" dirty="0"/>
        </a:p>
        <a:p>
          <a:pPr marL="228600" lvl="1" indent="-228600" algn="l" defTabSz="1022350">
            <a:lnSpc>
              <a:spcPct val="90000"/>
            </a:lnSpc>
            <a:spcBef>
              <a:spcPct val="0"/>
            </a:spcBef>
            <a:spcAft>
              <a:spcPct val="15000"/>
            </a:spcAft>
            <a:buChar char="••"/>
          </a:pPr>
          <a:r>
            <a:rPr lang="en-US" sz="2300" b="0" kern="1200" dirty="0" smtClean="0"/>
            <a:t>Remuneration and tenure of </a:t>
          </a:r>
          <a:r>
            <a:rPr lang="en-US" sz="2300" b="0" kern="1200" dirty="0" smtClean="0"/>
            <a:t>such MD WTD or Manager</a:t>
          </a:r>
          <a:endParaRPr lang="en-US" sz="2300" b="0" kern="1200" dirty="0"/>
        </a:p>
        <a:p>
          <a:pPr marL="228600" lvl="1" indent="-228600" algn="l" defTabSz="1022350">
            <a:lnSpc>
              <a:spcPct val="90000"/>
            </a:lnSpc>
            <a:spcBef>
              <a:spcPct val="0"/>
            </a:spcBef>
            <a:spcAft>
              <a:spcPct val="15000"/>
            </a:spcAft>
            <a:buChar char="••"/>
          </a:pPr>
          <a:r>
            <a:rPr lang="en-US" sz="2300" b="0" kern="1200" dirty="0" smtClean="0"/>
            <a:t>Details of </a:t>
          </a:r>
          <a:r>
            <a:rPr lang="en-US" sz="2300" b="0" kern="1200" dirty="0" smtClean="0"/>
            <a:t>MGT-14</a:t>
          </a:r>
          <a:endParaRPr lang="en-US" sz="2300" b="0" kern="1200" dirty="0"/>
        </a:p>
      </dsp:txBody>
      <dsp:txXfrm rot="-5400000">
        <a:off x="1238007" y="1639177"/>
        <a:ext cx="10440674" cy="1037342"/>
      </dsp:txXfrm>
    </dsp:sp>
    <dsp:sp modelId="{16B74590-F0A7-44D4-8C7B-926B3E8138F2}">
      <dsp:nvSpPr>
        <dsp:cNvPr id="0" name=""/>
        <dsp:cNvSpPr/>
      </dsp:nvSpPr>
      <dsp:spPr>
        <a:xfrm rot="5400000">
          <a:off x="-265287" y="3443951"/>
          <a:ext cx="1768581" cy="1238007"/>
        </a:xfrm>
        <a:prstGeom prst="chevron">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Attachment</a:t>
          </a:r>
          <a:endParaRPr lang="en-US" sz="2000" kern="1200" dirty="0"/>
        </a:p>
      </dsp:txBody>
      <dsp:txXfrm rot="-5400000">
        <a:off x="1" y="3797668"/>
        <a:ext cx="1238007" cy="530574"/>
      </dsp:txXfrm>
    </dsp:sp>
    <dsp:sp modelId="{636554EA-1776-4EAF-8452-81DC45637934}">
      <dsp:nvSpPr>
        <dsp:cNvPr id="0" name=""/>
        <dsp:cNvSpPr/>
      </dsp:nvSpPr>
      <dsp:spPr>
        <a:xfrm rot="5400000">
          <a:off x="5893313" y="-1494942"/>
          <a:ext cx="1186180" cy="1049679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Copy of Resolution for appointment of MD, WTD or Manager </a:t>
          </a:r>
          <a:endParaRPr lang="en-US" sz="2800" kern="1200" dirty="0"/>
        </a:p>
        <a:p>
          <a:pPr marL="285750" lvl="1" indent="-285750" algn="l" defTabSz="1244600">
            <a:lnSpc>
              <a:spcPct val="90000"/>
            </a:lnSpc>
            <a:spcBef>
              <a:spcPct val="0"/>
            </a:spcBef>
            <a:spcAft>
              <a:spcPct val="15000"/>
            </a:spcAft>
            <a:buChar char="••"/>
          </a:pPr>
          <a:r>
            <a:rPr lang="en-US" sz="2800" kern="1200" dirty="0" smtClean="0"/>
            <a:t>Consent letter of </a:t>
          </a:r>
          <a:r>
            <a:rPr lang="en-US" sz="2800" kern="1200" dirty="0" err="1" smtClean="0"/>
            <a:t>of</a:t>
          </a:r>
          <a:r>
            <a:rPr lang="en-US" sz="2800" kern="1200" dirty="0" smtClean="0"/>
            <a:t> such MD , WTD or Manager </a:t>
          </a:r>
          <a:r>
            <a:rPr lang="en-US" sz="2800" kern="1200" dirty="0" smtClean="0"/>
            <a:t>along with his KYC documents  </a:t>
          </a:r>
          <a:endParaRPr lang="en-US" sz="2800" kern="1200" dirty="0"/>
        </a:p>
      </dsp:txBody>
      <dsp:txXfrm rot="-5400000">
        <a:off x="1238008" y="3218268"/>
        <a:ext cx="10438887" cy="10703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1BE1F-9B08-4968-A005-A5EEED9D6EC5}">
      <dsp:nvSpPr>
        <dsp:cNvPr id="0" name=""/>
        <dsp:cNvSpPr/>
      </dsp:nvSpPr>
      <dsp:spPr>
        <a:xfrm>
          <a:off x="7518" y="880171"/>
          <a:ext cx="3247208" cy="2423972"/>
        </a:xfrm>
        <a:prstGeom prst="round2SameRect">
          <a:avLst>
            <a:gd name="adj1" fmla="val 8000"/>
            <a:gd name="adj2" fmla="val 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87630" rIns="29210" bIns="29210" numCol="1" spcCol="1270" anchor="t" anchorCtr="0">
          <a:noAutofit/>
        </a:bodyPr>
        <a:lstStyle/>
        <a:p>
          <a:pPr marL="228600" lvl="1" indent="-228600" algn="just" defTabSz="1022350">
            <a:lnSpc>
              <a:spcPct val="90000"/>
            </a:lnSpc>
            <a:spcBef>
              <a:spcPct val="0"/>
            </a:spcBef>
            <a:spcAft>
              <a:spcPct val="15000"/>
            </a:spcAft>
            <a:buChar char="••"/>
          </a:pPr>
          <a:r>
            <a:rPr lang="en-US" sz="2300" kern="1200" dirty="0" smtClean="0"/>
            <a:t>Declaration to be given by every SBO to the Company specifying his nature of interest and other particulars in the manner and time as prescribed in Form.</a:t>
          </a:r>
          <a:endParaRPr lang="en-US" sz="2300" kern="1200" dirty="0"/>
        </a:p>
      </dsp:txBody>
      <dsp:txXfrm>
        <a:off x="64315" y="936968"/>
        <a:ext cx="3133614" cy="2367175"/>
      </dsp:txXfrm>
    </dsp:sp>
    <dsp:sp modelId="{5C2B2686-C139-460A-B5D3-BD5756B1B8B5}">
      <dsp:nvSpPr>
        <dsp:cNvPr id="0" name=""/>
        <dsp:cNvSpPr/>
      </dsp:nvSpPr>
      <dsp:spPr>
        <a:xfrm>
          <a:off x="7518" y="3304144"/>
          <a:ext cx="3247208" cy="1042308"/>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69850" bIns="0" numCol="1" spcCol="1270" anchor="ctr" anchorCtr="0">
          <a:noAutofit/>
        </a:bodyPr>
        <a:lstStyle/>
        <a:p>
          <a:pPr lvl="0" algn="l" defTabSz="2444750">
            <a:lnSpc>
              <a:spcPct val="90000"/>
            </a:lnSpc>
            <a:spcBef>
              <a:spcPct val="0"/>
            </a:spcBef>
            <a:spcAft>
              <a:spcPct val="35000"/>
            </a:spcAft>
          </a:pPr>
          <a:r>
            <a:rPr lang="en-US" sz="5500" kern="1200" dirty="0" smtClean="0"/>
            <a:t>BEN-1</a:t>
          </a:r>
          <a:endParaRPr lang="en-US" sz="5500" kern="1200" dirty="0"/>
        </a:p>
      </dsp:txBody>
      <dsp:txXfrm>
        <a:off x="7518" y="3304144"/>
        <a:ext cx="2286766" cy="1042308"/>
      </dsp:txXfrm>
    </dsp:sp>
    <dsp:sp modelId="{2F5D2C42-3995-44C5-BAD6-9F009D5D2636}">
      <dsp:nvSpPr>
        <dsp:cNvPr id="0" name=""/>
        <dsp:cNvSpPr/>
      </dsp:nvSpPr>
      <dsp:spPr>
        <a:xfrm>
          <a:off x="2386142" y="3469705"/>
          <a:ext cx="1136522" cy="1136522"/>
        </a:xfrm>
        <a:prstGeom prst="ellipse">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5065E4-5743-4D1A-AC59-8810A7FC9353}">
      <dsp:nvSpPr>
        <dsp:cNvPr id="0" name=""/>
        <dsp:cNvSpPr/>
      </dsp:nvSpPr>
      <dsp:spPr>
        <a:xfrm>
          <a:off x="3810012" y="838212"/>
          <a:ext cx="3247208" cy="2423972"/>
        </a:xfrm>
        <a:prstGeom prst="round2SameRect">
          <a:avLst>
            <a:gd name="adj1" fmla="val 8000"/>
            <a:gd name="adj2" fmla="val 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87630" rIns="29210" bIns="29210" numCol="1" spcCol="1270" anchor="t" anchorCtr="0">
          <a:noAutofit/>
        </a:bodyPr>
        <a:lstStyle/>
        <a:p>
          <a:pPr marL="228600" lvl="1" indent="-228600" algn="l" defTabSz="1022350">
            <a:lnSpc>
              <a:spcPct val="90000"/>
            </a:lnSpc>
            <a:spcBef>
              <a:spcPct val="0"/>
            </a:spcBef>
            <a:spcAft>
              <a:spcPct val="15000"/>
            </a:spcAft>
            <a:buChar char="••"/>
          </a:pPr>
          <a:r>
            <a:rPr lang="en-US" sz="2300" kern="1200" dirty="0" smtClean="0"/>
            <a:t>Company is required to file return of SBO with Registrar of Companies (</a:t>
          </a:r>
          <a:r>
            <a:rPr lang="en-US" sz="2300" kern="1200" dirty="0" err="1" smtClean="0"/>
            <a:t>RoC</a:t>
          </a:r>
          <a:r>
            <a:rPr lang="en-US" sz="2300" kern="1200" dirty="0" smtClean="0"/>
            <a:t>) within 30 days from the date of receipt of declaration in Form BEN-1</a:t>
          </a:r>
          <a:endParaRPr lang="en-US" sz="2300" kern="1200" dirty="0"/>
        </a:p>
      </dsp:txBody>
      <dsp:txXfrm>
        <a:off x="3866809" y="895009"/>
        <a:ext cx="3133614" cy="2367175"/>
      </dsp:txXfrm>
    </dsp:sp>
    <dsp:sp modelId="{24470D4B-1789-4C14-A4EC-EB4AB2974E1C}">
      <dsp:nvSpPr>
        <dsp:cNvPr id="0" name=""/>
        <dsp:cNvSpPr/>
      </dsp:nvSpPr>
      <dsp:spPr>
        <a:xfrm>
          <a:off x="3804232" y="3304144"/>
          <a:ext cx="3247208" cy="1042308"/>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69850" bIns="0" numCol="1" spcCol="1270" anchor="ctr" anchorCtr="0">
          <a:noAutofit/>
        </a:bodyPr>
        <a:lstStyle/>
        <a:p>
          <a:pPr lvl="0" algn="l" defTabSz="2444750">
            <a:lnSpc>
              <a:spcPct val="90000"/>
            </a:lnSpc>
            <a:spcBef>
              <a:spcPct val="0"/>
            </a:spcBef>
            <a:spcAft>
              <a:spcPct val="35000"/>
            </a:spcAft>
          </a:pPr>
          <a:r>
            <a:rPr lang="en-US" sz="5500" kern="1200" dirty="0" smtClean="0"/>
            <a:t>BEN-2</a:t>
          </a:r>
          <a:endParaRPr lang="en-US" sz="5500" kern="1200" dirty="0"/>
        </a:p>
      </dsp:txBody>
      <dsp:txXfrm>
        <a:off x="3804232" y="3304144"/>
        <a:ext cx="2286766" cy="1042308"/>
      </dsp:txXfrm>
    </dsp:sp>
    <dsp:sp modelId="{AB942258-93F5-4B1B-AF49-F0953819F7EF}">
      <dsp:nvSpPr>
        <dsp:cNvPr id="0" name=""/>
        <dsp:cNvSpPr/>
      </dsp:nvSpPr>
      <dsp:spPr>
        <a:xfrm>
          <a:off x="6182856" y="3469705"/>
          <a:ext cx="1136522" cy="1136522"/>
        </a:xfrm>
        <a:prstGeom prst="ellipse">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556E07-1AA0-4198-A773-01AD06E44AC7}">
      <dsp:nvSpPr>
        <dsp:cNvPr id="0" name=""/>
        <dsp:cNvSpPr/>
      </dsp:nvSpPr>
      <dsp:spPr>
        <a:xfrm>
          <a:off x="7600946" y="880171"/>
          <a:ext cx="3247208" cy="2423972"/>
        </a:xfrm>
        <a:prstGeom prst="round2SameRect">
          <a:avLst>
            <a:gd name="adj1" fmla="val 8000"/>
            <a:gd name="adj2" fmla="val 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87630" rIns="29210" bIns="29210" numCol="1" spcCol="1270" anchor="t" anchorCtr="0">
          <a:noAutofit/>
        </a:bodyPr>
        <a:lstStyle/>
        <a:p>
          <a:pPr marL="228600" lvl="1" indent="-228600" algn="l" defTabSz="1022350">
            <a:lnSpc>
              <a:spcPct val="90000"/>
            </a:lnSpc>
            <a:spcBef>
              <a:spcPct val="0"/>
            </a:spcBef>
            <a:spcAft>
              <a:spcPct val="15000"/>
            </a:spcAft>
            <a:buChar char="••"/>
          </a:pPr>
          <a:r>
            <a:rPr lang="en-US" sz="2300" kern="1200" dirty="0" smtClean="0"/>
            <a:t>Company is required to maintain (and keep available for inspection by any member) a register of SBO in Form BEN-3</a:t>
          </a:r>
          <a:endParaRPr lang="en-US" sz="2300" kern="1200" dirty="0"/>
        </a:p>
      </dsp:txBody>
      <dsp:txXfrm>
        <a:off x="7657743" y="936968"/>
        <a:ext cx="3133614" cy="2367175"/>
      </dsp:txXfrm>
    </dsp:sp>
    <dsp:sp modelId="{F4DA3B75-4554-45E2-885D-AD4E89385846}">
      <dsp:nvSpPr>
        <dsp:cNvPr id="0" name=""/>
        <dsp:cNvSpPr/>
      </dsp:nvSpPr>
      <dsp:spPr>
        <a:xfrm>
          <a:off x="7600946" y="3304144"/>
          <a:ext cx="3247208" cy="1042308"/>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0" rIns="69850" bIns="0" numCol="1" spcCol="1270" anchor="ctr" anchorCtr="0">
          <a:noAutofit/>
        </a:bodyPr>
        <a:lstStyle/>
        <a:p>
          <a:pPr lvl="0" algn="l" defTabSz="2444750">
            <a:lnSpc>
              <a:spcPct val="90000"/>
            </a:lnSpc>
            <a:spcBef>
              <a:spcPct val="0"/>
            </a:spcBef>
            <a:spcAft>
              <a:spcPct val="35000"/>
            </a:spcAft>
          </a:pPr>
          <a:r>
            <a:rPr lang="en-US" sz="5500" kern="1200" dirty="0" smtClean="0"/>
            <a:t>BEN-3</a:t>
          </a:r>
          <a:endParaRPr lang="en-US" sz="5500" kern="1200" dirty="0"/>
        </a:p>
      </dsp:txBody>
      <dsp:txXfrm>
        <a:off x="7600946" y="3304144"/>
        <a:ext cx="2286766" cy="1042308"/>
      </dsp:txXfrm>
    </dsp:sp>
    <dsp:sp modelId="{2911DBD0-E4EF-459F-8D35-B41B7B44D29D}">
      <dsp:nvSpPr>
        <dsp:cNvPr id="0" name=""/>
        <dsp:cNvSpPr/>
      </dsp:nvSpPr>
      <dsp:spPr>
        <a:xfrm>
          <a:off x="9979570" y="3469705"/>
          <a:ext cx="1136522" cy="1136522"/>
        </a:xfrm>
        <a:prstGeom prst="ellipse">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0.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bList2#1">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C8CEC3D-96F7-401F-9673-3EE7F75C9C5B}" type="datetimeFigureOut">
              <a:rPr lang="en-US"/>
              <a:pPr/>
              <a:t>10/4/2019</a:t>
            </a:fld>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A98ED8CD-4E4C-49AC-BDC6-2963BA49E54F}" type="slidenum">
              <a:rPr/>
              <a:pPr/>
              <a:t>‹#›</a:t>
            </a:fld>
            <a:endParaRPr/>
          </a:p>
        </p:txBody>
      </p:sp>
    </p:spTree>
    <p:extLst>
      <p:ext uri="{BB962C8B-B14F-4D97-AF65-F5344CB8AC3E}">
        <p14:creationId xmlns:p14="http://schemas.microsoft.com/office/powerpoint/2010/main" xmlns="" val="343417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F032BCF4-D26D-4DAF-9F57-FE1E61FE7935}" type="datetimeFigureOut">
              <a:rPr lang="en-US"/>
              <a:pPr/>
              <a:t>10/4/2019</a:t>
            </a:fld>
            <a:endParaRPr/>
          </a:p>
        </p:txBody>
      </p:sp>
      <p:sp>
        <p:nvSpPr>
          <p:cNvPr id="4" name="Slide Image Placeholder 3"/>
          <p:cNvSpPr>
            <a:spLocks noGrp="1" noRot="1" noChangeAspect="1"/>
          </p:cNvSpPr>
          <p:nvPr>
            <p:ph type="sldImg" idx="2"/>
          </p:nvPr>
        </p:nvSpPr>
        <p:spPr>
          <a:xfrm>
            <a:off x="458788" y="720725"/>
            <a:ext cx="6397625" cy="3600450"/>
          </a:xfrm>
          <a:prstGeom prst="rect">
            <a:avLst/>
          </a:prstGeom>
          <a:noFill/>
          <a:ln w="12700">
            <a:solidFill>
              <a:prstClr val="black"/>
            </a:solidFill>
          </a:ln>
        </p:spPr>
        <p:txBody>
          <a:bodyPr vert="horz" lIns="96661" tIns="48331" rIns="96661" bIns="48331" rtlCol="0" anchor="ctr"/>
          <a:lstStyle/>
          <a:p>
            <a:endParaRPr/>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5FB91549-43BF-425A-AF25-75262019208C}" type="slidenum">
              <a:rPr/>
              <a:pPr/>
              <a:t>‹#›</a:t>
            </a:fld>
            <a:endParaRPr/>
          </a:p>
        </p:txBody>
      </p:sp>
    </p:spTree>
    <p:extLst>
      <p:ext uri="{BB962C8B-B14F-4D97-AF65-F5344CB8AC3E}">
        <p14:creationId xmlns:p14="http://schemas.microsoft.com/office/powerpoint/2010/main" xmlns="" val="423928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B91549-43BF-425A-AF25-75262019208C}" type="slidenum">
              <a:rPr lang="en-US" smtClean="0"/>
              <a:pPr/>
              <a:t>1</a:t>
            </a:fld>
            <a:endParaRPr lang="en-US" dirty="0"/>
          </a:p>
        </p:txBody>
      </p:sp>
    </p:spTree>
    <p:extLst>
      <p:ext uri="{BB962C8B-B14F-4D97-AF65-F5344CB8AC3E}">
        <p14:creationId xmlns:p14="http://schemas.microsoft.com/office/powerpoint/2010/main" xmlns="" val="1944177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9C53067-5191-4649-BB5F-F008D6012284}" type="slidenum">
              <a:rPr lang="en-US" smtClean="0"/>
              <a:pPr/>
              <a:t>64</a:t>
            </a:fld>
            <a:endParaRPr lang="en-US"/>
          </a:p>
        </p:txBody>
      </p:sp>
      <p:sp>
        <p:nvSpPr>
          <p:cNvPr id="5" name="Footer Placeholder 4"/>
          <p:cNvSpPr>
            <a:spLocks noGrp="1"/>
          </p:cNvSpPr>
          <p:nvPr>
            <p:ph type="ftr" sz="quarter" idx="11"/>
          </p:nvPr>
        </p:nvSpPr>
        <p:spPr/>
        <p:txBody>
          <a:bodyPr/>
          <a:lstStyle/>
          <a:p>
            <a:r>
              <a:rPr lang="en-IN" smtClean="0"/>
              <a:t>Amita Desai And Co. Company Secretaries Mumbai 04 Oct 2019 Indore ICSI </a:t>
            </a:r>
            <a:endParaRPr lang="en-US"/>
          </a:p>
        </p:txBody>
      </p:sp>
      <p:sp>
        <p:nvSpPr>
          <p:cNvPr id="6" name="Header Placeholder 5"/>
          <p:cNvSpPr>
            <a:spLocks noGrp="1"/>
          </p:cNvSpPr>
          <p:nvPr>
            <p:ph type="hdr" sz="quarter" idx="12"/>
          </p:nvPr>
        </p:nvSpPr>
        <p:spPr/>
        <p:txBody>
          <a:bodyPr/>
          <a:lstStyle/>
          <a:p>
            <a:r>
              <a:rPr lang="en-US" smtClean="0"/>
              <a:t>1</a:t>
            </a:r>
            <a:endParaRPr lang="en-US"/>
          </a:p>
        </p:txBody>
      </p:sp>
    </p:spTree>
    <p:extLst>
      <p:ext uri="{BB962C8B-B14F-4D97-AF65-F5344CB8AC3E}">
        <p14:creationId xmlns:p14="http://schemas.microsoft.com/office/powerpoint/2010/main" xmlns="" val="1521806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FD4B09-AE0E-41C6-8E27-FD8F31DAF769}" type="slidenum">
              <a:rPr lang="en-US" smtClean="0"/>
              <a:pPr/>
              <a:t>96</a:t>
            </a:fld>
            <a:endParaRPr lang="en-US"/>
          </a:p>
        </p:txBody>
      </p:sp>
      <p:sp>
        <p:nvSpPr>
          <p:cNvPr id="5" name="Footer Placeholder 4"/>
          <p:cNvSpPr>
            <a:spLocks noGrp="1"/>
          </p:cNvSpPr>
          <p:nvPr>
            <p:ph type="ftr" sz="quarter" idx="11"/>
          </p:nvPr>
        </p:nvSpPr>
        <p:spPr/>
        <p:txBody>
          <a:bodyPr/>
          <a:lstStyle/>
          <a:p>
            <a:r>
              <a:rPr lang="en-IN" smtClean="0"/>
              <a:t>Amita Desai And Co. Company Secretaries Mumbai 04 Oct 2019 Indore ICSI </a:t>
            </a:r>
            <a:endParaRPr lang="en-US"/>
          </a:p>
        </p:txBody>
      </p:sp>
      <p:sp>
        <p:nvSpPr>
          <p:cNvPr id="6" name="Header Placeholder 5"/>
          <p:cNvSpPr>
            <a:spLocks noGrp="1"/>
          </p:cNvSpPr>
          <p:nvPr>
            <p:ph type="hdr" sz="quarter" idx="12"/>
          </p:nvPr>
        </p:nvSpPr>
        <p:spPr/>
        <p:txBody>
          <a:bodyPr/>
          <a:lstStyle/>
          <a:p>
            <a:r>
              <a:rPr lang="en-US" smtClean="0"/>
              <a:t>1</a:t>
            </a:r>
            <a:endParaRPr lang="en-US"/>
          </a:p>
        </p:txBody>
      </p:sp>
    </p:spTree>
    <p:extLst>
      <p:ext uri="{BB962C8B-B14F-4D97-AF65-F5344CB8AC3E}">
        <p14:creationId xmlns:p14="http://schemas.microsoft.com/office/powerpoint/2010/main" xmlns="" val="2304695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9C53067-5191-4649-BB5F-F008D6012284}" type="slidenum">
              <a:rPr lang="en-US" smtClean="0"/>
              <a:pPr/>
              <a:t>2</a:t>
            </a:fld>
            <a:endParaRPr lang="en-US"/>
          </a:p>
        </p:txBody>
      </p:sp>
      <p:sp>
        <p:nvSpPr>
          <p:cNvPr id="5" name="Footer Placeholder 4"/>
          <p:cNvSpPr>
            <a:spLocks noGrp="1"/>
          </p:cNvSpPr>
          <p:nvPr>
            <p:ph type="ftr" sz="quarter" idx="11"/>
          </p:nvPr>
        </p:nvSpPr>
        <p:spPr/>
        <p:txBody>
          <a:bodyPr/>
          <a:lstStyle/>
          <a:p>
            <a:r>
              <a:rPr lang="en-IN" smtClean="0"/>
              <a:t>Amita Desai And Co. Company Secretaries Mumbai 04 Oct 2019 Indore ICSI </a:t>
            </a:r>
            <a:endParaRPr lang="en-US"/>
          </a:p>
        </p:txBody>
      </p:sp>
      <p:sp>
        <p:nvSpPr>
          <p:cNvPr id="6" name="Header Placeholder 5"/>
          <p:cNvSpPr>
            <a:spLocks noGrp="1"/>
          </p:cNvSpPr>
          <p:nvPr>
            <p:ph type="hdr" sz="quarter" idx="12"/>
          </p:nvPr>
        </p:nvSpPr>
        <p:spPr/>
        <p:txBody>
          <a:bodyPr/>
          <a:lstStyle/>
          <a:p>
            <a:r>
              <a:rPr lang="en-US" smtClean="0"/>
              <a:t>1</a:t>
            </a:r>
            <a:endParaRPr lang="en-US"/>
          </a:p>
        </p:txBody>
      </p:sp>
    </p:spTree>
    <p:extLst>
      <p:ext uri="{BB962C8B-B14F-4D97-AF65-F5344CB8AC3E}">
        <p14:creationId xmlns:p14="http://schemas.microsoft.com/office/powerpoint/2010/main" xmlns="" val="321573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FB91549-43BF-425A-AF25-75262019208C}" type="slidenum">
              <a:rPr lang="en-IN" smtClean="0"/>
              <a:pPr/>
              <a:t>23</a:t>
            </a:fld>
            <a:endParaRPr lang="en-IN"/>
          </a:p>
        </p:txBody>
      </p:sp>
    </p:spTree>
    <p:extLst>
      <p:ext uri="{BB962C8B-B14F-4D97-AF65-F5344CB8AC3E}">
        <p14:creationId xmlns:p14="http://schemas.microsoft.com/office/powerpoint/2010/main" xmlns="" val="2664639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FB91549-43BF-425A-AF25-75262019208C}" type="slidenum">
              <a:rPr lang="en-IN" smtClean="0"/>
              <a:pPr/>
              <a:t>27</a:t>
            </a:fld>
            <a:endParaRPr lang="en-IN"/>
          </a:p>
        </p:txBody>
      </p:sp>
    </p:spTree>
    <p:extLst>
      <p:ext uri="{BB962C8B-B14F-4D97-AF65-F5344CB8AC3E}">
        <p14:creationId xmlns:p14="http://schemas.microsoft.com/office/powerpoint/2010/main" xmlns="" val="3171585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E59E940-CD45-4559-8491-9DB308CFE753}" type="slidenum">
              <a:rPr lang="en-US" smtClean="0"/>
              <a:pPr/>
              <a:t>32</a:t>
            </a:fld>
            <a:endParaRPr lang="en-US" dirty="0"/>
          </a:p>
        </p:txBody>
      </p:sp>
    </p:spTree>
    <p:extLst>
      <p:ext uri="{BB962C8B-B14F-4D97-AF65-F5344CB8AC3E}">
        <p14:creationId xmlns:p14="http://schemas.microsoft.com/office/powerpoint/2010/main" xmlns="" val="472200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FB91549-43BF-425A-AF25-75262019208C}" type="slidenum">
              <a:rPr lang="en-IN" smtClean="0"/>
              <a:pPr/>
              <a:t>35</a:t>
            </a:fld>
            <a:endParaRPr lang="en-IN"/>
          </a:p>
        </p:txBody>
      </p:sp>
    </p:spTree>
    <p:extLst>
      <p:ext uri="{BB962C8B-B14F-4D97-AF65-F5344CB8AC3E}">
        <p14:creationId xmlns:p14="http://schemas.microsoft.com/office/powerpoint/2010/main" xmlns="" val="3024326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FB91549-43BF-425A-AF25-75262019208C}" type="slidenum">
              <a:rPr lang="en-IN" smtClean="0"/>
              <a:pPr/>
              <a:t>40</a:t>
            </a:fld>
            <a:endParaRPr lang="en-IN"/>
          </a:p>
        </p:txBody>
      </p:sp>
    </p:spTree>
    <p:extLst>
      <p:ext uri="{BB962C8B-B14F-4D97-AF65-F5344CB8AC3E}">
        <p14:creationId xmlns:p14="http://schemas.microsoft.com/office/powerpoint/2010/main" xmlns="" val="100951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FB91549-43BF-425A-AF25-75262019208C}" type="slidenum">
              <a:rPr lang="en-IN" smtClean="0"/>
              <a:pPr/>
              <a:t>42</a:t>
            </a:fld>
            <a:endParaRPr lang="en-IN"/>
          </a:p>
        </p:txBody>
      </p:sp>
    </p:spTree>
    <p:extLst>
      <p:ext uri="{BB962C8B-B14F-4D97-AF65-F5344CB8AC3E}">
        <p14:creationId xmlns:p14="http://schemas.microsoft.com/office/powerpoint/2010/main" xmlns="" val="3481497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FB91549-43BF-425A-AF25-75262019208C}" type="slidenum">
              <a:rPr lang="en-IN" smtClean="0"/>
              <a:pPr/>
              <a:t>51</a:t>
            </a:fld>
            <a:endParaRPr lang="en-IN"/>
          </a:p>
        </p:txBody>
      </p:sp>
    </p:spTree>
    <p:extLst>
      <p:ext uri="{BB962C8B-B14F-4D97-AF65-F5344CB8AC3E}">
        <p14:creationId xmlns:p14="http://schemas.microsoft.com/office/powerpoint/2010/main" xmlns="" val="13089967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198275"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162" y="1752602"/>
            <a:ext cx="1036050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162" y="3611607"/>
            <a:ext cx="1036050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8" y="4953000"/>
            <a:ext cx="12193844"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47B68CC-C027-487D-83E0-9E6B6E05CD78}" type="datetime1">
              <a:rPr lang="en-US" smtClean="0"/>
              <a:pPr/>
              <a:t>10/4/2019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Amita Desai &amp; Co. Company Secretaries, 06102019 </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3F31473-23EB-4724-8B59-FE6D21D89FA4}"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441" y="1481330"/>
            <a:ext cx="10969943"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F5F311-C040-41CB-8B0A-C4639FBBAF5D}" type="datetime1">
              <a:rPr lang="en-US" smtClean="0"/>
              <a:pPr/>
              <a:t>10/4/2019</a:t>
            </a:fld>
            <a:endParaRPr lang="en-US"/>
          </a:p>
        </p:txBody>
      </p:sp>
      <p:sp>
        <p:nvSpPr>
          <p:cNvPr id="5" name="Footer Placeholder 4"/>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6" name="Slide Number Placeholder 5"/>
          <p:cNvSpPr>
            <a:spLocks noGrp="1"/>
          </p:cNvSpPr>
          <p:nvPr>
            <p:ph type="sldNum" sz="quarter" idx="12"/>
          </p:nvPr>
        </p:nvSpPr>
        <p:spPr/>
        <p:txBody>
          <a:bodyPr/>
          <a:lstStyle>
            <a:extLst/>
          </a:lstStyle>
          <a:p>
            <a:fld id="{A3F31473-23EB-4724-8B59-FE6D21D89FA4}"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2974" y="274641"/>
            <a:ext cx="2369343"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441" y="274641"/>
            <a:ext cx="8430604"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3DDC0B-6D89-4275-8067-C5C2AF59845F}" type="datetime1">
              <a:rPr lang="en-US" smtClean="0"/>
              <a:pPr/>
              <a:t>10/4/2019</a:t>
            </a:fld>
            <a:endParaRPr lang="en-US"/>
          </a:p>
        </p:txBody>
      </p:sp>
      <p:sp>
        <p:nvSpPr>
          <p:cNvPr id="5" name="Footer Placeholder 4"/>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6" name="Slide Number Placeholder 5"/>
          <p:cNvSpPr>
            <a:spLocks noGrp="1"/>
          </p:cNvSpPr>
          <p:nvPr>
            <p:ph type="sldNum" sz="quarter" idx="12"/>
          </p:nvPr>
        </p:nvSpPr>
        <p:spPr/>
        <p:txBody>
          <a:bodyPr/>
          <a:lstStyle>
            <a:extLst/>
          </a:lstStyle>
          <a:p>
            <a:fld id="{A3F31473-23EB-4724-8B59-FE6D21D89FA4}"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1491F4-9AD8-4B1B-B192-E2778EC3EDE1}" type="datetime1">
              <a:rPr lang="en-US" smtClean="0"/>
              <a:pPr/>
              <a:t>10/4/2019</a:t>
            </a:fld>
            <a:endParaRPr lang="en-US"/>
          </a:p>
        </p:txBody>
      </p:sp>
      <p:sp>
        <p:nvSpPr>
          <p:cNvPr id="5" name="Footer Placeholder 4"/>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6" name="Slide Number Placeholder 5"/>
          <p:cNvSpPr>
            <a:spLocks noGrp="1"/>
          </p:cNvSpPr>
          <p:nvPr>
            <p:ph type="sldNum" sz="quarter" idx="12"/>
          </p:nvPr>
        </p:nvSpPr>
        <p:spPr/>
        <p:txBody>
          <a:bodyPr/>
          <a:lstStyle>
            <a:extLst/>
          </a:lstStyle>
          <a:p>
            <a:fld id="{A3F31473-23EB-4724-8B59-FE6D21D89FA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17" y="1059712"/>
            <a:ext cx="1036050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28922" y="2931712"/>
            <a:ext cx="6094413"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3610523-E8E3-486E-8AF3-8EA3B839FEB3}" type="datetime1">
              <a:rPr lang="en-US" smtClean="0"/>
              <a:pPr/>
              <a:t>10/4/2019</a:t>
            </a:fld>
            <a:endParaRPr lang="en-US"/>
          </a:p>
        </p:txBody>
      </p:sp>
      <p:sp>
        <p:nvSpPr>
          <p:cNvPr id="5" name="Footer Placeholder 4"/>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6" name="Slide Number Placeholder 5"/>
          <p:cNvSpPr>
            <a:spLocks noGrp="1"/>
          </p:cNvSpPr>
          <p:nvPr>
            <p:ph type="sldNum" sz="quarter" idx="12"/>
          </p:nvPr>
        </p:nvSpPr>
        <p:spPr/>
        <p:txBody>
          <a:bodyPr/>
          <a:lstStyle>
            <a:extLst/>
          </a:lstStyle>
          <a:p>
            <a:fld id="{A3F31473-23EB-4724-8B59-FE6D21D89FA4}" type="slidenum">
              <a:rPr lang="en-US" smtClean="0"/>
              <a:pPr/>
              <a:t>‹#›</a:t>
            </a:fld>
            <a:endParaRPr lang="en-US"/>
          </a:p>
        </p:txBody>
      </p:sp>
      <p:sp>
        <p:nvSpPr>
          <p:cNvPr id="7" name="Chevron 6"/>
          <p:cNvSpPr/>
          <p:nvPr/>
        </p:nvSpPr>
        <p:spPr>
          <a:xfrm>
            <a:off x="4847644" y="3005472"/>
            <a:ext cx="24377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154" y="3005472"/>
            <a:ext cx="24377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441" y="1481329"/>
            <a:ext cx="5383398"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5986" y="1481329"/>
            <a:ext cx="5383398"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4612076-8888-4D88-A3CB-94EFDD652468}" type="datetime1">
              <a:rPr lang="en-US" smtClean="0"/>
              <a:pPr/>
              <a:t>10/4/2019</a:t>
            </a:fld>
            <a:endParaRPr lang="en-US"/>
          </a:p>
        </p:txBody>
      </p:sp>
      <p:sp>
        <p:nvSpPr>
          <p:cNvPr id="6" name="Footer Placeholder 5"/>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7" name="Slide Number Placeholder 6"/>
          <p:cNvSpPr>
            <a:spLocks noGrp="1"/>
          </p:cNvSpPr>
          <p:nvPr>
            <p:ph type="sldNum" sz="quarter" idx="12"/>
          </p:nvPr>
        </p:nvSpPr>
        <p:spPr/>
        <p:txBody>
          <a:bodyPr/>
          <a:lstStyle>
            <a:extLst/>
          </a:lstStyle>
          <a:p>
            <a:fld id="{A3F31473-23EB-4724-8B59-FE6D21D89FA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441" y="273050"/>
            <a:ext cx="10969943"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441" y="5410200"/>
            <a:ext cx="5385514"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1756" y="5410200"/>
            <a:ext cx="5387630"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441" y="1444295"/>
            <a:ext cx="5385514"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1754" y="1444295"/>
            <a:ext cx="5387630"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85CE94-401A-48AA-A5DE-2C9BA1B31B28}" type="datetime1">
              <a:rPr lang="en-US" smtClean="0"/>
              <a:pPr/>
              <a:t>10/4/2019</a:t>
            </a:fld>
            <a:endParaRPr lang="en-US"/>
          </a:p>
        </p:txBody>
      </p:sp>
      <p:sp>
        <p:nvSpPr>
          <p:cNvPr id="8" name="Footer Placeholder 7"/>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9" name="Slide Number Placeholder 8"/>
          <p:cNvSpPr>
            <a:spLocks noGrp="1"/>
          </p:cNvSpPr>
          <p:nvPr>
            <p:ph type="sldNum" sz="quarter" idx="12"/>
          </p:nvPr>
        </p:nvSpPr>
        <p:spPr/>
        <p:txBody>
          <a:bodyPr/>
          <a:lstStyle>
            <a:extLst/>
          </a:lstStyle>
          <a:p>
            <a:fld id="{A3F31473-23EB-4724-8B59-FE6D21D89FA4}"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419C925-A5DE-4498-93B4-22AE3B64BA8C}" type="datetime1">
              <a:rPr lang="en-US" smtClean="0"/>
              <a:pPr/>
              <a:t>10/4/2019</a:t>
            </a:fld>
            <a:endParaRPr lang="en-US"/>
          </a:p>
        </p:txBody>
      </p:sp>
      <p:sp>
        <p:nvSpPr>
          <p:cNvPr id="4" name="Footer Placeholder 3"/>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5" name="Slide Number Placeholder 4"/>
          <p:cNvSpPr>
            <a:spLocks noGrp="1"/>
          </p:cNvSpPr>
          <p:nvPr>
            <p:ph type="sldNum" sz="quarter" idx="12"/>
          </p:nvPr>
        </p:nvSpPr>
        <p:spPr/>
        <p:txBody>
          <a:bodyPr/>
          <a:lstStyle>
            <a:extLst/>
          </a:lstStyle>
          <a:p>
            <a:fld id="{A3F31473-23EB-4724-8B59-FE6D21D89FA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AA52BB-70DB-47CF-A6CF-CDA8D7F17435}" type="datetime1">
              <a:rPr lang="en-US" smtClean="0"/>
              <a:pPr/>
              <a:t>10/4/2019</a:t>
            </a:fld>
            <a:endParaRPr lang="en-US"/>
          </a:p>
        </p:txBody>
      </p:sp>
      <p:sp>
        <p:nvSpPr>
          <p:cNvPr id="3" name="Footer Placeholder 2"/>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extLst/>
          </a:lstStyle>
          <a:p>
            <a:fld id="{A3F31473-23EB-4724-8B59-FE6D21D89FA4}"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3" y="4876800"/>
            <a:ext cx="99731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1265" y="5355102"/>
            <a:ext cx="529807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8882" y="274320"/>
            <a:ext cx="9970459"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7040" y="6407944"/>
            <a:ext cx="2559653" cy="365760"/>
          </a:xfrm>
        </p:spPr>
        <p:txBody>
          <a:bodyPr/>
          <a:lstStyle>
            <a:extLst/>
          </a:lstStyle>
          <a:p>
            <a:fld id="{73D02EB9-373D-4D45-A42F-C0330743A618}" type="datetime1">
              <a:rPr lang="en-US" smtClean="0"/>
              <a:pPr/>
              <a:t>10/4/2019</a:t>
            </a:fld>
            <a:endParaRPr lang="en-US"/>
          </a:p>
        </p:txBody>
      </p:sp>
      <p:sp>
        <p:nvSpPr>
          <p:cNvPr id="6" name="Footer Placeholder 5"/>
          <p:cNvSpPr>
            <a:spLocks noGrp="1"/>
          </p:cNvSpPr>
          <p:nvPr>
            <p:ph type="ftr" sz="quarter" idx="11"/>
          </p:nvPr>
        </p:nvSpPr>
        <p:spPr/>
        <p:txBody>
          <a:bodyPr/>
          <a:lstStyle>
            <a:extLst/>
          </a:lstStyle>
          <a:p>
            <a:r>
              <a:rPr lang="en-US" smtClean="0"/>
              <a:t>Amita Desai &amp; Co. Company Secretaries, 06102019 </a:t>
            </a:r>
            <a:endParaRPr lang="en-US" dirty="0"/>
          </a:p>
        </p:txBody>
      </p:sp>
      <p:sp>
        <p:nvSpPr>
          <p:cNvPr id="7" name="Slide Number Placeholder 6"/>
          <p:cNvSpPr>
            <a:spLocks noGrp="1"/>
          </p:cNvSpPr>
          <p:nvPr>
            <p:ph type="sldNum" sz="quarter" idx="12"/>
          </p:nvPr>
        </p:nvSpPr>
        <p:spPr/>
        <p:txBody>
          <a:bodyPr/>
          <a:lstStyle>
            <a:extLst/>
          </a:lstStyle>
          <a:p>
            <a:fld id="{A3F31473-23EB-4724-8B59-FE6D21D89FA4}"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246" y="5443402"/>
            <a:ext cx="9547913"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721" y="189968"/>
            <a:ext cx="11579384"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540160-D43E-48D2-8F88-73692F76381D}" type="datetime1">
              <a:rPr lang="en-US" smtClean="0"/>
              <a:pPr/>
              <a:t>10/4/2019</a:t>
            </a:fld>
            <a:endParaRPr lang="en-US"/>
          </a:p>
        </p:txBody>
      </p:sp>
      <p:sp>
        <p:nvSpPr>
          <p:cNvPr id="6" name="Footer Placeholder 5"/>
          <p:cNvSpPr>
            <a:spLocks noGrp="1"/>
          </p:cNvSpPr>
          <p:nvPr>
            <p:ph type="ftr" sz="quarter" idx="11"/>
          </p:nvPr>
        </p:nvSpPr>
        <p:spPr>
          <a:xfrm>
            <a:off x="5838576" y="6407945"/>
            <a:ext cx="3133425" cy="365125"/>
          </a:xfrm>
        </p:spPr>
        <p:txBody>
          <a:bodyPr/>
          <a:lstStyle>
            <a:lvl1pPr>
              <a:defRPr>
                <a:solidFill>
                  <a:schemeClr val="tx1"/>
                </a:solidFill>
              </a:defRPr>
            </a:lvl1pPr>
            <a:extLst/>
          </a:lstStyle>
          <a:p>
            <a:r>
              <a:rPr lang="en-US" smtClean="0"/>
              <a:t>Amita Desai &amp; Co. Company Secretaries, 06102019 </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3F31473-23EB-4724-8B59-FE6D21D89FA4}" type="slidenum">
              <a:rPr lang="en-US" smtClean="0"/>
              <a:pPr/>
              <a:t>‹#›</a:t>
            </a:fld>
            <a:endParaRPr lang="en-US"/>
          </a:p>
        </p:txBody>
      </p:sp>
      <p:sp>
        <p:nvSpPr>
          <p:cNvPr id="2" name="Title 1"/>
          <p:cNvSpPr>
            <a:spLocks noGrp="1"/>
          </p:cNvSpPr>
          <p:nvPr>
            <p:ph type="title"/>
          </p:nvPr>
        </p:nvSpPr>
        <p:spPr>
          <a:xfrm>
            <a:off x="304720" y="4865122"/>
            <a:ext cx="10764439"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000" y="5001994"/>
            <a:ext cx="506801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395" y="5785023"/>
            <a:ext cx="506801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4" y="5791253"/>
            <a:ext cx="4535237"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2" y="5787739"/>
            <a:ext cx="4539496"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49141" y="4988440"/>
            <a:ext cx="24377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0651" y="4988440"/>
            <a:ext cx="243777"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000" y="5001994"/>
            <a:ext cx="506801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395" y="5785023"/>
            <a:ext cx="506801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4" y="5791253"/>
            <a:ext cx="4535237"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2" y="5787739"/>
            <a:ext cx="4539496"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441" y="274638"/>
            <a:ext cx="10969943"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441" y="1481329"/>
            <a:ext cx="10969943"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7040" y="6407944"/>
            <a:ext cx="2559653" cy="365760"/>
          </a:xfrm>
          <a:prstGeom prst="rect">
            <a:avLst/>
          </a:prstGeom>
        </p:spPr>
        <p:txBody>
          <a:bodyPr vert="horz" anchor="b"/>
          <a:lstStyle>
            <a:lvl1pPr algn="l" eaLnBrk="1" latinLnBrk="0" hangingPunct="1">
              <a:defRPr kumimoji="0" sz="1000">
                <a:solidFill>
                  <a:schemeClr val="tx1"/>
                </a:solidFill>
              </a:defRPr>
            </a:lvl1pPr>
            <a:extLst/>
          </a:lstStyle>
          <a:p>
            <a:fld id="{0DFB5A0B-C4EC-4ECF-B3BB-6AED7B4D6746}" type="datetime1">
              <a:rPr lang="en-US" smtClean="0"/>
              <a:pPr/>
              <a:t>10/4/2019</a:t>
            </a:fld>
            <a:endParaRPr lang="en-US" dirty="0"/>
          </a:p>
        </p:txBody>
      </p:sp>
      <p:sp>
        <p:nvSpPr>
          <p:cNvPr id="22" name="Footer Placeholder 21"/>
          <p:cNvSpPr>
            <a:spLocks noGrp="1"/>
          </p:cNvSpPr>
          <p:nvPr>
            <p:ph type="ftr" sz="quarter" idx="3"/>
          </p:nvPr>
        </p:nvSpPr>
        <p:spPr>
          <a:xfrm>
            <a:off x="5838576" y="6407945"/>
            <a:ext cx="3133425"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Amita Desai &amp; Co. Company Secretaries, 06102019 </a:t>
            </a:r>
            <a:endParaRPr lang="en-US" dirty="0"/>
          </a:p>
        </p:txBody>
      </p:sp>
      <p:sp>
        <p:nvSpPr>
          <p:cNvPr id="18" name="Slide Number Placeholder 17"/>
          <p:cNvSpPr>
            <a:spLocks noGrp="1"/>
          </p:cNvSpPr>
          <p:nvPr>
            <p:ph type="sldNum" sz="quarter" idx="4"/>
          </p:nvPr>
        </p:nvSpPr>
        <p:spPr>
          <a:xfrm>
            <a:off x="11526693" y="6407945"/>
            <a:ext cx="487553" cy="365125"/>
          </a:xfrm>
          <a:prstGeom prst="rect">
            <a:avLst/>
          </a:prstGeom>
        </p:spPr>
        <p:txBody>
          <a:bodyPr vert="horz" anchor="b"/>
          <a:lstStyle>
            <a:lvl1pPr algn="r" eaLnBrk="1" latinLnBrk="0" hangingPunct="1">
              <a:defRPr kumimoji="0" sz="1000" b="0">
                <a:solidFill>
                  <a:schemeClr val="tx1"/>
                </a:solidFill>
              </a:defRPr>
            </a:lvl1pPr>
            <a:extLst/>
          </a:lstStyle>
          <a:p>
            <a:fld id="{A3F31473-23EB-4724-8B59-FE6D21D89F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wipe dir="r"/>
  </p:transition>
  <p:timing>
    <p:tnLst>
      <p:par>
        <p:cTn id="1" dur="indefinite" restart="never" nodeType="tmRoot"/>
      </p:par>
    </p:tnLst>
  </p:timing>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1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mailto:info@Amitadesai.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6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7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9000"/>
            <a:duotone>
              <a:schemeClr val="bg1">
                <a:shade val="60000"/>
                <a:satMod val="110000"/>
              </a:schemeClr>
              <a:schemeClr val="bg1">
                <a:tint val="95000"/>
              </a:schemeClr>
            </a:duotone>
            <a:lum/>
          </a:blip>
          <a:srcRect/>
          <a:tile tx="0" ty="0" sx="50000" sy="50000" flip="none" algn="tl"/>
        </a:blipFill>
        <a:effectLst/>
      </p:bgPr>
    </p:bg>
    <p:spTree>
      <p:nvGrpSpPr>
        <p:cNvPr id="1" name=""/>
        <p:cNvGrpSpPr/>
        <p:nvPr/>
      </p:nvGrpSpPr>
      <p:grpSpPr>
        <a:xfrm>
          <a:off x="0" y="0"/>
          <a:ext cx="0" cy="0"/>
          <a:chOff x="0" y="0"/>
          <a:chExt cx="0" cy="0"/>
        </a:xfrm>
      </p:grpSpPr>
      <p:sp>
        <p:nvSpPr>
          <p:cNvPr id="12" name="Title 11"/>
          <p:cNvSpPr>
            <a:spLocks noGrp="1"/>
          </p:cNvSpPr>
          <p:nvPr>
            <p:ph type="ctrTitle"/>
          </p:nvPr>
        </p:nvSpPr>
        <p:spPr>
          <a:xfrm>
            <a:off x="150812" y="533400"/>
            <a:ext cx="11734800" cy="3124200"/>
          </a:xfrm>
        </p:spPr>
        <p:txBody>
          <a:bodyPr anchor="t" anchorCtr="0">
            <a:noAutofit/>
          </a:bodyPr>
          <a:lstStyle/>
          <a:p>
            <a:pPr algn="ctr"/>
            <a:r>
              <a:rPr lang="en-US" sz="4000" dirty="0" smtClean="0">
                <a:solidFill>
                  <a:srgbClr val="C00000"/>
                </a:solidFill>
              </a:rPr>
              <a:t>Few Relevant provisions for Chartered Accountants under The Companies Act, 2013</a:t>
            </a:r>
            <a:br>
              <a:rPr lang="en-US" sz="4000" dirty="0" smtClean="0">
                <a:solidFill>
                  <a:srgbClr val="C00000"/>
                </a:solidFill>
              </a:rPr>
            </a:br>
            <a:r>
              <a:rPr lang="en-US" sz="4400" dirty="0" smtClean="0">
                <a:solidFill>
                  <a:srgbClr val="C00000"/>
                </a:solidFill>
              </a:rPr>
              <a:t/>
            </a:r>
            <a:br>
              <a:rPr lang="en-US" sz="4400" dirty="0" smtClean="0">
                <a:solidFill>
                  <a:srgbClr val="C00000"/>
                </a:solidFill>
              </a:rPr>
            </a:br>
            <a:r>
              <a:rPr lang="en-US" sz="2400" i="1" dirty="0" smtClean="0">
                <a:solidFill>
                  <a:srgbClr val="002060"/>
                </a:solidFill>
              </a:rPr>
              <a:t>By </a:t>
            </a:r>
            <a:r>
              <a:rPr lang="en-US" sz="2400" i="1" dirty="0">
                <a:solidFill>
                  <a:srgbClr val="002060"/>
                </a:solidFill>
              </a:rPr>
              <a:t>Amita Desai</a:t>
            </a:r>
            <a:br>
              <a:rPr lang="en-US" sz="2400" i="1" dirty="0">
                <a:solidFill>
                  <a:srgbClr val="002060"/>
                </a:solidFill>
              </a:rPr>
            </a:br>
            <a:r>
              <a:rPr lang="en-US" sz="2400" i="1" dirty="0">
                <a:solidFill>
                  <a:srgbClr val="002060"/>
                </a:solidFill>
              </a:rPr>
              <a:t>Amita Desai &amp; Company</a:t>
            </a:r>
            <a:br>
              <a:rPr lang="en-US" sz="2400" i="1" dirty="0">
                <a:solidFill>
                  <a:srgbClr val="002060"/>
                </a:solidFill>
              </a:rPr>
            </a:br>
            <a:r>
              <a:rPr lang="en-US" sz="2400" i="1" dirty="0">
                <a:solidFill>
                  <a:srgbClr val="002060"/>
                </a:solidFill>
              </a:rPr>
              <a:t>Company Secretaries Mumbai </a:t>
            </a:r>
            <a:br>
              <a:rPr lang="en-US" sz="2400" i="1" dirty="0">
                <a:solidFill>
                  <a:srgbClr val="002060"/>
                </a:solidFill>
              </a:rPr>
            </a:br>
            <a:endParaRPr lang="en-US" sz="1800" dirty="0">
              <a:solidFill>
                <a:srgbClr val="C00000"/>
              </a:solidFill>
            </a:endParaRPr>
          </a:p>
        </p:txBody>
      </p:sp>
      <p:sp>
        <p:nvSpPr>
          <p:cNvPr id="5" name="Slide Number Placeholder 4"/>
          <p:cNvSpPr>
            <a:spLocks noGrp="1"/>
          </p:cNvSpPr>
          <p:nvPr>
            <p:ph type="sldNum" sz="quarter" idx="12"/>
          </p:nvPr>
        </p:nvSpPr>
        <p:spPr/>
        <p:txBody>
          <a:bodyPr/>
          <a:lstStyle/>
          <a:p>
            <a:fld id="{A3F31473-23EB-4724-8B59-FE6D21D89FA4}" type="slidenum">
              <a:rPr lang="en-US" sz="2000" smtClean="0">
                <a:latin typeface="Times New Roman" pitchFamily="18" charset="0"/>
                <a:cs typeface="Times New Roman" pitchFamily="18" charset="0"/>
              </a:rPr>
              <a:pPr/>
              <a:t>1</a:t>
            </a:fld>
            <a:endParaRPr lang="en-US" sz="2000" dirty="0">
              <a:latin typeface="Times New Roman" pitchFamily="18" charset="0"/>
              <a:cs typeface="Times New Roman" pitchFamily="18" charset="0"/>
            </a:endParaRPr>
          </a:p>
        </p:txBody>
      </p:sp>
      <p:sp>
        <p:nvSpPr>
          <p:cNvPr id="8" name="Subtitle 12"/>
          <p:cNvSpPr txBox="1">
            <a:spLocks/>
          </p:cNvSpPr>
          <p:nvPr/>
        </p:nvSpPr>
        <p:spPr>
          <a:xfrm>
            <a:off x="989012" y="3505200"/>
            <a:ext cx="10360501" cy="829048"/>
          </a:xfrm>
          <a:prstGeom prst="rect">
            <a:avLst/>
          </a:prstGeom>
        </p:spPr>
        <p:txBody>
          <a:bodyPr vert="horz" lIns="45720" rIns="45720" anchor="b" anchorCtr="1">
            <a:normAutofit/>
          </a:bodyPr>
          <a:lstStyle/>
          <a:p>
            <a:pPr marR="64008" lvl="0" algn="ctr">
              <a:spcBef>
                <a:spcPts val="400"/>
              </a:spcBef>
              <a:buClr>
                <a:schemeClr val="accent1"/>
              </a:buClr>
              <a:buSzPct val="68000"/>
              <a:defRPr/>
            </a:pPr>
            <a:r>
              <a:rPr lang="en-IN" sz="2000" i="1" dirty="0" smtClean="0">
                <a:latin typeface="Times New Roman" pitchFamily="18" charset="0"/>
                <a:cs typeface="Times New Roman" pitchFamily="18" charset="0"/>
              </a:rPr>
              <a:t>Views expressed are of my own and this presentation is based on my understanding of CA 2013 as amended from time to time and Rules made thereunder.</a:t>
            </a:r>
            <a:endParaRPr kumimoji="0" lang="en-US" sz="2000" i="1" u="none" strike="noStrike" kern="1200" cap="none" spc="0" normalizeH="0" baseline="0" noProof="0" dirty="0">
              <a:ln>
                <a:noFill/>
              </a:ln>
              <a:effectLst/>
              <a:uLnTx/>
              <a:uFillTx/>
              <a:latin typeface="+mn-lt"/>
              <a:ea typeface="+mn-ea"/>
              <a:cs typeface="+mn-cs"/>
            </a:endParaRPr>
          </a:p>
        </p:txBody>
      </p:sp>
      <p:sp>
        <p:nvSpPr>
          <p:cNvPr id="6" name="Footer Placeholder 5"/>
          <p:cNvSpPr>
            <a:spLocks noGrp="1"/>
          </p:cNvSpPr>
          <p:nvPr>
            <p:ph type="ftr" sz="quarter" idx="11"/>
          </p:nvPr>
        </p:nvSpPr>
        <p:spPr/>
        <p:txBody>
          <a:bodyPr/>
          <a:lstStyle/>
          <a:p>
            <a:r>
              <a:rPr lang="en-US" sz="1100" dirty="0" err="1" smtClean="0">
                <a:solidFill>
                  <a:schemeClr val="tx1"/>
                </a:solidFill>
              </a:rPr>
              <a:t>Amita</a:t>
            </a:r>
            <a:r>
              <a:rPr lang="en-US" sz="1100" dirty="0" smtClean="0">
                <a:solidFill>
                  <a:schemeClr val="tx1"/>
                </a:solidFill>
              </a:rPr>
              <a:t> Desai &amp; Co. Company Secretaries, 06102019 </a:t>
            </a:r>
            <a:endParaRPr lang="en-US" sz="1100" dirty="0">
              <a:solidFill>
                <a:schemeClr val="tx1"/>
              </a:solidFill>
            </a:endParaRPr>
          </a:p>
        </p:txBody>
      </p:sp>
    </p:spTree>
    <p:extLst>
      <p:ext uri="{BB962C8B-B14F-4D97-AF65-F5344CB8AC3E}">
        <p14:creationId xmlns:p14="http://schemas.microsoft.com/office/powerpoint/2010/main" xmlns="" val="344080127"/>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8012" y="762000"/>
            <a:ext cx="10969943" cy="5334000"/>
          </a:xfrm>
        </p:spPr>
        <p:txBody>
          <a:bodyPr>
            <a:noAutofit/>
          </a:bodyPr>
          <a:lstStyle/>
          <a:p>
            <a:pPr marL="109728" indent="0" algn="just">
              <a:buNone/>
            </a:pPr>
            <a:r>
              <a:rPr lang="en-IN" sz="2800" b="1" u="sng" dirty="0" smtClean="0"/>
              <a:t>Matters to be included in Board’s Report for </a:t>
            </a:r>
            <a:r>
              <a:rPr lang="en-IN" sz="2800" b="1" u="sng" dirty="0" smtClean="0">
                <a:solidFill>
                  <a:srgbClr val="C00000"/>
                </a:solidFill>
              </a:rPr>
              <a:t>OPC and Small Company are</a:t>
            </a:r>
            <a:r>
              <a:rPr lang="en-IN" sz="2800" b="1" u="sng" dirty="0" smtClean="0"/>
              <a:t> : </a:t>
            </a:r>
          </a:p>
          <a:p>
            <a:pPr marL="228600" lvl="0" indent="-228600" algn="just">
              <a:buClrTx/>
              <a:buSzPct val="75000"/>
              <a:buFont typeface="+mj-lt"/>
              <a:buAutoNum type="arabicPeriod"/>
            </a:pPr>
            <a:r>
              <a:rPr lang="en-US" sz="2800" dirty="0" smtClean="0"/>
              <a:t>Web Address (if any), where the Annual Return specified under Section 92(3) has been placed;</a:t>
            </a:r>
          </a:p>
          <a:p>
            <a:pPr marL="228600" lvl="0" indent="-228600" algn="just">
              <a:buClrTx/>
              <a:buSzPct val="75000"/>
              <a:buFont typeface="+mj-lt"/>
              <a:buAutoNum type="arabicPeriod"/>
            </a:pPr>
            <a:r>
              <a:rPr lang="en-US" sz="2800" dirty="0" smtClean="0"/>
              <a:t>Number of Meetings of the Board; </a:t>
            </a:r>
          </a:p>
          <a:p>
            <a:pPr marL="228600" lvl="0" indent="-228600" algn="just">
              <a:buClrTx/>
              <a:buSzPct val="75000"/>
              <a:buFont typeface="+mj-lt"/>
              <a:buAutoNum type="arabicPeriod"/>
            </a:pPr>
            <a:r>
              <a:rPr lang="en-US" sz="2800" dirty="0" smtClean="0"/>
              <a:t>Director Responsibility Statement as referred to in Section 134(5);</a:t>
            </a:r>
          </a:p>
          <a:p>
            <a:pPr marL="228600" lvl="0" indent="-228600" algn="just">
              <a:buClrTx/>
              <a:buSzPct val="75000"/>
              <a:buFont typeface="+mj-lt"/>
              <a:buAutoNum type="arabicPeriod"/>
            </a:pPr>
            <a:r>
              <a:rPr lang="en-US" sz="2800" dirty="0" smtClean="0"/>
              <a:t>Details in respect of fraud reported by Auditor under Section 143(12) other than those which are reportable to Central Government;</a:t>
            </a:r>
          </a:p>
          <a:p>
            <a:pPr marL="228600" lvl="0" indent="-228600" algn="just">
              <a:buClrTx/>
              <a:buSzPct val="75000"/>
              <a:buFont typeface="+mj-lt"/>
              <a:buAutoNum type="arabicPeriod"/>
            </a:pPr>
            <a:r>
              <a:rPr lang="en-US" sz="2800" dirty="0" smtClean="0"/>
              <a:t>Explanation or comment by the Board on every qualification, reservation or adverse remark or disclaimer by the Auditor in his report;</a:t>
            </a:r>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10</a:t>
            </a:fld>
            <a:endParaRPr lang="en-US" dirty="0"/>
          </a:p>
        </p:txBody>
      </p:sp>
      <p:sp>
        <p:nvSpPr>
          <p:cNvPr id="5" name="Title 4"/>
          <p:cNvSpPr>
            <a:spLocks noGrp="1"/>
          </p:cNvSpPr>
          <p:nvPr>
            <p:ph type="title"/>
          </p:nvPr>
        </p:nvSpPr>
        <p:spPr>
          <a:xfrm>
            <a:off x="684212" y="152400"/>
            <a:ext cx="10969943" cy="609600"/>
          </a:xfrm>
        </p:spPr>
        <p:txBody>
          <a:bodyPr>
            <a:normAutofit fontScale="90000"/>
          </a:bodyPr>
          <a:lstStyle/>
          <a:p>
            <a:pPr marL="109728" algn="ctr"/>
            <a:r>
              <a:rPr lang="en-IN" sz="3600" u="sng" dirty="0" smtClean="0">
                <a:solidFill>
                  <a:srgbClr val="C00000"/>
                </a:solidFill>
              </a:rPr>
              <a:t>Section 134-</a:t>
            </a:r>
            <a:r>
              <a:rPr lang="en-US" sz="3600" u="sng" dirty="0" smtClean="0">
                <a:solidFill>
                  <a:srgbClr val="C00000"/>
                </a:solidFill>
                <a:latin typeface="Times New Roman" pitchFamily="18" charset="0"/>
                <a:cs typeface="Times New Roman" pitchFamily="18" charset="0"/>
              </a:rPr>
              <a:t> Financial And Board Report </a:t>
            </a:r>
            <a:endParaRPr lang="en-IN" sz="3600" u="sng" dirty="0">
              <a:solidFill>
                <a:srgbClr val="C00000"/>
              </a:solidFill>
            </a:endParaRPr>
          </a:p>
        </p:txBody>
      </p:sp>
    </p:spTree>
    <p:extLst>
      <p:ext uri="{BB962C8B-B14F-4D97-AF65-F5344CB8AC3E}">
        <p14:creationId xmlns:p14="http://schemas.microsoft.com/office/powerpoint/2010/main" xmlns="" val="3426932922"/>
      </p:ext>
    </p:extLst>
  </p:cSld>
  <p:clrMapOvr>
    <a:masterClrMapping/>
  </p:clrMapOvr>
  <p:transition spd="med">
    <p:wipe dir="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p:cNvSpPr/>
          <p:nvPr/>
        </p:nvSpPr>
        <p:spPr>
          <a:xfrm>
            <a:off x="2817811" y="0"/>
            <a:ext cx="5638801" cy="1752600"/>
          </a:xfrm>
          <a:prstGeom prst="ellipse">
            <a:avLst/>
          </a:prstGeom>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smtClean="0">
                <a:solidFill>
                  <a:schemeClr val="tx1"/>
                </a:solidFill>
              </a:rPr>
              <a:t>Powers of Adjudicating Officer under </a:t>
            </a:r>
          </a:p>
          <a:p>
            <a:pPr algn="ctr"/>
            <a:r>
              <a:rPr lang="en-US" sz="2600" b="1" dirty="0" smtClean="0">
                <a:solidFill>
                  <a:schemeClr val="tx1"/>
                </a:solidFill>
              </a:rPr>
              <a:t>Rule 3 (10)</a:t>
            </a:r>
            <a:endParaRPr lang="en-US" sz="2600" b="1" dirty="0">
              <a:solidFill>
                <a:schemeClr val="tx1"/>
              </a:solidFill>
            </a:endParaRPr>
          </a:p>
        </p:txBody>
      </p:sp>
      <p:cxnSp>
        <p:nvCxnSpPr>
          <p:cNvPr id="17" name="Straight Arrow Connector 16"/>
          <p:cNvCxnSpPr/>
          <p:nvPr/>
        </p:nvCxnSpPr>
        <p:spPr>
          <a:xfrm rot="10800000" flipV="1">
            <a:off x="2817811" y="1828800"/>
            <a:ext cx="2743200" cy="762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531813" y="2667000"/>
            <a:ext cx="5029201" cy="3810000"/>
          </a:xfrm>
          <a:prstGeom prst="round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to </a:t>
            </a:r>
            <a:r>
              <a:rPr lang="en-US" sz="3200" dirty="0" smtClean="0">
                <a:solidFill>
                  <a:srgbClr val="FF0000"/>
                </a:solidFill>
              </a:rPr>
              <a:t>summon and enforce the attendance</a:t>
            </a:r>
            <a:r>
              <a:rPr lang="en-US" sz="3200" dirty="0" smtClean="0">
                <a:solidFill>
                  <a:schemeClr val="tx1"/>
                </a:solidFill>
              </a:rPr>
              <a:t> of any person acquainted with the facts and  circumstances of the case after recording reasons in writing;</a:t>
            </a:r>
            <a:endParaRPr lang="en-US" sz="3200" dirty="0">
              <a:solidFill>
                <a:schemeClr val="tx1"/>
              </a:solidFill>
            </a:endParaRPr>
          </a:p>
        </p:txBody>
      </p:sp>
      <p:cxnSp>
        <p:nvCxnSpPr>
          <p:cNvPr id="19" name="Straight Arrow Connector 18"/>
          <p:cNvCxnSpPr/>
          <p:nvPr/>
        </p:nvCxnSpPr>
        <p:spPr>
          <a:xfrm>
            <a:off x="5561014" y="1828800"/>
            <a:ext cx="3047999" cy="762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6399212" y="2667000"/>
            <a:ext cx="5029201" cy="3810000"/>
          </a:xfrm>
          <a:prstGeom prst="round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to order </a:t>
            </a:r>
            <a:r>
              <a:rPr lang="en-US" sz="3200" dirty="0" smtClean="0">
                <a:solidFill>
                  <a:srgbClr val="FF0000"/>
                </a:solidFill>
              </a:rPr>
              <a:t>for evidence or to produce any document</a:t>
            </a:r>
            <a:r>
              <a:rPr lang="en-US" sz="3200" dirty="0" smtClean="0">
                <a:solidFill>
                  <a:schemeClr val="tx1"/>
                </a:solidFill>
              </a:rPr>
              <a:t>, which in his opinion may be relevant to the subject matter.</a:t>
            </a:r>
            <a:endParaRPr lang="en-US" sz="3200" dirty="0">
              <a:solidFill>
                <a:schemeClr val="tx1"/>
              </a:solidFill>
            </a:endParaRPr>
          </a:p>
        </p:txBody>
      </p:sp>
      <p:sp>
        <p:nvSpPr>
          <p:cNvPr id="7"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8" name="Slide Number Placeholder 7"/>
          <p:cNvSpPr>
            <a:spLocks noGrp="1"/>
          </p:cNvSpPr>
          <p:nvPr>
            <p:ph type="sldNum" sz="quarter" idx="12"/>
          </p:nvPr>
        </p:nvSpPr>
        <p:spPr/>
        <p:txBody>
          <a:bodyPr/>
          <a:lstStyle/>
          <a:p>
            <a:fld id="{A3F31473-23EB-4724-8B59-FE6D21D89FA4}" type="slidenum">
              <a:rPr lang="en-US" smtClean="0"/>
              <a:pPr/>
              <a:t>100</a:t>
            </a:fld>
            <a:endParaRPr lang="en-US"/>
          </a:p>
        </p:txBody>
      </p:sp>
    </p:spTree>
    <p:extLst>
      <p:ext uri="{BB962C8B-B14F-4D97-AF65-F5344CB8AC3E}">
        <p14:creationId xmlns:p14="http://schemas.microsoft.com/office/powerpoint/2010/main" xmlns="" val="1181532129"/>
      </p:ext>
    </p:extLst>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1814" y="685801"/>
            <a:ext cx="11047572" cy="5321492"/>
          </a:xfr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marL="804863" indent="-695325" algn="just">
              <a:buNone/>
            </a:pPr>
            <a:r>
              <a:rPr lang="en-US" sz="3600" b="1" u="sng" dirty="0">
                <a:solidFill>
                  <a:srgbClr val="C00000"/>
                </a:solidFill>
              </a:rPr>
              <a:t>Rule 3 (11)</a:t>
            </a:r>
          </a:p>
          <a:p>
            <a:pPr marL="511175" indent="-401638" algn="just">
              <a:buNone/>
            </a:pPr>
            <a:r>
              <a:rPr lang="en-US" sz="3600" dirty="0" smtClean="0"/>
              <a:t>   </a:t>
            </a:r>
          </a:p>
          <a:p>
            <a:pPr marL="511175" indent="-401638" algn="just">
              <a:buNone/>
            </a:pPr>
            <a:r>
              <a:rPr lang="en-US" sz="3600" dirty="0"/>
              <a:t> </a:t>
            </a:r>
            <a:r>
              <a:rPr lang="en-US" sz="3600" dirty="0" smtClean="0"/>
              <a:t>   </a:t>
            </a:r>
            <a:r>
              <a:rPr lang="en-US" sz="4800" dirty="0" smtClean="0"/>
              <a:t>Adjudicating </a:t>
            </a:r>
            <a:r>
              <a:rPr lang="en-US" sz="4800" dirty="0"/>
              <a:t>Officer may pass an </a:t>
            </a:r>
            <a:r>
              <a:rPr lang="en-US" sz="4800" dirty="0">
                <a:solidFill>
                  <a:srgbClr val="C00000"/>
                </a:solidFill>
              </a:rPr>
              <a:t>order of imposing penalty if any person fails to reply or neglects or refuses to appear before him</a:t>
            </a:r>
            <a:endParaRPr lang="en-IN" sz="4800" dirty="0">
              <a:solidFill>
                <a:srgbClr val="C00000"/>
              </a:solidFill>
            </a:endParaRPr>
          </a:p>
        </p:txBody>
      </p:sp>
      <p:sp>
        <p:nvSpPr>
          <p:cNvPr id="3"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101</a:t>
            </a:fld>
            <a:endParaRPr lang="en-US"/>
          </a:p>
        </p:txBody>
      </p:sp>
    </p:spTree>
    <p:extLst>
      <p:ext uri="{BB962C8B-B14F-4D97-AF65-F5344CB8AC3E}">
        <p14:creationId xmlns:p14="http://schemas.microsoft.com/office/powerpoint/2010/main" xmlns="" val="1526987913"/>
      </p:ext>
    </p:extLst>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5613" y="381002"/>
            <a:ext cx="10969943" cy="5791198"/>
          </a:xfr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2500"/>
          </a:bodyPr>
          <a:lstStyle/>
          <a:p>
            <a:pPr marL="109728" indent="0">
              <a:buClr>
                <a:schemeClr val="tx1"/>
              </a:buClr>
              <a:buNone/>
            </a:pPr>
            <a:r>
              <a:rPr lang="en-US" b="1" dirty="0" smtClean="0">
                <a:solidFill>
                  <a:srgbClr val="C00000"/>
                </a:solidFill>
              </a:rPr>
              <a:t>Rule 3 (12) </a:t>
            </a:r>
            <a:r>
              <a:rPr lang="en-US" b="1" dirty="0" smtClean="0"/>
              <a:t>– </a:t>
            </a:r>
            <a:r>
              <a:rPr lang="en-US" b="1" dirty="0" smtClean="0">
                <a:solidFill>
                  <a:srgbClr val="C00000"/>
                </a:solidFill>
              </a:rPr>
              <a:t>Factors to be considered for adjudicating quantum of penalty</a:t>
            </a:r>
          </a:p>
          <a:p>
            <a:pPr marL="109728" indent="0">
              <a:buClr>
                <a:schemeClr val="tx1"/>
              </a:buClr>
              <a:buNone/>
            </a:pPr>
            <a:r>
              <a:rPr lang="en-US" b="1" dirty="0" smtClean="0">
                <a:solidFill>
                  <a:srgbClr val="C00000"/>
                </a:solidFill>
              </a:rPr>
              <a:t> </a:t>
            </a:r>
          </a:p>
          <a:p>
            <a:pPr marL="624078" indent="-514350">
              <a:buClr>
                <a:schemeClr val="tx1"/>
              </a:buClr>
              <a:buAutoNum type="alphaLcParenR"/>
            </a:pPr>
            <a:r>
              <a:rPr lang="en-US" sz="2400" dirty="0" smtClean="0"/>
              <a:t>Size of the Company;</a:t>
            </a:r>
          </a:p>
          <a:p>
            <a:pPr marL="624078" indent="-514350">
              <a:buClr>
                <a:schemeClr val="tx1"/>
              </a:buClr>
              <a:buAutoNum type="alphaLcParenR"/>
            </a:pPr>
            <a:r>
              <a:rPr lang="en-US" sz="2400" dirty="0" smtClean="0"/>
              <a:t>Nature of business carried on by the company;</a:t>
            </a:r>
          </a:p>
          <a:p>
            <a:pPr marL="624078" indent="-514350">
              <a:buClr>
                <a:schemeClr val="tx1"/>
              </a:buClr>
              <a:buAutoNum type="alphaLcParenR"/>
            </a:pPr>
            <a:r>
              <a:rPr lang="en-US" sz="2400" dirty="0" smtClean="0"/>
              <a:t>injury to public interest;</a:t>
            </a:r>
          </a:p>
          <a:p>
            <a:pPr marL="624078" indent="-514350">
              <a:buClr>
                <a:schemeClr val="tx1"/>
              </a:buClr>
              <a:buAutoNum type="alphaLcParenR"/>
            </a:pPr>
            <a:r>
              <a:rPr lang="en-US" sz="2400" dirty="0" smtClean="0"/>
              <a:t>nature of the default;</a:t>
            </a:r>
          </a:p>
          <a:p>
            <a:pPr marL="624078" indent="-514350">
              <a:buClr>
                <a:schemeClr val="tx1"/>
              </a:buClr>
              <a:buAutoNum type="alphaLcParenR"/>
            </a:pPr>
            <a:r>
              <a:rPr lang="en-US" sz="2400" dirty="0" smtClean="0"/>
              <a:t>repetition of the default;</a:t>
            </a:r>
          </a:p>
          <a:p>
            <a:pPr marL="624078" indent="-514350" algn="just">
              <a:buClr>
                <a:schemeClr val="tx1"/>
              </a:buClr>
              <a:buAutoNum type="alphaLcParenR"/>
            </a:pPr>
            <a:r>
              <a:rPr lang="en-US" sz="2400" dirty="0" smtClean="0"/>
              <a:t>the amount of disproportionate gain or unfair advantage, wherever quantifiable, made as a result of the default; and</a:t>
            </a:r>
          </a:p>
          <a:p>
            <a:pPr marL="624078" indent="-514350" algn="just">
              <a:buClr>
                <a:schemeClr val="tx1"/>
              </a:buClr>
              <a:buAutoNum type="alphaLcParenR"/>
            </a:pPr>
            <a:r>
              <a:rPr lang="en-US" sz="2400" dirty="0" smtClean="0"/>
              <a:t>the amount of loss caused to an investor or group of investors or creditors as a result of the default.</a:t>
            </a:r>
          </a:p>
          <a:p>
            <a:pPr marL="109728" indent="0" algn="just">
              <a:buNone/>
            </a:pPr>
            <a:r>
              <a:rPr lang="en-IN" sz="2800" dirty="0" smtClean="0">
                <a:solidFill>
                  <a:srgbClr val="C00000"/>
                </a:solidFill>
              </a:rPr>
              <a:t>Provided </a:t>
            </a:r>
            <a:r>
              <a:rPr lang="en-IN" sz="2800" dirty="0">
                <a:solidFill>
                  <a:srgbClr val="C00000"/>
                </a:solidFill>
              </a:rPr>
              <a:t>that, in no case, the penalty imposed shall be less than the </a:t>
            </a:r>
            <a:r>
              <a:rPr lang="en-IN" sz="3200" b="1" u="sng" dirty="0">
                <a:solidFill>
                  <a:srgbClr val="C00000"/>
                </a:solidFill>
              </a:rPr>
              <a:t>minimum penalty prescribed</a:t>
            </a:r>
            <a:r>
              <a:rPr lang="en-IN" sz="2800" dirty="0">
                <a:solidFill>
                  <a:srgbClr val="C00000"/>
                </a:solidFill>
              </a:rPr>
              <a:t>, </a:t>
            </a:r>
            <a:r>
              <a:rPr lang="en-IN" sz="2800" dirty="0" smtClean="0">
                <a:solidFill>
                  <a:srgbClr val="C00000"/>
                </a:solidFill>
              </a:rPr>
              <a:t>if any</a:t>
            </a:r>
            <a:r>
              <a:rPr lang="en-IN" sz="2800" dirty="0">
                <a:solidFill>
                  <a:srgbClr val="C00000"/>
                </a:solidFill>
              </a:rPr>
              <a:t>, under the relevant section of the Act.</a:t>
            </a:r>
            <a:endParaRPr lang="en-US" sz="2800" dirty="0" smtClean="0">
              <a:solidFill>
                <a:srgbClr val="C00000"/>
              </a:solidFill>
            </a:endParaRPr>
          </a:p>
        </p:txBody>
      </p:sp>
      <p:sp>
        <p:nvSpPr>
          <p:cNvPr id="3"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102</a:t>
            </a:fld>
            <a:endParaRPr lang="en-US"/>
          </a:p>
        </p:txBody>
      </p:sp>
    </p:spTree>
    <p:extLst>
      <p:ext uri="{BB962C8B-B14F-4D97-AF65-F5344CB8AC3E}">
        <p14:creationId xmlns:p14="http://schemas.microsoft.com/office/powerpoint/2010/main" xmlns="" val="3444750355"/>
      </p:ext>
    </p:extLst>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9413" y="533400"/>
            <a:ext cx="10969943" cy="5410200"/>
          </a:xfr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marL="109728" indent="0">
              <a:buNone/>
            </a:pPr>
            <a:r>
              <a:rPr lang="en-IN" b="1" u="sng" dirty="0" smtClean="0">
                <a:solidFill>
                  <a:srgbClr val="C00000"/>
                </a:solidFill>
              </a:rPr>
              <a:t>Rule 3 (13)</a:t>
            </a:r>
          </a:p>
          <a:p>
            <a:pPr marL="109728" indent="0" algn="just">
              <a:buNone/>
            </a:pPr>
            <a:r>
              <a:rPr lang="en-IN" dirty="0" smtClean="0"/>
              <a:t>In </a:t>
            </a:r>
            <a:r>
              <a:rPr lang="en-IN" dirty="0"/>
              <a:t>case a fixed sum of penalty is provided for default of a provision, the </a:t>
            </a:r>
            <a:r>
              <a:rPr lang="en-IN" dirty="0" smtClean="0"/>
              <a:t>Adjudicating Officer </a:t>
            </a:r>
            <a:r>
              <a:rPr lang="en-IN" dirty="0" smtClean="0">
                <a:solidFill>
                  <a:srgbClr val="FF0000"/>
                </a:solidFill>
              </a:rPr>
              <a:t>shall impose </a:t>
            </a:r>
            <a:r>
              <a:rPr lang="en-IN" dirty="0">
                <a:solidFill>
                  <a:srgbClr val="FF0000"/>
                </a:solidFill>
              </a:rPr>
              <a:t>that fixed sum</a:t>
            </a:r>
            <a:r>
              <a:rPr lang="en-IN" dirty="0"/>
              <a:t>, in case of any default therein</a:t>
            </a:r>
            <a:r>
              <a:rPr lang="en-IN" dirty="0" smtClean="0"/>
              <a:t>.</a:t>
            </a:r>
          </a:p>
          <a:p>
            <a:pPr marL="109728" indent="0" algn="just">
              <a:buNone/>
            </a:pPr>
            <a:endParaRPr lang="en-IN" dirty="0"/>
          </a:p>
          <a:p>
            <a:pPr marL="109728" indent="0" algn="just">
              <a:buNone/>
            </a:pPr>
            <a:r>
              <a:rPr lang="en-IN" b="1" u="sng" dirty="0" smtClean="0">
                <a:solidFill>
                  <a:srgbClr val="C00000"/>
                </a:solidFill>
              </a:rPr>
              <a:t>Rule 3 (14</a:t>
            </a:r>
            <a:r>
              <a:rPr lang="en-IN" b="1" u="sng" dirty="0">
                <a:solidFill>
                  <a:srgbClr val="C00000"/>
                </a:solidFill>
              </a:rPr>
              <a:t>) </a:t>
            </a:r>
            <a:endParaRPr lang="en-IN" b="1" u="sng" dirty="0" smtClean="0">
              <a:solidFill>
                <a:srgbClr val="C00000"/>
              </a:solidFill>
            </a:endParaRPr>
          </a:p>
          <a:p>
            <a:pPr marL="109728" indent="0" algn="just">
              <a:buNone/>
            </a:pPr>
            <a:r>
              <a:rPr lang="en-IN" dirty="0" smtClean="0"/>
              <a:t>Penalty </a:t>
            </a:r>
            <a:r>
              <a:rPr lang="en-IN" dirty="0"/>
              <a:t>shall be paid </a:t>
            </a:r>
            <a:r>
              <a:rPr lang="en-IN" dirty="0">
                <a:solidFill>
                  <a:srgbClr val="FF0000"/>
                </a:solidFill>
              </a:rPr>
              <a:t>through Ministry of Corporate Affairs portal </a:t>
            </a:r>
            <a:r>
              <a:rPr lang="en-IN" dirty="0"/>
              <a:t>only.</a:t>
            </a:r>
          </a:p>
          <a:p>
            <a:pPr marL="109728" indent="0" algn="just">
              <a:buNone/>
            </a:pPr>
            <a:endParaRPr lang="en-IN" dirty="0" smtClean="0">
              <a:solidFill>
                <a:srgbClr val="C00000"/>
              </a:solidFill>
            </a:endParaRPr>
          </a:p>
          <a:p>
            <a:pPr marL="109728" indent="0" algn="just">
              <a:buNone/>
            </a:pPr>
            <a:r>
              <a:rPr lang="en-IN" b="1" u="sng" dirty="0" smtClean="0">
                <a:solidFill>
                  <a:srgbClr val="C00000"/>
                </a:solidFill>
              </a:rPr>
              <a:t>Rule 3 (15</a:t>
            </a:r>
            <a:r>
              <a:rPr lang="en-IN" b="1" u="sng" dirty="0">
                <a:solidFill>
                  <a:srgbClr val="C00000"/>
                </a:solidFill>
              </a:rPr>
              <a:t>) </a:t>
            </a:r>
            <a:endParaRPr lang="en-IN" b="1" u="sng" dirty="0" smtClean="0">
              <a:solidFill>
                <a:srgbClr val="C00000"/>
              </a:solidFill>
            </a:endParaRPr>
          </a:p>
          <a:p>
            <a:pPr marL="109728" indent="0" algn="just">
              <a:buNone/>
            </a:pPr>
            <a:r>
              <a:rPr lang="en-IN" dirty="0" smtClean="0"/>
              <a:t>All </a:t>
            </a:r>
            <a:r>
              <a:rPr lang="en-IN" dirty="0"/>
              <a:t>sums realised by way of penalties under the Act shall be </a:t>
            </a:r>
            <a:r>
              <a:rPr lang="en-IN" dirty="0">
                <a:solidFill>
                  <a:srgbClr val="FF0000"/>
                </a:solidFill>
              </a:rPr>
              <a:t>credited to the Consolidated Fund </a:t>
            </a:r>
            <a:r>
              <a:rPr lang="en-IN" dirty="0" smtClean="0">
                <a:solidFill>
                  <a:srgbClr val="FF0000"/>
                </a:solidFill>
              </a:rPr>
              <a:t>of India.</a:t>
            </a:r>
          </a:p>
          <a:p>
            <a:pPr marL="109728" indent="0">
              <a:buNone/>
            </a:pPr>
            <a:endParaRPr lang="en-IN" dirty="0"/>
          </a:p>
        </p:txBody>
      </p:sp>
      <p:sp>
        <p:nvSpPr>
          <p:cNvPr id="3"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103</a:t>
            </a:fld>
            <a:endParaRPr lang="en-US"/>
          </a:p>
        </p:txBody>
      </p:sp>
    </p:spTree>
    <p:extLst>
      <p:ext uri="{BB962C8B-B14F-4D97-AF65-F5344CB8AC3E}">
        <p14:creationId xmlns:p14="http://schemas.microsoft.com/office/powerpoint/2010/main" xmlns="" val="3398667554"/>
      </p:ext>
    </p:extLst>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9412" y="533400"/>
            <a:ext cx="11352372" cy="5702492"/>
          </a:xfr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marL="109728" indent="0" algn="just">
              <a:buNone/>
            </a:pPr>
            <a:r>
              <a:rPr lang="en-IN" b="1" u="sng" dirty="0">
                <a:solidFill>
                  <a:srgbClr val="C00000"/>
                </a:solidFill>
              </a:rPr>
              <a:t>Explanation </a:t>
            </a:r>
            <a:r>
              <a:rPr lang="en-IN" b="1" u="sng" dirty="0" smtClean="0">
                <a:solidFill>
                  <a:srgbClr val="C00000"/>
                </a:solidFill>
              </a:rPr>
              <a:t>1</a:t>
            </a:r>
          </a:p>
          <a:p>
            <a:pPr marL="109728" indent="0" algn="just">
              <a:buNone/>
            </a:pPr>
            <a:r>
              <a:rPr lang="en-IN" dirty="0" smtClean="0"/>
              <a:t>For </a:t>
            </a:r>
            <a:r>
              <a:rPr lang="en-IN" dirty="0"/>
              <a:t>the purposes of this rule, the term </a:t>
            </a:r>
            <a:r>
              <a:rPr lang="en-IN" dirty="0">
                <a:solidFill>
                  <a:srgbClr val="FF0000"/>
                </a:solidFill>
              </a:rPr>
              <a:t>“specified manner” </a:t>
            </a:r>
            <a:r>
              <a:rPr lang="en-IN" dirty="0"/>
              <a:t>shall mean service </a:t>
            </a:r>
            <a:r>
              <a:rPr lang="en-IN" dirty="0" smtClean="0"/>
              <a:t>of documents </a:t>
            </a:r>
            <a:r>
              <a:rPr lang="en-IN" dirty="0"/>
              <a:t>as </a:t>
            </a:r>
            <a:r>
              <a:rPr lang="en-IN" dirty="0">
                <a:solidFill>
                  <a:srgbClr val="FF0000"/>
                </a:solidFill>
              </a:rPr>
              <a:t>specified under section 20 of the Act </a:t>
            </a:r>
            <a:r>
              <a:rPr lang="en-IN" dirty="0"/>
              <a:t>and rules made thereunder and details in respect of </a:t>
            </a:r>
            <a:r>
              <a:rPr lang="en-IN" dirty="0" smtClean="0"/>
              <a:t>address </a:t>
            </a:r>
            <a:r>
              <a:rPr lang="en-IN" dirty="0" smtClean="0">
                <a:solidFill>
                  <a:srgbClr val="FF0000"/>
                </a:solidFill>
              </a:rPr>
              <a:t>(</a:t>
            </a:r>
            <a:r>
              <a:rPr lang="en-IN" dirty="0">
                <a:solidFill>
                  <a:srgbClr val="FF0000"/>
                </a:solidFill>
              </a:rPr>
              <a:t>including electronic mail ID) provided in the KYC documents </a:t>
            </a:r>
            <a:r>
              <a:rPr lang="en-IN" dirty="0"/>
              <a:t>filed in the registry shall be used </a:t>
            </a:r>
            <a:r>
              <a:rPr lang="en-IN" dirty="0" smtClean="0"/>
              <a:t>for    communication </a:t>
            </a:r>
            <a:r>
              <a:rPr lang="en-IN" dirty="0"/>
              <a:t>under this rule</a:t>
            </a:r>
            <a:r>
              <a:rPr lang="en-IN" dirty="0" smtClean="0"/>
              <a:t>.</a:t>
            </a:r>
          </a:p>
          <a:p>
            <a:endParaRPr lang="en-IN" dirty="0"/>
          </a:p>
          <a:p>
            <a:pPr marL="109728" indent="0" algn="just">
              <a:buNone/>
            </a:pPr>
            <a:r>
              <a:rPr lang="en-IN" b="1" u="sng" dirty="0">
                <a:solidFill>
                  <a:srgbClr val="C00000"/>
                </a:solidFill>
              </a:rPr>
              <a:t>Explanation </a:t>
            </a:r>
            <a:r>
              <a:rPr lang="en-IN" b="1" u="sng" dirty="0" smtClean="0">
                <a:solidFill>
                  <a:srgbClr val="C00000"/>
                </a:solidFill>
              </a:rPr>
              <a:t>2</a:t>
            </a:r>
          </a:p>
          <a:p>
            <a:pPr marL="109728" indent="0" algn="just">
              <a:buNone/>
            </a:pPr>
            <a:r>
              <a:rPr lang="en-IN" dirty="0" smtClean="0"/>
              <a:t>For </a:t>
            </a:r>
            <a:r>
              <a:rPr lang="en-IN" dirty="0"/>
              <a:t>the purposes of this rule, it is hereby clarified that the requirement of </a:t>
            </a:r>
            <a:r>
              <a:rPr lang="en-IN" dirty="0" smtClean="0"/>
              <a:t>submission </a:t>
            </a:r>
            <a:r>
              <a:rPr lang="en-IN" dirty="0" smtClean="0">
                <a:solidFill>
                  <a:srgbClr val="FF0000"/>
                </a:solidFill>
              </a:rPr>
              <a:t>of </a:t>
            </a:r>
            <a:r>
              <a:rPr lang="en-IN" dirty="0">
                <a:solidFill>
                  <a:srgbClr val="FF0000"/>
                </a:solidFill>
              </a:rPr>
              <a:t>replies in electronic mode shall become </a:t>
            </a:r>
            <a:r>
              <a:rPr lang="en-IN" dirty="0" smtClean="0">
                <a:solidFill>
                  <a:srgbClr val="FF0000"/>
                </a:solidFill>
              </a:rPr>
              <a:t> mandatory </a:t>
            </a:r>
            <a:r>
              <a:rPr lang="en-IN" dirty="0">
                <a:solidFill>
                  <a:srgbClr val="FF0000"/>
                </a:solidFill>
              </a:rPr>
              <a:t>after the creation of the e-adjudication </a:t>
            </a:r>
            <a:r>
              <a:rPr lang="en-IN" dirty="0" smtClean="0">
                <a:solidFill>
                  <a:srgbClr val="FF0000"/>
                </a:solidFill>
              </a:rPr>
              <a:t>platform</a:t>
            </a:r>
            <a:r>
              <a:rPr lang="en-IN" dirty="0">
                <a:solidFill>
                  <a:srgbClr val="FF0000"/>
                </a:solidFill>
              </a:rPr>
              <a:t> </a:t>
            </a:r>
          </a:p>
        </p:txBody>
      </p:sp>
      <p:sp>
        <p:nvSpPr>
          <p:cNvPr id="3"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104</a:t>
            </a:fld>
            <a:endParaRPr lang="en-US"/>
          </a:p>
        </p:txBody>
      </p:sp>
    </p:spTree>
    <p:extLst>
      <p:ext uri="{BB962C8B-B14F-4D97-AF65-F5344CB8AC3E}">
        <p14:creationId xmlns:p14="http://schemas.microsoft.com/office/powerpoint/2010/main" xmlns="" val="1272107667"/>
      </p:ext>
    </p:extLst>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979613" y="1066800"/>
            <a:ext cx="8534400" cy="9906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Any person aggrieved by an order made by Adjudication Officer may prefer an Appeal   </a:t>
            </a:r>
            <a:endParaRPr lang="en-US" sz="2800" dirty="0">
              <a:solidFill>
                <a:schemeClr val="tx1"/>
              </a:solidFill>
            </a:endParaRPr>
          </a:p>
        </p:txBody>
      </p:sp>
      <p:sp>
        <p:nvSpPr>
          <p:cNvPr id="16" name="Oval 15"/>
          <p:cNvSpPr/>
          <p:nvPr/>
        </p:nvSpPr>
        <p:spPr>
          <a:xfrm>
            <a:off x="3275012" y="4800600"/>
            <a:ext cx="5486400" cy="14478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Within 60 days from the date of order received by the aggrieved person</a:t>
            </a:r>
            <a:endParaRPr lang="en-US" sz="2400" dirty="0">
              <a:solidFill>
                <a:schemeClr val="tx1"/>
              </a:solidFill>
            </a:endParaRPr>
          </a:p>
        </p:txBody>
      </p:sp>
      <p:sp>
        <p:nvSpPr>
          <p:cNvPr id="20" name="Down Arrow 19"/>
          <p:cNvSpPr/>
          <p:nvPr/>
        </p:nvSpPr>
        <p:spPr>
          <a:xfrm>
            <a:off x="5103812" y="2133600"/>
            <a:ext cx="1905000"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5256212" y="3810000"/>
            <a:ext cx="1524000" cy="9906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055812" y="2"/>
            <a:ext cx="8948539" cy="830997"/>
          </a:xfrm>
          <a:prstGeom prst="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gn="ctr"/>
            <a:r>
              <a:rPr lang="en-US" sz="2400" b="1" dirty="0" smtClean="0">
                <a:solidFill>
                  <a:srgbClr val="C00000"/>
                </a:solidFill>
              </a:rPr>
              <a:t>Section 454(5) &amp;(6) </a:t>
            </a:r>
          </a:p>
          <a:p>
            <a:pPr algn="ctr"/>
            <a:r>
              <a:rPr lang="en-US" sz="2400" b="1" dirty="0" smtClean="0">
                <a:solidFill>
                  <a:srgbClr val="C00000"/>
                </a:solidFill>
              </a:rPr>
              <a:t>Rule 4 of the Companies (Adjudicating Penalties) Rules, 2014</a:t>
            </a:r>
            <a:endParaRPr lang="en-US" sz="2400" b="1" dirty="0">
              <a:solidFill>
                <a:srgbClr val="C00000"/>
              </a:solidFill>
            </a:endParaRPr>
          </a:p>
        </p:txBody>
      </p:sp>
      <p:sp>
        <p:nvSpPr>
          <p:cNvPr id="12" name="Oval 11"/>
          <p:cNvSpPr/>
          <p:nvPr/>
        </p:nvSpPr>
        <p:spPr>
          <a:xfrm>
            <a:off x="3275013" y="2667000"/>
            <a:ext cx="5562600" cy="14478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To Regional Director (RD)  in From ADJ</a:t>
            </a:r>
            <a:endParaRPr lang="en-US" sz="3200" dirty="0">
              <a:solidFill>
                <a:schemeClr val="tx1"/>
              </a:solidFill>
            </a:endParaRPr>
          </a:p>
        </p:txBody>
      </p:sp>
      <p:sp>
        <p:nvSpPr>
          <p:cNvPr id="8"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9" name="Slide Number Placeholder 8"/>
          <p:cNvSpPr>
            <a:spLocks noGrp="1"/>
          </p:cNvSpPr>
          <p:nvPr>
            <p:ph type="sldNum" sz="quarter" idx="12"/>
          </p:nvPr>
        </p:nvSpPr>
        <p:spPr/>
        <p:txBody>
          <a:bodyPr/>
          <a:lstStyle/>
          <a:p>
            <a:fld id="{A3F31473-23EB-4724-8B59-FE6D21D89FA4}" type="slidenum">
              <a:rPr lang="en-US" smtClean="0"/>
              <a:pPr/>
              <a:t>105</a:t>
            </a:fld>
            <a:endParaRPr lang="en-US"/>
          </a:p>
        </p:txBody>
      </p:sp>
    </p:spTree>
    <p:extLst>
      <p:ext uri="{BB962C8B-B14F-4D97-AF65-F5344CB8AC3E}">
        <p14:creationId xmlns:p14="http://schemas.microsoft.com/office/powerpoint/2010/main" xmlns="" val="50303430"/>
      </p:ext>
    </p:extLst>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065212" y="304800"/>
            <a:ext cx="10058401" cy="609600"/>
          </a:xfrm>
          <a:prstGeom prst="roundRect">
            <a:avLst/>
          </a:prstGeom>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C00000"/>
                </a:solidFill>
                <a:latin typeface="Times New Roman" pitchFamily="18" charset="0"/>
                <a:cs typeface="Times New Roman" pitchFamily="18" charset="0"/>
              </a:rPr>
              <a:t>Rule 5 Registration of Appeal</a:t>
            </a:r>
            <a:endParaRPr lang="en-US" sz="3600" b="1" dirty="0">
              <a:solidFill>
                <a:srgbClr val="C00000"/>
              </a:solidFill>
              <a:latin typeface="Times New Roman" pitchFamily="18" charset="0"/>
              <a:cs typeface="Times New Roman" pitchFamily="18" charset="0"/>
            </a:endParaRPr>
          </a:p>
        </p:txBody>
      </p:sp>
      <p:sp>
        <p:nvSpPr>
          <p:cNvPr id="8" name="Rounded Rectangle 7"/>
          <p:cNvSpPr/>
          <p:nvPr/>
        </p:nvSpPr>
        <p:spPr>
          <a:xfrm>
            <a:off x="1065212" y="1066800"/>
            <a:ext cx="10058401" cy="13716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latin typeface="Times New Roman" pitchFamily="18" charset="0"/>
                <a:cs typeface="Times New Roman" pitchFamily="18" charset="0"/>
              </a:rPr>
              <a:t>On receipt of Appeal RD shall endorse the date on such Appeal and sign such endorsement</a:t>
            </a:r>
            <a:r>
              <a:rPr lang="en-US" sz="2800" dirty="0" smtClean="0">
                <a:solidFill>
                  <a:srgbClr val="C00000"/>
                </a:solidFill>
                <a:latin typeface="Times New Roman" pitchFamily="18" charset="0"/>
                <a:cs typeface="Times New Roman" pitchFamily="18" charset="0"/>
              </a:rPr>
              <a:t> and </a:t>
            </a:r>
            <a:r>
              <a:rPr lang="en-US" sz="2800" dirty="0" smtClean="0">
                <a:solidFill>
                  <a:schemeClr val="tx1"/>
                </a:solidFill>
                <a:latin typeface="Times New Roman" pitchFamily="18" charset="0"/>
                <a:cs typeface="Times New Roman" pitchFamily="18" charset="0"/>
              </a:rPr>
              <a:t>if appeal </a:t>
            </a:r>
            <a:r>
              <a:rPr lang="en-US" sz="2800" dirty="0" smtClean="0">
                <a:solidFill>
                  <a:srgbClr val="C00000"/>
                </a:solidFill>
                <a:latin typeface="Times New Roman" pitchFamily="18" charset="0"/>
                <a:cs typeface="Times New Roman" pitchFamily="18" charset="0"/>
              </a:rPr>
              <a:t>found in order </a:t>
            </a:r>
            <a:r>
              <a:rPr lang="en-US" sz="2800" dirty="0" smtClean="0">
                <a:solidFill>
                  <a:schemeClr val="tx1"/>
                </a:solidFill>
                <a:latin typeface="Times New Roman" pitchFamily="18" charset="0"/>
                <a:cs typeface="Times New Roman" pitchFamily="18" charset="0"/>
              </a:rPr>
              <a:t>shall be duly </a:t>
            </a:r>
            <a:r>
              <a:rPr lang="en-US" sz="2800" dirty="0" smtClean="0">
                <a:solidFill>
                  <a:srgbClr val="C00000"/>
                </a:solidFill>
                <a:latin typeface="Times New Roman" pitchFamily="18" charset="0"/>
                <a:cs typeface="Times New Roman" pitchFamily="18" charset="0"/>
              </a:rPr>
              <a:t>registered</a:t>
            </a:r>
            <a:r>
              <a:rPr lang="en-US" sz="2800" dirty="0" smtClean="0">
                <a:solidFill>
                  <a:schemeClr val="tx1"/>
                </a:solidFill>
                <a:latin typeface="Times New Roman" pitchFamily="18" charset="0"/>
                <a:cs typeface="Times New Roman" pitchFamily="18" charset="0"/>
              </a:rPr>
              <a:t> and serially numbered.</a:t>
            </a:r>
            <a:endParaRPr lang="en-US" sz="2800" dirty="0">
              <a:solidFill>
                <a:srgbClr val="C00000"/>
              </a:solidFill>
              <a:latin typeface="Times New Roman" pitchFamily="18" charset="0"/>
              <a:cs typeface="Times New Roman" pitchFamily="18" charset="0"/>
            </a:endParaRPr>
          </a:p>
        </p:txBody>
      </p:sp>
      <p:sp>
        <p:nvSpPr>
          <p:cNvPr id="9" name="Down Arrow 8"/>
          <p:cNvSpPr/>
          <p:nvPr/>
        </p:nvSpPr>
        <p:spPr>
          <a:xfrm>
            <a:off x="5256212" y="2438400"/>
            <a:ext cx="1752599" cy="3048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141412" y="2743200"/>
            <a:ext cx="10134599" cy="1828800"/>
          </a:xfrm>
          <a:prstGeom prst="round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500" dirty="0" smtClean="0">
                <a:solidFill>
                  <a:schemeClr val="tx1"/>
                </a:solidFill>
                <a:latin typeface="Times New Roman" pitchFamily="18" charset="0"/>
                <a:cs typeface="Times New Roman" pitchFamily="18" charset="0"/>
              </a:rPr>
              <a:t>Provided that appeal found to be </a:t>
            </a:r>
            <a:r>
              <a:rPr lang="en-US" sz="2500" dirty="0" smtClean="0">
                <a:solidFill>
                  <a:srgbClr val="C00000"/>
                </a:solidFill>
                <a:latin typeface="Times New Roman" pitchFamily="18" charset="0"/>
                <a:cs typeface="Times New Roman" pitchFamily="18" charset="0"/>
              </a:rPr>
              <a:t>defective,</a:t>
            </a:r>
            <a:r>
              <a:rPr lang="en-US" sz="2500" dirty="0" smtClean="0">
                <a:solidFill>
                  <a:schemeClr val="tx1"/>
                </a:solidFill>
                <a:latin typeface="Times New Roman" pitchFamily="18" charset="0"/>
                <a:cs typeface="Times New Roman" pitchFamily="18" charset="0"/>
              </a:rPr>
              <a:t> RD may </a:t>
            </a:r>
            <a:r>
              <a:rPr lang="en-US" sz="2500" dirty="0" smtClean="0">
                <a:solidFill>
                  <a:srgbClr val="C00000"/>
                </a:solidFill>
                <a:latin typeface="Times New Roman" pitchFamily="18" charset="0"/>
                <a:cs typeface="Times New Roman" pitchFamily="18" charset="0"/>
              </a:rPr>
              <a:t>allow</a:t>
            </a:r>
            <a:r>
              <a:rPr lang="en-US" sz="2500" dirty="0" smtClean="0">
                <a:solidFill>
                  <a:schemeClr val="tx1"/>
                </a:solidFill>
                <a:latin typeface="Times New Roman" pitchFamily="18" charset="0"/>
                <a:cs typeface="Times New Roman" pitchFamily="18" charset="0"/>
              </a:rPr>
              <a:t> not less than                           </a:t>
            </a:r>
            <a:r>
              <a:rPr lang="en-US" sz="2500" dirty="0" smtClean="0">
                <a:solidFill>
                  <a:srgbClr val="C00000"/>
                </a:solidFill>
                <a:latin typeface="Times New Roman" pitchFamily="18" charset="0"/>
                <a:cs typeface="Times New Roman" pitchFamily="18" charset="0"/>
              </a:rPr>
              <a:t>14 days</a:t>
            </a:r>
            <a:r>
              <a:rPr lang="en-US" sz="2500" dirty="0" smtClean="0">
                <a:solidFill>
                  <a:schemeClr val="tx1"/>
                </a:solidFill>
                <a:latin typeface="Times New Roman" pitchFamily="18" charset="0"/>
                <a:cs typeface="Times New Roman" pitchFamily="18" charset="0"/>
              </a:rPr>
              <a:t> time  to appellant </a:t>
            </a:r>
            <a:r>
              <a:rPr lang="en-US" sz="2500" dirty="0" smtClean="0">
                <a:solidFill>
                  <a:srgbClr val="C00000"/>
                </a:solidFill>
                <a:latin typeface="Times New Roman" pitchFamily="18" charset="0"/>
                <a:cs typeface="Times New Roman" pitchFamily="18" charset="0"/>
              </a:rPr>
              <a:t>to rectify </a:t>
            </a:r>
            <a:r>
              <a:rPr lang="en-US" sz="2500" dirty="0" smtClean="0">
                <a:solidFill>
                  <a:schemeClr val="tx1"/>
                </a:solidFill>
                <a:latin typeface="Times New Roman" pitchFamily="18" charset="0"/>
                <a:cs typeface="Times New Roman" pitchFamily="18" charset="0"/>
              </a:rPr>
              <a:t>the defects.</a:t>
            </a:r>
          </a:p>
          <a:p>
            <a:pPr algn="just"/>
            <a:r>
              <a:rPr lang="en-US" sz="2500" dirty="0" smtClean="0">
                <a:solidFill>
                  <a:schemeClr val="tx1"/>
                </a:solidFill>
                <a:latin typeface="Times New Roman" pitchFamily="18" charset="0"/>
                <a:cs typeface="Times New Roman" pitchFamily="18" charset="0"/>
              </a:rPr>
              <a:t> Provided further that RD may grant extension of </a:t>
            </a:r>
            <a:r>
              <a:rPr lang="en-US" sz="2500" dirty="0" smtClean="0">
                <a:solidFill>
                  <a:srgbClr val="C00000"/>
                </a:solidFill>
                <a:latin typeface="Times New Roman" pitchFamily="18" charset="0"/>
                <a:cs typeface="Times New Roman" pitchFamily="18" charset="0"/>
              </a:rPr>
              <a:t>further</a:t>
            </a:r>
            <a:r>
              <a:rPr lang="en-US" sz="2500" dirty="0" smtClean="0">
                <a:solidFill>
                  <a:schemeClr val="tx1"/>
                </a:solidFill>
                <a:latin typeface="Times New Roman" pitchFamily="18" charset="0"/>
                <a:cs typeface="Times New Roman" pitchFamily="18" charset="0"/>
              </a:rPr>
              <a:t> period of  </a:t>
            </a:r>
            <a:r>
              <a:rPr lang="en-US" sz="2500" dirty="0" smtClean="0">
                <a:solidFill>
                  <a:srgbClr val="C00000"/>
                </a:solidFill>
                <a:latin typeface="Times New Roman" pitchFamily="18" charset="0"/>
                <a:cs typeface="Times New Roman" pitchFamily="18" charset="0"/>
              </a:rPr>
              <a:t>14 days </a:t>
            </a:r>
            <a:r>
              <a:rPr lang="en-US" sz="2500" dirty="0" smtClean="0">
                <a:solidFill>
                  <a:schemeClr val="tx1"/>
                </a:solidFill>
                <a:latin typeface="Times New Roman" pitchFamily="18" charset="0"/>
                <a:cs typeface="Times New Roman" pitchFamily="18" charset="0"/>
              </a:rPr>
              <a:t>if appellant satisfies </a:t>
            </a:r>
            <a:r>
              <a:rPr lang="en-US" sz="2500" dirty="0" smtClean="0">
                <a:solidFill>
                  <a:srgbClr val="C00000"/>
                </a:solidFill>
                <a:latin typeface="Times New Roman" pitchFamily="18" charset="0"/>
                <a:cs typeface="Times New Roman" pitchFamily="18" charset="0"/>
              </a:rPr>
              <a:t>sufficient</a:t>
            </a:r>
            <a:r>
              <a:rPr lang="en-US" sz="2500" dirty="0" smtClean="0">
                <a:solidFill>
                  <a:schemeClr val="tx1"/>
                </a:solidFill>
                <a:latin typeface="Times New Roman" pitchFamily="18" charset="0"/>
                <a:cs typeface="Times New Roman" pitchFamily="18" charset="0"/>
              </a:rPr>
              <a:t> </a:t>
            </a:r>
            <a:r>
              <a:rPr lang="en-US" sz="2500" dirty="0" smtClean="0">
                <a:solidFill>
                  <a:srgbClr val="C00000"/>
                </a:solidFill>
                <a:latin typeface="Times New Roman" pitchFamily="18" charset="0"/>
                <a:cs typeface="Times New Roman" pitchFamily="18" charset="0"/>
              </a:rPr>
              <a:t>cause</a:t>
            </a:r>
            <a:r>
              <a:rPr lang="en-US" sz="2500" dirty="0" smtClean="0">
                <a:solidFill>
                  <a:schemeClr val="tx1"/>
                </a:solidFill>
                <a:latin typeface="Times New Roman" pitchFamily="18" charset="0"/>
                <a:cs typeface="Times New Roman" pitchFamily="18" charset="0"/>
              </a:rPr>
              <a:t> for </a:t>
            </a:r>
            <a:r>
              <a:rPr lang="en-US" sz="2500" dirty="0" smtClean="0">
                <a:solidFill>
                  <a:srgbClr val="C00000"/>
                </a:solidFill>
                <a:latin typeface="Times New Roman" pitchFamily="18" charset="0"/>
                <a:cs typeface="Times New Roman" pitchFamily="18" charset="0"/>
              </a:rPr>
              <a:t>not rectifying </a:t>
            </a:r>
            <a:r>
              <a:rPr lang="en-US" sz="2500" dirty="0" smtClean="0">
                <a:solidFill>
                  <a:schemeClr val="tx1"/>
                </a:solidFill>
                <a:latin typeface="Times New Roman" pitchFamily="18" charset="0"/>
                <a:cs typeface="Times New Roman" pitchFamily="18" charset="0"/>
              </a:rPr>
              <a:t>the defect within 14 days</a:t>
            </a:r>
            <a:endParaRPr lang="en-US" sz="2500" dirty="0">
              <a:solidFill>
                <a:schemeClr val="tx1"/>
              </a:solidFill>
              <a:latin typeface="Times New Roman" pitchFamily="18" charset="0"/>
              <a:cs typeface="Times New Roman" pitchFamily="18" charset="0"/>
            </a:endParaRPr>
          </a:p>
        </p:txBody>
      </p:sp>
      <p:sp>
        <p:nvSpPr>
          <p:cNvPr id="11" name="Down Arrow 10"/>
          <p:cNvSpPr/>
          <p:nvPr/>
        </p:nvSpPr>
        <p:spPr>
          <a:xfrm>
            <a:off x="5332413" y="4648200"/>
            <a:ext cx="1752599"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rgbClr val="C00000"/>
                </a:solidFill>
              </a:rPr>
              <a:t>And</a:t>
            </a:r>
            <a:endParaRPr lang="en-US" sz="2400" b="1" u="sng" dirty="0">
              <a:solidFill>
                <a:srgbClr val="C00000"/>
              </a:solidFill>
            </a:endParaRPr>
          </a:p>
        </p:txBody>
      </p:sp>
      <p:sp>
        <p:nvSpPr>
          <p:cNvPr id="12" name="Rounded Rectangle 11"/>
          <p:cNvSpPr/>
          <p:nvPr/>
        </p:nvSpPr>
        <p:spPr>
          <a:xfrm>
            <a:off x="1293812" y="5181600"/>
            <a:ext cx="10058401" cy="1447800"/>
          </a:xfrm>
          <a:prstGeom prst="round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500" dirty="0" smtClean="0">
                <a:solidFill>
                  <a:schemeClr val="tx1"/>
                </a:solidFill>
                <a:latin typeface="Times New Roman" pitchFamily="18" charset="0"/>
                <a:cs typeface="Times New Roman" pitchFamily="18" charset="0"/>
              </a:rPr>
              <a:t>If appellant </a:t>
            </a:r>
            <a:r>
              <a:rPr lang="en-US" sz="2500" dirty="0" smtClean="0">
                <a:solidFill>
                  <a:srgbClr val="C00000"/>
                </a:solidFill>
                <a:latin typeface="Times New Roman" pitchFamily="18" charset="0"/>
                <a:cs typeface="Times New Roman" pitchFamily="18" charset="0"/>
              </a:rPr>
              <a:t>fails</a:t>
            </a:r>
            <a:r>
              <a:rPr lang="en-US" sz="2500" dirty="0" smtClean="0">
                <a:solidFill>
                  <a:schemeClr val="tx1"/>
                </a:solidFill>
                <a:latin typeface="Times New Roman" pitchFamily="18" charset="0"/>
                <a:cs typeface="Times New Roman" pitchFamily="18" charset="0"/>
              </a:rPr>
              <a:t> to </a:t>
            </a:r>
            <a:r>
              <a:rPr lang="en-US" sz="2500" dirty="0" smtClean="0">
                <a:solidFill>
                  <a:srgbClr val="C00000"/>
                </a:solidFill>
                <a:latin typeface="Times New Roman" pitchFamily="18" charset="0"/>
                <a:cs typeface="Times New Roman" pitchFamily="18" charset="0"/>
              </a:rPr>
              <a:t>rectify</a:t>
            </a:r>
            <a:r>
              <a:rPr lang="en-US" sz="2500" dirty="0" smtClean="0">
                <a:solidFill>
                  <a:schemeClr val="tx1"/>
                </a:solidFill>
                <a:latin typeface="Times New Roman" pitchFamily="18" charset="0"/>
                <a:cs typeface="Times New Roman" pitchFamily="18" charset="0"/>
              </a:rPr>
              <a:t> the defect within 14 days, then </a:t>
            </a:r>
            <a:r>
              <a:rPr lang="en-US" sz="2500" dirty="0" smtClean="0">
                <a:solidFill>
                  <a:srgbClr val="C00000"/>
                </a:solidFill>
                <a:latin typeface="Times New Roman" pitchFamily="18" charset="0"/>
                <a:cs typeface="Times New Roman" pitchFamily="18" charset="0"/>
              </a:rPr>
              <a:t>RD</a:t>
            </a:r>
            <a:r>
              <a:rPr lang="en-US" sz="2500" dirty="0" smtClean="0">
                <a:solidFill>
                  <a:schemeClr val="tx1"/>
                </a:solidFill>
                <a:latin typeface="Times New Roman" pitchFamily="18" charset="0"/>
                <a:cs typeface="Times New Roman" pitchFamily="18" charset="0"/>
              </a:rPr>
              <a:t> may </a:t>
            </a:r>
            <a:r>
              <a:rPr lang="en-US" sz="2500" dirty="0" smtClean="0">
                <a:solidFill>
                  <a:srgbClr val="C00000"/>
                </a:solidFill>
                <a:latin typeface="Times New Roman" pitchFamily="18" charset="0"/>
                <a:cs typeface="Times New Roman" pitchFamily="18" charset="0"/>
              </a:rPr>
              <a:t>refuse</a:t>
            </a:r>
            <a:r>
              <a:rPr lang="en-US" sz="2500" dirty="0" smtClean="0">
                <a:solidFill>
                  <a:schemeClr val="tx1"/>
                </a:solidFill>
                <a:latin typeface="Times New Roman" pitchFamily="18" charset="0"/>
                <a:cs typeface="Times New Roman" pitchFamily="18" charset="0"/>
              </a:rPr>
              <a:t> to </a:t>
            </a:r>
            <a:r>
              <a:rPr lang="en-US" sz="2500" dirty="0" smtClean="0">
                <a:solidFill>
                  <a:srgbClr val="C00000"/>
                </a:solidFill>
                <a:latin typeface="Times New Roman" pitchFamily="18" charset="0"/>
                <a:cs typeface="Times New Roman" pitchFamily="18" charset="0"/>
              </a:rPr>
              <a:t>register</a:t>
            </a:r>
            <a:r>
              <a:rPr lang="en-US" sz="2500" dirty="0" smtClean="0">
                <a:solidFill>
                  <a:schemeClr val="tx1"/>
                </a:solidFill>
                <a:latin typeface="Times New Roman" pitchFamily="18" charset="0"/>
                <a:cs typeface="Times New Roman" pitchFamily="18" charset="0"/>
              </a:rPr>
              <a:t> such appeal </a:t>
            </a:r>
            <a:r>
              <a:rPr lang="en-US" sz="2500" dirty="0" smtClean="0">
                <a:solidFill>
                  <a:srgbClr val="C00000"/>
                </a:solidFill>
                <a:latin typeface="Times New Roman" pitchFamily="18" charset="0"/>
                <a:cs typeface="Times New Roman" pitchFamily="18" charset="0"/>
              </a:rPr>
              <a:t>within 7 days</a:t>
            </a:r>
            <a:r>
              <a:rPr lang="en-US" sz="2500" dirty="0" smtClean="0">
                <a:solidFill>
                  <a:schemeClr val="tx1"/>
                </a:solidFill>
                <a:latin typeface="Times New Roman" pitchFamily="18" charset="0"/>
                <a:cs typeface="Times New Roman" pitchFamily="18" charset="0"/>
              </a:rPr>
              <a:t> by order in writing after completion of period of 14 days.</a:t>
            </a:r>
            <a:endParaRPr lang="en-US" sz="2500" dirty="0">
              <a:solidFill>
                <a:schemeClr val="tx1"/>
              </a:solidFill>
              <a:latin typeface="Times New Roman" pitchFamily="18" charset="0"/>
              <a:cs typeface="Times New Roman" pitchFamily="18" charset="0"/>
            </a:endParaRPr>
          </a:p>
        </p:txBody>
      </p:sp>
      <p:sp>
        <p:nvSpPr>
          <p:cNvPr id="13"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4" name="Slide Number Placeholder 13"/>
          <p:cNvSpPr>
            <a:spLocks noGrp="1"/>
          </p:cNvSpPr>
          <p:nvPr>
            <p:ph type="sldNum" sz="quarter" idx="12"/>
          </p:nvPr>
        </p:nvSpPr>
        <p:spPr/>
        <p:txBody>
          <a:bodyPr/>
          <a:lstStyle/>
          <a:p>
            <a:fld id="{A3F31473-23EB-4724-8B59-FE6D21D89FA4}" type="slidenum">
              <a:rPr lang="en-US" smtClean="0"/>
              <a:pPr/>
              <a:t>106</a:t>
            </a:fld>
            <a:endParaRPr lang="en-US"/>
          </a:p>
        </p:txBody>
      </p:sp>
    </p:spTree>
    <p:extLst>
      <p:ext uri="{BB962C8B-B14F-4D97-AF65-F5344CB8AC3E}">
        <p14:creationId xmlns:p14="http://schemas.microsoft.com/office/powerpoint/2010/main" xmlns="" val="4160997960"/>
      </p:ext>
    </p:extLst>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1812" y="228600"/>
            <a:ext cx="10971371" cy="457200"/>
          </a:xfrm>
        </p:spPr>
        <p:txBody>
          <a:bodyPr>
            <a:noAutofit/>
          </a:bodyPr>
          <a:lstStyle/>
          <a:p>
            <a:r>
              <a:rPr lang="en-US" sz="3200" b="1" u="sng" dirty="0" smtClean="0">
                <a:solidFill>
                  <a:srgbClr val="C00000"/>
                </a:solidFill>
                <a:latin typeface="Times New Roman" pitchFamily="18" charset="0"/>
                <a:cs typeface="Times New Roman" pitchFamily="18" charset="0"/>
              </a:rPr>
              <a:t>Rule 6 Disposal of appeal by RD</a:t>
            </a:r>
            <a:endParaRPr lang="en-US" sz="3200" b="1" u="sng" dirty="0">
              <a:solidFill>
                <a:srgbClr val="C00000"/>
              </a:solidFill>
              <a:latin typeface="Times New Roman" pitchFamily="18" charset="0"/>
              <a:cs typeface="Times New Roman" pitchFamily="18" charset="0"/>
            </a:endParaRPr>
          </a:p>
        </p:txBody>
      </p:sp>
      <p:sp>
        <p:nvSpPr>
          <p:cNvPr id="6" name="Oval 5"/>
          <p:cNvSpPr/>
          <p:nvPr/>
        </p:nvSpPr>
        <p:spPr>
          <a:xfrm>
            <a:off x="1446213" y="1066800"/>
            <a:ext cx="9296400" cy="9906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Sub rule (1) Serve copy of Appeal </a:t>
            </a:r>
            <a:endParaRPr lang="en-US" sz="3200" dirty="0">
              <a:solidFill>
                <a:schemeClr val="tx1"/>
              </a:solidFill>
              <a:latin typeface="Times New Roman" pitchFamily="18" charset="0"/>
              <a:cs typeface="Times New Roman" pitchFamily="18" charset="0"/>
            </a:endParaRPr>
          </a:p>
        </p:txBody>
      </p:sp>
      <p:sp>
        <p:nvSpPr>
          <p:cNvPr id="7" name="Down Arrow 6"/>
          <p:cNvSpPr/>
          <p:nvPr/>
        </p:nvSpPr>
        <p:spPr>
          <a:xfrm>
            <a:off x="5713413" y="2133600"/>
            <a:ext cx="914400"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760411" y="2667000"/>
            <a:ext cx="10972800" cy="32004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RD shall serve copy of appeal </a:t>
            </a:r>
            <a:r>
              <a:rPr lang="en-US" sz="3200" dirty="0" smtClean="0">
                <a:solidFill>
                  <a:srgbClr val="C00000"/>
                </a:solidFill>
                <a:latin typeface="Times New Roman" pitchFamily="18" charset="0"/>
                <a:cs typeface="Times New Roman" pitchFamily="18" charset="0"/>
              </a:rPr>
              <a:t>to Adjudicating Officer (AO) </a:t>
            </a:r>
            <a:r>
              <a:rPr lang="en-US" sz="3200" dirty="0" smtClean="0">
                <a:solidFill>
                  <a:schemeClr val="tx1"/>
                </a:solidFill>
                <a:latin typeface="Times New Roman" pitchFamily="18" charset="0"/>
                <a:cs typeface="Times New Roman" pitchFamily="18" charset="0"/>
              </a:rPr>
              <a:t>against whose order the Appeal is sought along with notice requiring such AO to </a:t>
            </a:r>
            <a:r>
              <a:rPr lang="en-US" sz="3200" dirty="0" smtClean="0">
                <a:solidFill>
                  <a:srgbClr val="C00000"/>
                </a:solidFill>
                <a:latin typeface="Times New Roman" pitchFamily="18" charset="0"/>
                <a:cs typeface="Times New Roman" pitchFamily="18" charset="0"/>
              </a:rPr>
              <a:t>file his reply </a:t>
            </a:r>
            <a:r>
              <a:rPr lang="en-US" sz="3200" dirty="0" smtClean="0">
                <a:solidFill>
                  <a:schemeClr val="tx1"/>
                </a:solidFill>
                <a:latin typeface="Times New Roman" pitchFamily="18" charset="0"/>
                <a:cs typeface="Times New Roman" pitchFamily="18" charset="0"/>
              </a:rPr>
              <a:t>thereto </a:t>
            </a:r>
            <a:r>
              <a:rPr lang="en-US" sz="3200" dirty="0" smtClean="0">
                <a:solidFill>
                  <a:srgbClr val="C00000"/>
                </a:solidFill>
                <a:latin typeface="Times New Roman" pitchFamily="18" charset="0"/>
                <a:cs typeface="Times New Roman" pitchFamily="18" charset="0"/>
              </a:rPr>
              <a:t>within</a:t>
            </a:r>
            <a:r>
              <a:rPr lang="en-US" sz="3200" dirty="0" smtClean="0">
                <a:solidFill>
                  <a:schemeClr val="tx1"/>
                </a:solidFill>
                <a:latin typeface="Times New Roman" pitchFamily="18" charset="0"/>
                <a:cs typeface="Times New Roman" pitchFamily="18" charset="0"/>
              </a:rPr>
              <a:t> a period of </a:t>
            </a:r>
            <a:r>
              <a:rPr lang="en-US" sz="3200" dirty="0" smtClean="0">
                <a:solidFill>
                  <a:srgbClr val="C00000"/>
                </a:solidFill>
                <a:latin typeface="Times New Roman" pitchFamily="18" charset="0"/>
                <a:cs typeface="Times New Roman" pitchFamily="18" charset="0"/>
              </a:rPr>
              <a:t>21 days. </a:t>
            </a:r>
            <a:r>
              <a:rPr lang="en-US" sz="3200" dirty="0" smtClean="0">
                <a:solidFill>
                  <a:schemeClr val="tx1"/>
                </a:solidFill>
                <a:latin typeface="Times New Roman" pitchFamily="18" charset="0"/>
                <a:cs typeface="Times New Roman" pitchFamily="18" charset="0"/>
              </a:rPr>
              <a:t>Provided that </a:t>
            </a:r>
            <a:r>
              <a:rPr lang="en-US" sz="3200" dirty="0" smtClean="0">
                <a:solidFill>
                  <a:srgbClr val="C00000"/>
                </a:solidFill>
                <a:latin typeface="Times New Roman" pitchFamily="18" charset="0"/>
                <a:cs typeface="Times New Roman" pitchFamily="18" charset="0"/>
              </a:rPr>
              <a:t>RD may extend </a:t>
            </a:r>
            <a:r>
              <a:rPr lang="en-US" sz="3200" dirty="0" smtClean="0">
                <a:solidFill>
                  <a:schemeClr val="tx1"/>
                </a:solidFill>
                <a:latin typeface="Times New Roman" pitchFamily="18" charset="0"/>
                <a:cs typeface="Times New Roman" pitchFamily="18" charset="0"/>
              </a:rPr>
              <a:t>the further period of 21 days if AO satisfies sufficient cause to not file within period of 21 days.</a:t>
            </a:r>
            <a:endParaRPr lang="en-US" sz="3200" dirty="0">
              <a:solidFill>
                <a:schemeClr val="tx1"/>
              </a:solidFill>
              <a:latin typeface="Times New Roman" pitchFamily="18" charset="0"/>
              <a:cs typeface="Times New Roman" pitchFamily="18" charset="0"/>
            </a:endParaRPr>
          </a:p>
        </p:txBody>
      </p:sp>
      <p:sp>
        <p:nvSpPr>
          <p:cNvPr id="9"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0" name="Slide Number Placeholder 9"/>
          <p:cNvSpPr>
            <a:spLocks noGrp="1"/>
          </p:cNvSpPr>
          <p:nvPr>
            <p:ph type="sldNum" sz="quarter" idx="12"/>
          </p:nvPr>
        </p:nvSpPr>
        <p:spPr/>
        <p:txBody>
          <a:bodyPr/>
          <a:lstStyle/>
          <a:p>
            <a:fld id="{A3F31473-23EB-4724-8B59-FE6D21D89FA4}" type="slidenum">
              <a:rPr lang="en-US" smtClean="0"/>
              <a:pPr/>
              <a:t>107</a:t>
            </a:fld>
            <a:endParaRPr lang="en-US"/>
          </a:p>
        </p:txBody>
      </p:sp>
    </p:spTree>
    <p:extLst>
      <p:ext uri="{BB962C8B-B14F-4D97-AF65-F5344CB8AC3E}">
        <p14:creationId xmlns:p14="http://schemas.microsoft.com/office/powerpoint/2010/main" xmlns="" val="642760542"/>
      </p:ext>
    </p:extLst>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31812" y="228600"/>
            <a:ext cx="10971371" cy="4572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400" b="1" i="0" u="sng" strike="noStrike" kern="1200" cap="none" spc="0" normalizeH="0" baseline="0" noProof="0" dirty="0" smtClean="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Rule 6 Disposal of appeal by RD</a:t>
            </a:r>
            <a:endParaRPr kumimoji="0" lang="en-US" sz="2400" b="1" i="0" u="sng" strike="noStrike" kern="1200" cap="none" spc="0" normalizeH="0" baseline="0" noProof="0" dirty="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7" name="Oval 6"/>
          <p:cNvSpPr/>
          <p:nvPr/>
        </p:nvSpPr>
        <p:spPr>
          <a:xfrm>
            <a:off x="1446213" y="1219200"/>
            <a:ext cx="9296400" cy="8382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Sub rule (2) Serve copy of reply </a:t>
            </a:r>
            <a:endParaRPr lang="en-US" sz="3200" dirty="0">
              <a:solidFill>
                <a:schemeClr val="tx1"/>
              </a:solidFill>
            </a:endParaRPr>
          </a:p>
        </p:txBody>
      </p:sp>
      <p:sp>
        <p:nvSpPr>
          <p:cNvPr id="8" name="Rounded Rectangle 7"/>
          <p:cNvSpPr/>
          <p:nvPr/>
        </p:nvSpPr>
        <p:spPr>
          <a:xfrm>
            <a:off x="760411" y="2667000"/>
            <a:ext cx="10972800" cy="25146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A copy of reply, application and written representation filed by  AO before RD and shall serve same copy to the Appellant. </a:t>
            </a:r>
            <a:endParaRPr lang="en-US" sz="3200" dirty="0">
              <a:solidFill>
                <a:schemeClr val="tx1"/>
              </a:solidFill>
              <a:latin typeface="Times New Roman" pitchFamily="18" charset="0"/>
              <a:cs typeface="Times New Roman" pitchFamily="18" charset="0"/>
            </a:endParaRPr>
          </a:p>
        </p:txBody>
      </p:sp>
      <p:sp>
        <p:nvSpPr>
          <p:cNvPr id="9" name="Down Arrow 8"/>
          <p:cNvSpPr/>
          <p:nvPr/>
        </p:nvSpPr>
        <p:spPr>
          <a:xfrm>
            <a:off x="5713413" y="2133600"/>
            <a:ext cx="914400"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1" name="Slide Number Placeholder 10"/>
          <p:cNvSpPr>
            <a:spLocks noGrp="1"/>
          </p:cNvSpPr>
          <p:nvPr>
            <p:ph type="sldNum" sz="quarter" idx="12"/>
          </p:nvPr>
        </p:nvSpPr>
        <p:spPr/>
        <p:txBody>
          <a:bodyPr/>
          <a:lstStyle/>
          <a:p>
            <a:fld id="{A3F31473-23EB-4724-8B59-FE6D21D89FA4}" type="slidenum">
              <a:rPr lang="en-US" smtClean="0"/>
              <a:pPr/>
              <a:t>108</a:t>
            </a:fld>
            <a:endParaRPr lang="en-US"/>
          </a:p>
        </p:txBody>
      </p:sp>
    </p:spTree>
    <p:extLst>
      <p:ext uri="{BB962C8B-B14F-4D97-AF65-F5344CB8AC3E}">
        <p14:creationId xmlns:p14="http://schemas.microsoft.com/office/powerpoint/2010/main" xmlns="" val="3905586333"/>
      </p:ext>
    </p:extLst>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531812" y="228600"/>
            <a:ext cx="10971371" cy="4572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400" b="1" i="0" u="sng" strike="noStrike" kern="1200" cap="none" spc="0" normalizeH="0" baseline="0" noProof="0" dirty="0" smtClean="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Rule 6 Disposal of appeal by RD</a:t>
            </a:r>
            <a:endParaRPr kumimoji="0" lang="en-US" sz="2400" b="1" i="0" u="sng" strike="noStrike" kern="1200" cap="none" spc="0" normalizeH="0" baseline="0" noProof="0" dirty="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5" name="Oval 4"/>
          <p:cNvSpPr/>
          <p:nvPr/>
        </p:nvSpPr>
        <p:spPr>
          <a:xfrm>
            <a:off x="1446213" y="1219200"/>
            <a:ext cx="9296400" cy="8382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Sub rule (3) date of hearing</a:t>
            </a:r>
            <a:endParaRPr lang="en-US" sz="3200" dirty="0">
              <a:solidFill>
                <a:schemeClr val="tx1"/>
              </a:solidFill>
            </a:endParaRPr>
          </a:p>
        </p:txBody>
      </p:sp>
      <p:sp>
        <p:nvSpPr>
          <p:cNvPr id="6" name="Down Arrow 5"/>
          <p:cNvSpPr/>
          <p:nvPr/>
        </p:nvSpPr>
        <p:spPr>
          <a:xfrm>
            <a:off x="5713413" y="2133600"/>
            <a:ext cx="914400"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760411" y="2667000"/>
            <a:ext cx="10972800" cy="25146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RD shall </a:t>
            </a:r>
            <a:r>
              <a:rPr lang="en-US" sz="3200" dirty="0" smtClean="0">
                <a:solidFill>
                  <a:srgbClr val="C00000"/>
                </a:solidFill>
              </a:rPr>
              <a:t>notify</a:t>
            </a:r>
            <a:r>
              <a:rPr lang="en-US" sz="3200" dirty="0" smtClean="0">
                <a:solidFill>
                  <a:schemeClr val="tx1"/>
                </a:solidFill>
              </a:rPr>
              <a:t> the </a:t>
            </a:r>
            <a:r>
              <a:rPr lang="en-US" sz="3200" dirty="0" smtClean="0">
                <a:solidFill>
                  <a:srgbClr val="C00000"/>
                </a:solidFill>
              </a:rPr>
              <a:t>parties</a:t>
            </a:r>
            <a:r>
              <a:rPr lang="en-US" sz="3200" dirty="0" smtClean="0">
                <a:solidFill>
                  <a:schemeClr val="tx1"/>
                </a:solidFill>
              </a:rPr>
              <a:t> date of hearing </a:t>
            </a:r>
            <a:r>
              <a:rPr lang="en-US" sz="3200" dirty="0" smtClean="0">
                <a:solidFill>
                  <a:srgbClr val="C00000"/>
                </a:solidFill>
              </a:rPr>
              <a:t>before 30 days</a:t>
            </a:r>
            <a:r>
              <a:rPr lang="en-US" sz="3200" dirty="0" smtClean="0">
                <a:solidFill>
                  <a:schemeClr val="tx1"/>
                </a:solidFill>
              </a:rPr>
              <a:t> from the date of hearing of the Appeal</a:t>
            </a:r>
            <a:endParaRPr lang="en-US" sz="3200" dirty="0">
              <a:solidFill>
                <a:schemeClr val="tx1"/>
              </a:solidFill>
            </a:endParaRPr>
          </a:p>
        </p:txBody>
      </p:sp>
      <p:sp>
        <p:nvSpPr>
          <p:cNvPr id="8"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9" name="Slide Number Placeholder 8"/>
          <p:cNvSpPr>
            <a:spLocks noGrp="1"/>
          </p:cNvSpPr>
          <p:nvPr>
            <p:ph type="sldNum" sz="quarter" idx="12"/>
          </p:nvPr>
        </p:nvSpPr>
        <p:spPr/>
        <p:txBody>
          <a:bodyPr/>
          <a:lstStyle/>
          <a:p>
            <a:fld id="{A3F31473-23EB-4724-8B59-FE6D21D89FA4}" type="slidenum">
              <a:rPr lang="en-US" smtClean="0"/>
              <a:pPr/>
              <a:t>109</a:t>
            </a:fld>
            <a:endParaRPr lang="en-US"/>
          </a:p>
        </p:txBody>
      </p:sp>
    </p:spTree>
    <p:extLst>
      <p:ext uri="{BB962C8B-B14F-4D97-AF65-F5344CB8AC3E}">
        <p14:creationId xmlns:p14="http://schemas.microsoft.com/office/powerpoint/2010/main" xmlns="" val="107658307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609600"/>
            <a:ext cx="10969943" cy="5334000"/>
          </a:xfrm>
        </p:spPr>
        <p:txBody>
          <a:bodyPr>
            <a:noAutofit/>
          </a:bodyPr>
          <a:lstStyle/>
          <a:p>
            <a:pPr marL="109728" indent="0" algn="just">
              <a:buNone/>
            </a:pPr>
            <a:r>
              <a:rPr lang="en-IN" sz="2800" b="1" u="sng" dirty="0" smtClean="0"/>
              <a:t>Matters to be included in Board’s Report for </a:t>
            </a:r>
            <a:r>
              <a:rPr lang="en-IN" sz="2800" b="1" u="sng" dirty="0" smtClean="0">
                <a:solidFill>
                  <a:srgbClr val="C00000"/>
                </a:solidFill>
              </a:rPr>
              <a:t>OPC and Small Company </a:t>
            </a:r>
            <a:r>
              <a:rPr lang="en-IN" sz="2800" b="1" u="sng" dirty="0" smtClean="0"/>
              <a:t>are : </a:t>
            </a:r>
          </a:p>
          <a:p>
            <a:pPr marL="228600" lvl="0" indent="-228600" algn="just">
              <a:buClrTx/>
              <a:buSzPct val="75000"/>
              <a:buFont typeface="+mj-lt"/>
              <a:buAutoNum type="arabicPeriod" startAt="6"/>
            </a:pPr>
            <a:r>
              <a:rPr lang="en-US" sz="2800" dirty="0" smtClean="0"/>
              <a:t>The state of Company’s affairs;</a:t>
            </a:r>
          </a:p>
          <a:p>
            <a:pPr marL="228600" lvl="0" indent="-228600" algn="just">
              <a:buClrTx/>
              <a:buSzPct val="75000"/>
              <a:buFont typeface="+mj-lt"/>
              <a:buAutoNum type="arabicPeriod" startAt="6"/>
            </a:pPr>
            <a:r>
              <a:rPr lang="en-US" sz="2800" dirty="0" smtClean="0"/>
              <a:t>The financial summary or highlights; </a:t>
            </a:r>
          </a:p>
          <a:p>
            <a:pPr marL="228600" lvl="0" indent="-228600" algn="just">
              <a:buClrTx/>
              <a:buSzPct val="75000"/>
              <a:buFont typeface="+mj-lt"/>
              <a:buAutoNum type="arabicPeriod" startAt="6"/>
            </a:pPr>
            <a:r>
              <a:rPr lang="en-US" sz="2800" dirty="0" smtClean="0"/>
              <a:t>Material changes from the date of closure of the financial year in the nature of business and their effect on the financial position of the Company;</a:t>
            </a:r>
          </a:p>
          <a:p>
            <a:pPr marL="228600" lvl="0" indent="-228600" algn="just">
              <a:buClrTx/>
              <a:buSzPct val="75000"/>
              <a:buFont typeface="+mj-lt"/>
              <a:buAutoNum type="arabicPeriod" startAt="6"/>
            </a:pPr>
            <a:r>
              <a:rPr lang="en-US" sz="2800" dirty="0" smtClean="0"/>
              <a:t> The details of the Directors who were appointed or have resigned during the year; </a:t>
            </a:r>
          </a:p>
          <a:p>
            <a:pPr marL="228600" lvl="0" indent="-228600" algn="just">
              <a:buClrTx/>
              <a:buSzPct val="75000"/>
              <a:buFont typeface="+mj-lt"/>
              <a:buAutoNum type="arabicPeriod" startAt="6"/>
            </a:pPr>
            <a:r>
              <a:rPr lang="en-US" sz="2800" dirty="0" smtClean="0"/>
              <a:t>The details or significant and material orders passed by the regulators or court or Tribunal impacting the going concern status and Company’s operations in future.</a:t>
            </a:r>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11</a:t>
            </a:fld>
            <a:endParaRPr lang="en-US" dirty="0"/>
          </a:p>
        </p:txBody>
      </p:sp>
      <p:sp>
        <p:nvSpPr>
          <p:cNvPr id="5" name="Title 4"/>
          <p:cNvSpPr>
            <a:spLocks noGrp="1"/>
          </p:cNvSpPr>
          <p:nvPr>
            <p:ph type="title"/>
          </p:nvPr>
        </p:nvSpPr>
        <p:spPr>
          <a:xfrm>
            <a:off x="684212" y="0"/>
            <a:ext cx="10969943" cy="609600"/>
          </a:xfrm>
        </p:spPr>
        <p:txBody>
          <a:bodyPr>
            <a:normAutofit fontScale="90000"/>
          </a:bodyPr>
          <a:lstStyle/>
          <a:p>
            <a:pPr marL="109728" algn="ctr"/>
            <a:r>
              <a:rPr lang="en-IN" sz="3600" dirty="0" smtClean="0">
                <a:solidFill>
                  <a:srgbClr val="FF0000"/>
                </a:solidFill>
              </a:rPr>
              <a:t>Section 134-</a:t>
            </a:r>
            <a:r>
              <a:rPr lang="en-US" sz="3600" dirty="0" smtClean="0">
                <a:solidFill>
                  <a:srgbClr val="FF0000"/>
                </a:solidFill>
                <a:latin typeface="Times New Roman" pitchFamily="18" charset="0"/>
                <a:cs typeface="Times New Roman" pitchFamily="18" charset="0"/>
              </a:rPr>
              <a:t> Financial And Board Report </a:t>
            </a:r>
            <a:endParaRPr lang="en-IN" sz="3600" dirty="0">
              <a:solidFill>
                <a:srgbClr val="FF0000"/>
              </a:solidFill>
            </a:endParaRPr>
          </a:p>
        </p:txBody>
      </p:sp>
    </p:spTree>
    <p:extLst>
      <p:ext uri="{BB962C8B-B14F-4D97-AF65-F5344CB8AC3E}">
        <p14:creationId xmlns:p14="http://schemas.microsoft.com/office/powerpoint/2010/main" xmlns="" val="3426932922"/>
      </p:ext>
    </p:extLst>
  </p:cSld>
  <p:clrMapOvr>
    <a:masterClrMapping/>
  </p:clrMapOvr>
  <p:transition spd="med">
    <p:wipe dir="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531812" y="228600"/>
            <a:ext cx="10971371" cy="4572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Rule 6 Disposal of appeal by RD</a:t>
            </a:r>
            <a:endParaRPr kumimoji="0" lang="en-US" sz="2800" b="1" i="0" u="sng" strike="noStrike" kern="1200" cap="none" spc="0" normalizeH="0" baseline="0" noProof="0" dirty="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5" name="Oval 4"/>
          <p:cNvSpPr/>
          <p:nvPr/>
        </p:nvSpPr>
        <p:spPr>
          <a:xfrm>
            <a:off x="1446213" y="1219200"/>
            <a:ext cx="9296400" cy="8382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Sub rule (4) Adjournment</a:t>
            </a:r>
            <a:endParaRPr lang="en-US" sz="3200" dirty="0">
              <a:solidFill>
                <a:schemeClr val="tx1"/>
              </a:solidFill>
            </a:endParaRPr>
          </a:p>
        </p:txBody>
      </p:sp>
      <p:sp>
        <p:nvSpPr>
          <p:cNvPr id="6" name="Down Arrow 5"/>
          <p:cNvSpPr/>
          <p:nvPr/>
        </p:nvSpPr>
        <p:spPr>
          <a:xfrm>
            <a:off x="5713413" y="2133600"/>
            <a:ext cx="914400"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760411" y="2667000"/>
            <a:ext cx="10972800" cy="25146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On the date fixed for hearing RD may, subject to the reason to be recorded in writing, pass any order as he thinks fit including order of adjournment of hearing to a future date</a:t>
            </a:r>
            <a:endParaRPr lang="en-US" sz="3200" dirty="0">
              <a:solidFill>
                <a:schemeClr val="tx1"/>
              </a:solidFill>
            </a:endParaRPr>
          </a:p>
        </p:txBody>
      </p:sp>
      <p:sp>
        <p:nvSpPr>
          <p:cNvPr id="8"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9" name="Slide Number Placeholder 8"/>
          <p:cNvSpPr>
            <a:spLocks noGrp="1"/>
          </p:cNvSpPr>
          <p:nvPr>
            <p:ph type="sldNum" sz="quarter" idx="12"/>
          </p:nvPr>
        </p:nvSpPr>
        <p:spPr/>
        <p:txBody>
          <a:bodyPr/>
          <a:lstStyle/>
          <a:p>
            <a:fld id="{A3F31473-23EB-4724-8B59-FE6D21D89FA4}" type="slidenum">
              <a:rPr lang="en-US" smtClean="0"/>
              <a:pPr/>
              <a:t>110</a:t>
            </a:fld>
            <a:endParaRPr lang="en-US"/>
          </a:p>
        </p:txBody>
      </p:sp>
    </p:spTree>
    <p:extLst>
      <p:ext uri="{BB962C8B-B14F-4D97-AF65-F5344CB8AC3E}">
        <p14:creationId xmlns:p14="http://schemas.microsoft.com/office/powerpoint/2010/main" xmlns="" val="1203818476"/>
      </p:ext>
    </p:extLst>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531812" y="228600"/>
            <a:ext cx="10971371" cy="4572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Rule 6 Disposal of appeal by RD</a:t>
            </a:r>
            <a:endParaRPr kumimoji="0" lang="en-US" sz="2800" b="1" i="0" u="sng" strike="noStrike" kern="1200" cap="none" spc="0" normalizeH="0" baseline="0" noProof="0" dirty="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5" name="Oval 4"/>
          <p:cNvSpPr/>
          <p:nvPr/>
        </p:nvSpPr>
        <p:spPr>
          <a:xfrm>
            <a:off x="1446213" y="838200"/>
            <a:ext cx="9296400" cy="9144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Sub </a:t>
            </a:r>
            <a:r>
              <a:rPr lang="en-US" sz="3200" dirty="0">
                <a:solidFill>
                  <a:schemeClr val="tx1"/>
                </a:solidFill>
                <a:latin typeface="Times New Roman" pitchFamily="18" charset="0"/>
                <a:cs typeface="Times New Roman" pitchFamily="18" charset="0"/>
              </a:rPr>
              <a:t>r</a:t>
            </a:r>
            <a:r>
              <a:rPr lang="en-US" sz="3200" dirty="0" smtClean="0">
                <a:solidFill>
                  <a:schemeClr val="tx1"/>
                </a:solidFill>
                <a:latin typeface="Times New Roman" pitchFamily="18" charset="0"/>
                <a:cs typeface="Times New Roman" pitchFamily="18" charset="0"/>
              </a:rPr>
              <a:t>ule (5) Order of Ex-parte</a:t>
            </a:r>
            <a:endParaRPr lang="en-US" sz="3200" dirty="0">
              <a:solidFill>
                <a:schemeClr val="tx1"/>
              </a:solidFill>
              <a:latin typeface="Times New Roman" pitchFamily="18" charset="0"/>
              <a:cs typeface="Times New Roman" pitchFamily="18" charset="0"/>
            </a:endParaRPr>
          </a:p>
        </p:txBody>
      </p:sp>
      <p:sp>
        <p:nvSpPr>
          <p:cNvPr id="6" name="Down Arrow 5"/>
          <p:cNvSpPr/>
          <p:nvPr/>
        </p:nvSpPr>
        <p:spPr>
          <a:xfrm>
            <a:off x="5713413" y="1828800"/>
            <a:ext cx="914400"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760411" y="2362200"/>
            <a:ext cx="10972800" cy="12954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In case the Appellant or AO does not appear on the date fix for hearing RD may dispose off the Appeal “Ex-parte” </a:t>
            </a:r>
            <a:endParaRPr lang="en-US" sz="3200" dirty="0">
              <a:solidFill>
                <a:schemeClr val="tx1"/>
              </a:solidFill>
              <a:latin typeface="Times New Roman" pitchFamily="18" charset="0"/>
              <a:cs typeface="Times New Roman" pitchFamily="18" charset="0"/>
            </a:endParaRPr>
          </a:p>
        </p:txBody>
      </p:sp>
      <p:sp>
        <p:nvSpPr>
          <p:cNvPr id="8" name="Down Arrow 7"/>
          <p:cNvSpPr/>
          <p:nvPr/>
        </p:nvSpPr>
        <p:spPr>
          <a:xfrm>
            <a:off x="5789613" y="3733800"/>
            <a:ext cx="914400" cy="457200"/>
          </a:xfrm>
          <a:prstGeom prst="downArrow">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760411" y="4267200"/>
            <a:ext cx="10972800" cy="16002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However RD may set aside the ex-parte order and restore Appeal if Appellant appears afterwards and satisfies the RD that there was sufficient cause for his non-appearance.</a:t>
            </a:r>
            <a:endParaRPr lang="en-US" sz="3200" dirty="0">
              <a:solidFill>
                <a:schemeClr val="tx1"/>
              </a:solidFill>
              <a:latin typeface="Times New Roman" pitchFamily="18" charset="0"/>
              <a:cs typeface="Times New Roman" pitchFamily="18" charset="0"/>
            </a:endParaRPr>
          </a:p>
        </p:txBody>
      </p:sp>
      <p:sp>
        <p:nvSpPr>
          <p:cNvPr id="10"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1" name="Slide Number Placeholder 10"/>
          <p:cNvSpPr>
            <a:spLocks noGrp="1"/>
          </p:cNvSpPr>
          <p:nvPr>
            <p:ph type="sldNum" sz="quarter" idx="12"/>
          </p:nvPr>
        </p:nvSpPr>
        <p:spPr/>
        <p:txBody>
          <a:bodyPr/>
          <a:lstStyle/>
          <a:p>
            <a:fld id="{A3F31473-23EB-4724-8B59-FE6D21D89FA4}" type="slidenum">
              <a:rPr lang="en-US" smtClean="0"/>
              <a:pPr/>
              <a:t>111</a:t>
            </a:fld>
            <a:endParaRPr lang="en-US"/>
          </a:p>
        </p:txBody>
      </p:sp>
    </p:spTree>
    <p:extLst>
      <p:ext uri="{BB962C8B-B14F-4D97-AF65-F5344CB8AC3E}">
        <p14:creationId xmlns:p14="http://schemas.microsoft.com/office/powerpoint/2010/main" xmlns="" val="392614946"/>
      </p:ext>
    </p:extLst>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wn Arrow Callout 6"/>
          <p:cNvSpPr/>
          <p:nvPr/>
        </p:nvSpPr>
        <p:spPr>
          <a:xfrm>
            <a:off x="3503614" y="914400"/>
            <a:ext cx="4419599" cy="1447800"/>
          </a:xfrm>
          <a:prstGeom prst="downArrowCallou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Order of Regional Director</a:t>
            </a:r>
            <a:endParaRPr lang="en-US" sz="2400" dirty="0">
              <a:solidFill>
                <a:schemeClr val="tx1"/>
              </a:solidFill>
            </a:endParaRPr>
          </a:p>
        </p:txBody>
      </p:sp>
      <p:sp>
        <p:nvSpPr>
          <p:cNvPr id="8" name="Oval 7"/>
          <p:cNvSpPr/>
          <p:nvPr/>
        </p:nvSpPr>
        <p:spPr>
          <a:xfrm>
            <a:off x="1446212" y="2438400"/>
            <a:ext cx="8915400" cy="3429000"/>
          </a:xfrm>
          <a:prstGeom prst="ellipse">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Regional Director may after giving the parties to the Appeal an opportunity of being heard, pass such order as he thinks fit</a:t>
            </a:r>
            <a:r>
              <a:rPr lang="en-US" sz="3200" dirty="0" smtClean="0">
                <a:solidFill>
                  <a:srgbClr val="FF0000"/>
                </a:solidFill>
                <a:latin typeface="Times New Roman" pitchFamily="18" charset="0"/>
                <a:cs typeface="Times New Roman" pitchFamily="18" charset="0"/>
              </a:rPr>
              <a:t>, confirming, modifying or setting aside the order </a:t>
            </a:r>
            <a:r>
              <a:rPr lang="en-US" sz="2800" dirty="0" smtClean="0">
                <a:solidFill>
                  <a:schemeClr val="tx1"/>
                </a:solidFill>
                <a:latin typeface="Times New Roman" pitchFamily="18" charset="0"/>
                <a:cs typeface="Times New Roman" pitchFamily="18" charset="0"/>
              </a:rPr>
              <a:t>appealed against.</a:t>
            </a:r>
            <a:endParaRPr lang="en-US" sz="2800" dirty="0">
              <a:solidFill>
                <a:schemeClr val="tx1"/>
              </a:solidFill>
              <a:latin typeface="Times New Roman" pitchFamily="18" charset="0"/>
              <a:cs typeface="Times New Roman" pitchFamily="18" charset="0"/>
            </a:endParaRPr>
          </a:p>
        </p:txBody>
      </p:sp>
      <p:sp>
        <p:nvSpPr>
          <p:cNvPr id="9" name="Rectangle 8"/>
          <p:cNvSpPr/>
          <p:nvPr/>
        </p:nvSpPr>
        <p:spPr>
          <a:xfrm>
            <a:off x="2817812" y="228600"/>
            <a:ext cx="6213688" cy="584775"/>
          </a:xfrm>
          <a:prstGeom prst="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pPr algn="ctr"/>
            <a:r>
              <a:rPr lang="en-US" sz="3200" b="1" u="sng" dirty="0" smtClean="0">
                <a:solidFill>
                  <a:srgbClr val="C00000"/>
                </a:solidFill>
                <a:latin typeface="Times New Roman" pitchFamily="18" charset="0"/>
                <a:cs typeface="Times New Roman" pitchFamily="18" charset="0"/>
              </a:rPr>
              <a:t>As per Section 454(7) of CA 2013 </a:t>
            </a:r>
            <a:endParaRPr lang="en-US" sz="3200" b="1" u="sng" dirty="0">
              <a:solidFill>
                <a:srgbClr val="C00000"/>
              </a:solidFill>
              <a:latin typeface="Times New Roman" pitchFamily="18" charset="0"/>
              <a:cs typeface="Times New Roman" pitchFamily="18" charset="0"/>
            </a:endParaRPr>
          </a:p>
        </p:txBody>
      </p:sp>
      <p:sp>
        <p:nvSpPr>
          <p:cNvPr id="5"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6" name="Slide Number Placeholder 5"/>
          <p:cNvSpPr>
            <a:spLocks noGrp="1"/>
          </p:cNvSpPr>
          <p:nvPr>
            <p:ph type="sldNum" sz="quarter" idx="12"/>
          </p:nvPr>
        </p:nvSpPr>
        <p:spPr/>
        <p:txBody>
          <a:bodyPr/>
          <a:lstStyle/>
          <a:p>
            <a:fld id="{A3F31473-23EB-4724-8B59-FE6D21D89FA4}" type="slidenum">
              <a:rPr lang="en-US" smtClean="0"/>
              <a:pPr/>
              <a:t>112</a:t>
            </a:fld>
            <a:endParaRPr lang="en-US"/>
          </a:p>
        </p:txBody>
      </p:sp>
    </p:spTree>
    <p:extLst>
      <p:ext uri="{BB962C8B-B14F-4D97-AF65-F5344CB8AC3E}">
        <p14:creationId xmlns:p14="http://schemas.microsoft.com/office/powerpoint/2010/main" xmlns="" val="4239533348"/>
      </p:ext>
    </p:extLst>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531812" y="228600"/>
            <a:ext cx="10971371" cy="457200"/>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smtClean="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Rule 6 Disposal of appeal by RD</a:t>
            </a:r>
            <a:endParaRPr kumimoji="0" lang="en-US" sz="3200" b="1" i="0" u="sng" strike="noStrike" kern="1200" cap="none" spc="0" normalizeH="0" baseline="0" noProof="0" dirty="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6" name="Rounded Rectangle 5"/>
          <p:cNvSpPr/>
          <p:nvPr/>
        </p:nvSpPr>
        <p:spPr>
          <a:xfrm>
            <a:off x="1065212" y="1143000"/>
            <a:ext cx="10287000" cy="10668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As per sub rule (6) the Order passed shall be dated and signed by RD </a:t>
            </a:r>
            <a:endParaRPr lang="en-US" sz="3200" dirty="0">
              <a:solidFill>
                <a:schemeClr val="tx1"/>
              </a:solidFill>
              <a:latin typeface="Times New Roman" pitchFamily="18" charset="0"/>
              <a:cs typeface="Times New Roman" pitchFamily="18" charset="0"/>
            </a:endParaRPr>
          </a:p>
        </p:txBody>
      </p:sp>
      <p:sp>
        <p:nvSpPr>
          <p:cNvPr id="7" name="Rounded Rectangle 6"/>
          <p:cNvSpPr/>
          <p:nvPr/>
        </p:nvSpPr>
        <p:spPr>
          <a:xfrm>
            <a:off x="1065212" y="2743200"/>
            <a:ext cx="10287000" cy="914400"/>
          </a:xfrm>
          <a:prstGeom prst="roundRect">
            <a:avLst/>
          </a:prstGeom>
          <a:solidFill>
            <a:schemeClr val="bg2">
              <a:lumMod val="9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latin typeface="Times New Roman" pitchFamily="18" charset="0"/>
                <a:cs typeface="Times New Roman" pitchFamily="18" charset="0"/>
              </a:rPr>
              <a:t>As per sub rule (7) Certified copy of every order shall be send to </a:t>
            </a:r>
            <a:endParaRPr lang="en-US" sz="3200" dirty="0">
              <a:solidFill>
                <a:schemeClr val="tx1"/>
              </a:solidFill>
              <a:latin typeface="Times New Roman" pitchFamily="18" charset="0"/>
              <a:cs typeface="Times New Roman" pitchFamily="18" charset="0"/>
            </a:endParaRPr>
          </a:p>
        </p:txBody>
      </p:sp>
      <p:cxnSp>
        <p:nvCxnSpPr>
          <p:cNvPr id="11" name="Straight Arrow Connector 10"/>
          <p:cNvCxnSpPr/>
          <p:nvPr/>
        </p:nvCxnSpPr>
        <p:spPr>
          <a:xfrm rot="10800000" flipV="1">
            <a:off x="2284412" y="3733800"/>
            <a:ext cx="2743200" cy="685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2" name="Oval 11"/>
          <p:cNvSpPr/>
          <p:nvPr/>
        </p:nvSpPr>
        <p:spPr>
          <a:xfrm>
            <a:off x="531812" y="4495800"/>
            <a:ext cx="3124200" cy="114300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Adjudicating Officer(AO)</a:t>
            </a:r>
            <a:endParaRPr lang="en-US" sz="2800" dirty="0">
              <a:solidFill>
                <a:schemeClr val="tx1"/>
              </a:solidFill>
              <a:latin typeface="Times New Roman" pitchFamily="18" charset="0"/>
              <a:cs typeface="Times New Roman" pitchFamily="18" charset="0"/>
            </a:endParaRPr>
          </a:p>
        </p:txBody>
      </p:sp>
      <p:cxnSp>
        <p:nvCxnSpPr>
          <p:cNvPr id="14" name="Straight Arrow Connector 13"/>
          <p:cNvCxnSpPr/>
          <p:nvPr/>
        </p:nvCxnSpPr>
        <p:spPr>
          <a:xfrm rot="5400000">
            <a:off x="5332412" y="4191001"/>
            <a:ext cx="9144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5" name="Oval 14"/>
          <p:cNvSpPr/>
          <p:nvPr/>
        </p:nvSpPr>
        <p:spPr>
          <a:xfrm>
            <a:off x="4265613" y="4724400"/>
            <a:ext cx="3124200" cy="114300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Appellant</a:t>
            </a:r>
            <a:endParaRPr lang="en-US" sz="2800" dirty="0">
              <a:solidFill>
                <a:schemeClr val="tx1"/>
              </a:solidFill>
              <a:latin typeface="Times New Roman" pitchFamily="18" charset="0"/>
              <a:cs typeface="Times New Roman" pitchFamily="18" charset="0"/>
            </a:endParaRPr>
          </a:p>
        </p:txBody>
      </p:sp>
      <p:sp>
        <p:nvSpPr>
          <p:cNvPr id="16" name="Oval 15"/>
          <p:cNvSpPr/>
          <p:nvPr/>
        </p:nvSpPr>
        <p:spPr>
          <a:xfrm>
            <a:off x="8075612" y="4648200"/>
            <a:ext cx="3124200" cy="114300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CG</a:t>
            </a:r>
            <a:endParaRPr lang="en-US" sz="3200" dirty="0">
              <a:solidFill>
                <a:schemeClr val="tx1"/>
              </a:solidFill>
              <a:latin typeface="Times New Roman" pitchFamily="18" charset="0"/>
              <a:cs typeface="Times New Roman" pitchFamily="18" charset="0"/>
            </a:endParaRPr>
          </a:p>
        </p:txBody>
      </p:sp>
      <p:cxnSp>
        <p:nvCxnSpPr>
          <p:cNvPr id="18" name="Straight Arrow Connector 17"/>
          <p:cNvCxnSpPr/>
          <p:nvPr/>
        </p:nvCxnSpPr>
        <p:spPr>
          <a:xfrm>
            <a:off x="6704013" y="3733800"/>
            <a:ext cx="2667000" cy="8382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3"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7" name="Slide Number Placeholder 16"/>
          <p:cNvSpPr>
            <a:spLocks noGrp="1"/>
          </p:cNvSpPr>
          <p:nvPr>
            <p:ph type="sldNum" sz="quarter" idx="12"/>
          </p:nvPr>
        </p:nvSpPr>
        <p:spPr/>
        <p:txBody>
          <a:bodyPr/>
          <a:lstStyle/>
          <a:p>
            <a:fld id="{A3F31473-23EB-4724-8B59-FE6D21D89FA4}" type="slidenum">
              <a:rPr lang="en-US" smtClean="0"/>
              <a:pPr/>
              <a:t>113</a:t>
            </a:fld>
            <a:endParaRPr lang="en-US"/>
          </a:p>
        </p:txBody>
      </p:sp>
    </p:spTree>
    <p:extLst>
      <p:ext uri="{BB962C8B-B14F-4D97-AF65-F5344CB8AC3E}">
        <p14:creationId xmlns:p14="http://schemas.microsoft.com/office/powerpoint/2010/main" xmlns="" val="4283458496"/>
      </p:ext>
    </p:extLst>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xmlns="" val="1510771879"/>
              </p:ext>
            </p:extLst>
          </p:nvPr>
        </p:nvGraphicFramePr>
        <p:xfrm>
          <a:off x="379414" y="762000"/>
          <a:ext cx="11201398" cy="5645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4"/>
          <p:cNvSpPr txBox="1">
            <a:spLocks/>
          </p:cNvSpPr>
          <p:nvPr/>
        </p:nvSpPr>
        <p:spPr>
          <a:xfrm>
            <a:off x="455612" y="0"/>
            <a:ext cx="10971371" cy="6096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000" b="1" dirty="0" smtClean="0">
                <a:solidFill>
                  <a:srgbClr val="C00000"/>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Penalty u/s 454 (8)</a:t>
            </a:r>
            <a:endParaRPr kumimoji="0" lang="en-US" sz="3000" b="1" i="0" u="none" strike="noStrike" kern="1200" cap="none" spc="0" normalizeH="0" baseline="0" noProof="0" dirty="0">
              <a:ln>
                <a:noFill/>
              </a:ln>
              <a:solidFill>
                <a:srgbClr val="C0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114</a:t>
            </a:fld>
            <a:endParaRPr lang="en-US"/>
          </a:p>
        </p:txBody>
      </p:sp>
    </p:spTree>
    <p:extLst>
      <p:ext uri="{BB962C8B-B14F-4D97-AF65-F5344CB8AC3E}">
        <p14:creationId xmlns:p14="http://schemas.microsoft.com/office/powerpoint/2010/main" xmlns="" val="1212825659"/>
      </p:ext>
    </p:extLst>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115</a:t>
            </a:fld>
            <a:endParaRPr lang="en-US"/>
          </a:p>
        </p:txBody>
      </p:sp>
      <p:sp>
        <p:nvSpPr>
          <p:cNvPr id="8" name="Content Placeholder 7"/>
          <p:cNvSpPr>
            <a:spLocks noGrp="1"/>
          </p:cNvSpPr>
          <p:nvPr>
            <p:ph idx="1"/>
          </p:nvPr>
        </p:nvSpPr>
        <p:spPr>
          <a:xfrm>
            <a:off x="684212" y="1752600"/>
            <a:ext cx="4419600" cy="4191000"/>
          </a:xfrm>
        </p:spPr>
        <p:txBody>
          <a:bodyPr>
            <a:noAutofit/>
          </a:bodyPr>
          <a:lstStyle/>
          <a:p>
            <a:pPr>
              <a:buNone/>
            </a:pPr>
            <a:r>
              <a:rPr lang="en-US" sz="2400" b="1" dirty="0" smtClean="0"/>
              <a:t>AMITA DESAI</a:t>
            </a:r>
          </a:p>
          <a:p>
            <a:pPr>
              <a:buNone/>
            </a:pPr>
            <a:r>
              <a:rPr lang="en-US" sz="2400" dirty="0" smtClean="0"/>
              <a:t>Amita Desai &amp; Co.</a:t>
            </a:r>
          </a:p>
          <a:p>
            <a:pPr>
              <a:buNone/>
            </a:pPr>
            <a:endParaRPr lang="en-US" sz="2400" dirty="0" smtClean="0"/>
          </a:p>
          <a:p>
            <a:pPr marL="120650" indent="-11113">
              <a:buNone/>
            </a:pPr>
            <a:r>
              <a:rPr lang="en-US" sz="2400" dirty="0" smtClean="0"/>
              <a:t>1005, Hubtown Solaris,</a:t>
            </a:r>
          </a:p>
          <a:p>
            <a:pPr marL="120650" indent="-11113">
              <a:buNone/>
            </a:pPr>
            <a:r>
              <a:rPr lang="en-US" sz="2400" dirty="0" smtClean="0"/>
              <a:t>Prof N S Phadke Marg, </a:t>
            </a:r>
          </a:p>
          <a:p>
            <a:pPr marL="120650" indent="-11113">
              <a:buNone/>
            </a:pPr>
            <a:r>
              <a:rPr lang="en-US" sz="2400" dirty="0" smtClean="0"/>
              <a:t>Andheri (E), Mumbai</a:t>
            </a:r>
          </a:p>
          <a:p>
            <a:pPr marL="120650" indent="-11113">
              <a:buNone/>
            </a:pPr>
            <a:r>
              <a:rPr lang="en-US" sz="2400" dirty="0" smtClean="0"/>
              <a:t>Off 91 22 26845919/20/21</a:t>
            </a:r>
          </a:p>
          <a:p>
            <a:pPr marL="120650" indent="-11113">
              <a:buNone/>
            </a:pPr>
            <a:r>
              <a:rPr lang="en-US" sz="2400" dirty="0" smtClean="0"/>
              <a:t>Mobile : 9820177691</a:t>
            </a:r>
          </a:p>
          <a:p>
            <a:pPr marL="120650" indent="-11113">
              <a:buNone/>
            </a:pPr>
            <a:r>
              <a:rPr lang="en-US" sz="2400" dirty="0" smtClean="0"/>
              <a:t>Email: </a:t>
            </a:r>
            <a:r>
              <a:rPr lang="en-US" sz="2400" dirty="0" smtClean="0">
                <a:hlinkClick r:id="rId2"/>
              </a:rPr>
              <a:t>info@amitadesai.com</a:t>
            </a:r>
            <a:endParaRPr lang="en-US" sz="2400" dirty="0" smtClean="0"/>
          </a:p>
          <a:p>
            <a:pPr marL="120650" indent="-11113">
              <a:buNone/>
            </a:pPr>
            <a:r>
              <a:rPr lang="en-US" sz="2400" dirty="0" smtClean="0"/>
              <a:t>Website: www.amitadesai.com</a:t>
            </a:r>
            <a:endParaRPr lang="en-US" sz="2400" dirty="0"/>
          </a:p>
        </p:txBody>
      </p:sp>
      <p:pic>
        <p:nvPicPr>
          <p:cNvPr id="2053" name="Picture 5" descr="C:\Users\nim27\AppData\Local\Microsoft\Windows\Temporary Internet Files\Content.IE5\D9X9MTC4\thank-you[1].jpg"/>
          <p:cNvPicPr>
            <a:picLocks noChangeAspect="1" noChangeArrowheads="1"/>
          </p:cNvPicPr>
          <p:nvPr/>
        </p:nvPicPr>
        <p:blipFill>
          <a:blip r:embed="rId3" cstate="print"/>
          <a:srcRect/>
          <a:stretch>
            <a:fillRect/>
          </a:stretch>
        </p:blipFill>
        <p:spPr bwMode="auto">
          <a:xfrm>
            <a:off x="5942012" y="609600"/>
            <a:ext cx="6116052" cy="4648200"/>
          </a:xfrm>
          <a:prstGeom prst="rect">
            <a:avLst/>
          </a:prstGeom>
          <a:noFill/>
        </p:spPr>
      </p:pic>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914401"/>
            <a:ext cx="10969943" cy="5092892"/>
          </a:xfrm>
        </p:spPr>
        <p:txBody>
          <a:bodyPr>
            <a:normAutofit/>
          </a:bodyPr>
          <a:lstStyle/>
          <a:p>
            <a:pPr marL="109728" lvl="0" indent="0" algn="just">
              <a:buNone/>
            </a:pPr>
            <a:r>
              <a:rPr lang="en-US" sz="3200" b="1" u="sng" dirty="0" smtClean="0"/>
              <a:t>First Proviso to Section 139 (1)</a:t>
            </a:r>
            <a:r>
              <a:rPr lang="en-US" sz="3200" dirty="0" smtClean="0"/>
              <a:t> of the Companies Act, 2013 was omitted vide the amendment under the Companies Amendment Act, 2017 with effect from                     </a:t>
            </a:r>
            <a:r>
              <a:rPr lang="en-US" sz="3200" b="1" u="sng" dirty="0" smtClean="0"/>
              <a:t>May 07, 2018</a:t>
            </a:r>
          </a:p>
          <a:p>
            <a:pPr marL="109728" lvl="0" indent="0" algn="just">
              <a:buNone/>
            </a:pPr>
            <a:endParaRPr lang="en-US" sz="3200" dirty="0" smtClean="0"/>
          </a:p>
          <a:p>
            <a:pPr marL="109728" lvl="0" indent="0" algn="just">
              <a:buNone/>
            </a:pPr>
            <a:r>
              <a:rPr lang="en-US" sz="3200" dirty="0" smtClean="0"/>
              <a:t>Now the Company </a:t>
            </a:r>
            <a:r>
              <a:rPr lang="en-US" sz="3200" u="sng" dirty="0" smtClean="0"/>
              <a:t>does not require ratification </a:t>
            </a:r>
            <a:r>
              <a:rPr lang="en-US" sz="3200" dirty="0" smtClean="0"/>
              <a:t>of the appointment of Statutory Auditor by the members at every AGM </a:t>
            </a:r>
            <a:endParaRPr lang="en-US" sz="3200" dirty="0"/>
          </a:p>
          <a:p>
            <a:pPr marL="109728" lvl="0" indent="0" algn="just">
              <a:buNone/>
            </a:pPr>
            <a:endParaRPr lang="en-US" sz="3200" dirty="0" smtClean="0"/>
          </a:p>
          <a:p>
            <a:pPr marL="109728" lvl="0" indent="0" algn="just">
              <a:buNone/>
            </a:pPr>
            <a:r>
              <a:rPr lang="en-US" sz="3200" dirty="0" smtClean="0">
                <a:solidFill>
                  <a:srgbClr val="C00000"/>
                </a:solidFill>
              </a:rPr>
              <a:t>More Independence to Auditors</a:t>
            </a:r>
          </a:p>
          <a:p>
            <a:pPr marL="109728" lvl="0" indent="0" algn="just">
              <a:buNone/>
            </a:pPr>
            <a:endParaRPr lang="en-US" sz="3200" dirty="0" smtClean="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12</a:t>
            </a:fld>
            <a:endParaRPr lang="en-US" dirty="0"/>
          </a:p>
        </p:txBody>
      </p:sp>
      <p:sp>
        <p:nvSpPr>
          <p:cNvPr id="5" name="Title 4"/>
          <p:cNvSpPr>
            <a:spLocks noGrp="1"/>
          </p:cNvSpPr>
          <p:nvPr>
            <p:ph type="title"/>
          </p:nvPr>
        </p:nvSpPr>
        <p:spPr>
          <a:xfrm>
            <a:off x="684212" y="0"/>
            <a:ext cx="10969943" cy="914400"/>
          </a:xfrm>
        </p:spPr>
        <p:txBody>
          <a:bodyPr/>
          <a:lstStyle/>
          <a:p>
            <a:pPr marL="109728" algn="ctr"/>
            <a:r>
              <a:rPr lang="en-IN" dirty="0" smtClean="0">
                <a:solidFill>
                  <a:srgbClr val="C00000"/>
                </a:solidFill>
              </a:rPr>
              <a:t>Ratification of Auditors  Appointment</a:t>
            </a:r>
            <a:endParaRPr lang="en-IN" dirty="0">
              <a:solidFill>
                <a:srgbClr val="C00000"/>
              </a:solidFill>
            </a:endParaRPr>
          </a:p>
        </p:txBody>
      </p:sp>
    </p:spTree>
    <p:extLst>
      <p:ext uri="{BB962C8B-B14F-4D97-AF65-F5344CB8AC3E}">
        <p14:creationId xmlns:p14="http://schemas.microsoft.com/office/powerpoint/2010/main" xmlns="" val="3426932922"/>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1812" y="685800"/>
            <a:ext cx="10969943" cy="5016692"/>
          </a:xfrm>
        </p:spPr>
        <p:txBody>
          <a:bodyPr>
            <a:normAutofit/>
          </a:bodyPr>
          <a:lstStyle/>
          <a:p>
            <a:pPr marL="119063" indent="-9525" algn="just">
              <a:buNone/>
            </a:pPr>
            <a:r>
              <a:rPr lang="en-US" dirty="0" smtClean="0"/>
              <a:t>Following are the various e-Forms that are to be filed with the Registrar within the time as prescribed after the AGM</a:t>
            </a:r>
          </a:p>
          <a:p>
            <a:pPr marL="119063" indent="-9525" algn="just">
              <a:buNone/>
            </a:pPr>
            <a:endParaRPr lang="en-US" dirty="0" smtClean="0"/>
          </a:p>
          <a:p>
            <a:pPr marL="403225" indent="-293688" algn="just">
              <a:buClrTx/>
              <a:buSzPct val="76000"/>
              <a:buFont typeface="+mj-lt"/>
              <a:buAutoNum type="arabicPeriod"/>
            </a:pPr>
            <a:r>
              <a:rPr lang="en-US" dirty="0" smtClean="0"/>
              <a:t>Financial Statement is filed in </a:t>
            </a:r>
            <a:r>
              <a:rPr lang="en-US" b="1" u="sng" dirty="0" smtClean="0"/>
              <a:t>e-Form AOC-4</a:t>
            </a:r>
          </a:p>
          <a:p>
            <a:pPr marL="403225" indent="-293688" algn="just">
              <a:buClrTx/>
              <a:buSzPct val="76000"/>
              <a:buFont typeface="+mj-lt"/>
              <a:buAutoNum type="arabicPeriod"/>
            </a:pPr>
            <a:r>
              <a:rPr lang="en-US" dirty="0" smtClean="0"/>
              <a:t>Consolidated Financial Statement is filed in </a:t>
            </a:r>
            <a:r>
              <a:rPr lang="en-US" b="1" u="sng" dirty="0" smtClean="0"/>
              <a:t>e-Form AOC-4 (CFS)</a:t>
            </a:r>
          </a:p>
          <a:p>
            <a:pPr marL="403225" indent="-293688" algn="just">
              <a:buClrTx/>
              <a:buSzPct val="76000"/>
              <a:buFont typeface="+mj-lt"/>
              <a:buAutoNum type="arabicPeriod"/>
            </a:pPr>
            <a:r>
              <a:rPr lang="en-US" dirty="0" smtClean="0"/>
              <a:t>Annual Return in </a:t>
            </a:r>
            <a:r>
              <a:rPr lang="en-US" b="1" u="sng" dirty="0" smtClean="0"/>
              <a:t>e-Form MGT-7</a:t>
            </a:r>
            <a:endParaRPr lang="en-US" dirty="0" smtClean="0"/>
          </a:p>
          <a:p>
            <a:pPr marL="403225" indent="-293688" algn="just">
              <a:buClrTx/>
              <a:buSzPct val="76000"/>
              <a:buFont typeface="+mj-lt"/>
              <a:buAutoNum type="arabicPeriod"/>
            </a:pPr>
            <a:r>
              <a:rPr lang="en-US" dirty="0" smtClean="0"/>
              <a:t>Appointment of new Statutory Auditor in </a:t>
            </a:r>
            <a:r>
              <a:rPr lang="en-US" b="1" u="sng" dirty="0" smtClean="0"/>
              <a:t>e-Form ADT-1</a:t>
            </a:r>
            <a:r>
              <a:rPr lang="en-US" b="1" dirty="0" smtClean="0"/>
              <a:t> </a:t>
            </a:r>
            <a:r>
              <a:rPr lang="en-US" dirty="0" smtClean="0"/>
              <a:t>and Resignation of Statutory Auditor in </a:t>
            </a:r>
            <a:r>
              <a:rPr lang="en-US" b="1" u="sng" dirty="0" smtClean="0"/>
              <a:t>e-Form ADT-3</a:t>
            </a:r>
          </a:p>
          <a:p>
            <a:pPr marL="403225" indent="-293688" algn="just">
              <a:buClrTx/>
              <a:buSzPct val="76000"/>
              <a:buFont typeface="+mj-lt"/>
              <a:buAutoNum type="arabicPeriod"/>
            </a:pPr>
            <a:r>
              <a:rPr lang="en-US" dirty="0" smtClean="0"/>
              <a:t>Appointment/Resignation/Regularization of Director in </a:t>
            </a:r>
            <a:r>
              <a:rPr lang="en-US" b="1" u="sng" dirty="0" smtClean="0"/>
              <a:t>e-Form DIR-12</a:t>
            </a:r>
          </a:p>
          <a:p>
            <a:pPr marL="403225" indent="-293688" algn="just">
              <a:buClrTx/>
              <a:buSzPct val="76000"/>
              <a:buFont typeface="+mj-lt"/>
              <a:buAutoNum type="arabicPeriod"/>
            </a:pPr>
            <a:r>
              <a:rPr lang="en-US" dirty="0" smtClean="0"/>
              <a:t>Filing of Resolutions in </a:t>
            </a:r>
            <a:r>
              <a:rPr lang="en-US" b="1" u="sng" dirty="0" smtClean="0"/>
              <a:t>e-Form MGT-14</a:t>
            </a:r>
          </a:p>
          <a:p>
            <a:pPr marL="624078" indent="-514350" algn="just">
              <a:buClrTx/>
              <a:buSzPct val="75000"/>
              <a:buFont typeface="+mj-lt"/>
              <a:buAutoNum type="arabicPeriod"/>
            </a:pPr>
            <a:endParaRPr lang="en-US" b="1" u="sng" dirty="0" smtClean="0"/>
          </a:p>
          <a:p>
            <a:pPr marL="624078" indent="-514350" algn="just">
              <a:buFont typeface="+mj-lt"/>
              <a:buAutoNum type="arabicPeriod"/>
            </a:pPr>
            <a:endParaRPr lang="en-US" dirty="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13</a:t>
            </a:fld>
            <a:endParaRPr lang="en-US" dirty="0"/>
          </a:p>
        </p:txBody>
      </p:sp>
      <p:sp>
        <p:nvSpPr>
          <p:cNvPr id="5" name="Title 4"/>
          <p:cNvSpPr>
            <a:spLocks noGrp="1"/>
          </p:cNvSpPr>
          <p:nvPr>
            <p:ph type="title"/>
          </p:nvPr>
        </p:nvSpPr>
        <p:spPr>
          <a:xfrm>
            <a:off x="455612" y="-152400"/>
            <a:ext cx="10969943" cy="944562"/>
          </a:xfrm>
        </p:spPr>
        <p:txBody>
          <a:bodyPr>
            <a:normAutofit/>
          </a:bodyPr>
          <a:lstStyle/>
          <a:p>
            <a:pPr algn="ctr"/>
            <a:r>
              <a:rPr lang="en-US" sz="3600" dirty="0" err="1" smtClean="0">
                <a:solidFill>
                  <a:schemeClr val="accent2"/>
                </a:solidFill>
              </a:rPr>
              <a:t>RoC</a:t>
            </a:r>
            <a:r>
              <a:rPr lang="en-US" sz="3600" dirty="0" smtClean="0">
                <a:solidFill>
                  <a:schemeClr val="accent2"/>
                </a:solidFill>
              </a:rPr>
              <a:t> Form Filing Post AGM </a:t>
            </a:r>
            <a:endParaRPr lang="en-US" sz="3600" dirty="0">
              <a:solidFill>
                <a:schemeClr val="accent2"/>
              </a:solidFill>
            </a:endParaRPr>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4120261754"/>
              </p:ext>
            </p:extLst>
          </p:nvPr>
        </p:nvGraphicFramePr>
        <p:xfrm>
          <a:off x="227012" y="914400"/>
          <a:ext cx="11734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14</a:t>
            </a:fld>
            <a:endParaRPr lang="en-US"/>
          </a:p>
        </p:txBody>
      </p:sp>
      <p:sp>
        <p:nvSpPr>
          <p:cNvPr id="5" name="Title 4"/>
          <p:cNvSpPr>
            <a:spLocks noGrp="1"/>
          </p:cNvSpPr>
          <p:nvPr>
            <p:ph type="title"/>
          </p:nvPr>
        </p:nvSpPr>
        <p:spPr>
          <a:xfrm>
            <a:off x="608012" y="0"/>
            <a:ext cx="10969943" cy="639762"/>
          </a:xfrm>
        </p:spPr>
        <p:txBody>
          <a:bodyPr>
            <a:noAutofit/>
          </a:bodyPr>
          <a:lstStyle/>
          <a:p>
            <a:pPr algn="ctr"/>
            <a:r>
              <a:rPr lang="en-US" sz="3200" dirty="0" smtClean="0">
                <a:solidFill>
                  <a:schemeClr val="accent2"/>
                </a:solidFill>
              </a:rPr>
              <a:t>e-form AOC-4 [(Balance Sheet and Profit &amp; Loss Account)]</a:t>
            </a:r>
            <a:endParaRPr lang="en-US" sz="3200" dirty="0">
              <a:solidFill>
                <a:schemeClr val="accent2"/>
              </a:solidFill>
            </a:endParaRPr>
          </a:p>
        </p:txBody>
      </p:sp>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4188639407"/>
              </p:ext>
            </p:extLst>
          </p:nvPr>
        </p:nvGraphicFramePr>
        <p:xfrm>
          <a:off x="227012" y="914400"/>
          <a:ext cx="11734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15</a:t>
            </a:fld>
            <a:endParaRPr lang="en-US"/>
          </a:p>
        </p:txBody>
      </p:sp>
      <p:sp>
        <p:nvSpPr>
          <p:cNvPr id="5" name="Title 4"/>
          <p:cNvSpPr>
            <a:spLocks noGrp="1"/>
          </p:cNvSpPr>
          <p:nvPr>
            <p:ph type="title"/>
          </p:nvPr>
        </p:nvSpPr>
        <p:spPr>
          <a:xfrm>
            <a:off x="608012" y="0"/>
            <a:ext cx="10969943" cy="639762"/>
          </a:xfrm>
        </p:spPr>
        <p:txBody>
          <a:bodyPr>
            <a:normAutofit fontScale="90000"/>
          </a:bodyPr>
          <a:lstStyle/>
          <a:p>
            <a:pPr algn="ctr"/>
            <a:r>
              <a:rPr lang="en-US" dirty="0" smtClean="0">
                <a:solidFill>
                  <a:schemeClr val="accent2"/>
                </a:solidFill>
              </a:rPr>
              <a:t>e-form MGT-7 (Annual Return)</a:t>
            </a:r>
            <a:endParaRPr lang="en-US" dirty="0">
              <a:solidFill>
                <a:schemeClr val="accent2"/>
              </a:solidFill>
            </a:endParaRPr>
          </a:p>
        </p:txBody>
      </p:sp>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522870018"/>
              </p:ext>
            </p:extLst>
          </p:nvPr>
        </p:nvGraphicFramePr>
        <p:xfrm>
          <a:off x="227012" y="914400"/>
          <a:ext cx="11734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16</a:t>
            </a:fld>
            <a:endParaRPr lang="en-US"/>
          </a:p>
        </p:txBody>
      </p:sp>
      <p:sp>
        <p:nvSpPr>
          <p:cNvPr id="5" name="Title 4"/>
          <p:cNvSpPr>
            <a:spLocks noGrp="1"/>
          </p:cNvSpPr>
          <p:nvPr>
            <p:ph type="title"/>
          </p:nvPr>
        </p:nvSpPr>
        <p:spPr>
          <a:xfrm>
            <a:off x="608012" y="0"/>
            <a:ext cx="10969943" cy="639762"/>
          </a:xfrm>
        </p:spPr>
        <p:txBody>
          <a:bodyPr>
            <a:noAutofit/>
          </a:bodyPr>
          <a:lstStyle/>
          <a:p>
            <a:pPr algn="ctr"/>
            <a:r>
              <a:rPr lang="en-US" sz="3600" dirty="0" smtClean="0">
                <a:solidFill>
                  <a:schemeClr val="accent2"/>
                </a:solidFill>
              </a:rPr>
              <a:t>e-form ADT-1 (For Appointment of Statutory Auditor)</a:t>
            </a:r>
            <a:endParaRPr lang="en-US" sz="3600" dirty="0">
              <a:solidFill>
                <a:schemeClr val="accent2"/>
              </a:solidFill>
            </a:endParaRPr>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007283041"/>
              </p:ext>
            </p:extLst>
          </p:nvPr>
        </p:nvGraphicFramePr>
        <p:xfrm>
          <a:off x="227012" y="914400"/>
          <a:ext cx="11734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17</a:t>
            </a:fld>
            <a:endParaRPr lang="en-US"/>
          </a:p>
        </p:txBody>
      </p:sp>
      <p:sp>
        <p:nvSpPr>
          <p:cNvPr id="5" name="Title 4"/>
          <p:cNvSpPr>
            <a:spLocks noGrp="1"/>
          </p:cNvSpPr>
          <p:nvPr>
            <p:ph type="title"/>
          </p:nvPr>
        </p:nvSpPr>
        <p:spPr>
          <a:xfrm>
            <a:off x="608012" y="152400"/>
            <a:ext cx="10969943" cy="639762"/>
          </a:xfrm>
        </p:spPr>
        <p:txBody>
          <a:bodyPr>
            <a:noAutofit/>
          </a:bodyPr>
          <a:lstStyle/>
          <a:p>
            <a:pPr algn="ctr"/>
            <a:r>
              <a:rPr lang="en-US" sz="3200" dirty="0" smtClean="0">
                <a:solidFill>
                  <a:schemeClr val="accent2"/>
                </a:solidFill>
              </a:rPr>
              <a:t>e-form DIR-12 (For Appointment/Regularization of Director)</a:t>
            </a:r>
            <a:endParaRPr lang="en-US" sz="3200" dirty="0">
              <a:solidFill>
                <a:schemeClr val="accent2"/>
              </a:solidFill>
            </a:endParaRP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1654739989"/>
              </p:ext>
            </p:extLst>
          </p:nvPr>
        </p:nvGraphicFramePr>
        <p:xfrm>
          <a:off x="227012" y="914400"/>
          <a:ext cx="11734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18</a:t>
            </a:fld>
            <a:endParaRPr lang="en-US"/>
          </a:p>
        </p:txBody>
      </p:sp>
      <p:sp>
        <p:nvSpPr>
          <p:cNvPr id="5" name="Title 4"/>
          <p:cNvSpPr>
            <a:spLocks noGrp="1"/>
          </p:cNvSpPr>
          <p:nvPr>
            <p:ph type="title"/>
          </p:nvPr>
        </p:nvSpPr>
        <p:spPr>
          <a:xfrm>
            <a:off x="608012" y="152400"/>
            <a:ext cx="10969943" cy="639762"/>
          </a:xfrm>
        </p:spPr>
        <p:txBody>
          <a:bodyPr>
            <a:noAutofit/>
          </a:bodyPr>
          <a:lstStyle/>
          <a:p>
            <a:pPr algn="ctr"/>
            <a:r>
              <a:rPr lang="en-US" sz="3200" dirty="0" smtClean="0">
                <a:solidFill>
                  <a:schemeClr val="accent2"/>
                </a:solidFill>
              </a:rPr>
              <a:t>e-form MGT-14 (Filing of Resolution with </a:t>
            </a:r>
            <a:r>
              <a:rPr lang="en-US" sz="3200" dirty="0" err="1" smtClean="0">
                <a:solidFill>
                  <a:schemeClr val="accent2"/>
                </a:solidFill>
              </a:rPr>
              <a:t>RoC</a:t>
            </a:r>
            <a:r>
              <a:rPr lang="en-US" sz="3200" dirty="0" smtClean="0">
                <a:solidFill>
                  <a:schemeClr val="accent2"/>
                </a:solidFill>
              </a:rPr>
              <a:t>) </a:t>
            </a:r>
            <a:endParaRPr lang="en-US" sz="3200" dirty="0">
              <a:solidFill>
                <a:schemeClr val="accent2"/>
              </a:solidFill>
            </a:endParaRPr>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1923018997"/>
              </p:ext>
            </p:extLst>
          </p:nvPr>
        </p:nvGraphicFramePr>
        <p:xfrm>
          <a:off x="227012" y="914400"/>
          <a:ext cx="11734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19</a:t>
            </a:fld>
            <a:endParaRPr lang="en-US"/>
          </a:p>
        </p:txBody>
      </p:sp>
      <p:sp>
        <p:nvSpPr>
          <p:cNvPr id="5" name="Title 4"/>
          <p:cNvSpPr>
            <a:spLocks noGrp="1"/>
          </p:cNvSpPr>
          <p:nvPr>
            <p:ph type="title"/>
          </p:nvPr>
        </p:nvSpPr>
        <p:spPr>
          <a:xfrm>
            <a:off x="608012" y="152400"/>
            <a:ext cx="10969943" cy="639762"/>
          </a:xfrm>
        </p:spPr>
        <p:txBody>
          <a:bodyPr>
            <a:noAutofit/>
          </a:bodyPr>
          <a:lstStyle/>
          <a:p>
            <a:pPr algn="ctr"/>
            <a:r>
              <a:rPr lang="en-US" sz="2800" dirty="0" smtClean="0">
                <a:solidFill>
                  <a:schemeClr val="accent2"/>
                </a:solidFill>
              </a:rPr>
              <a:t>e-form MR-1 (Return of Appointment for MD, WTD or Manager) </a:t>
            </a:r>
            <a:endParaRPr lang="en-US" sz="2800" dirty="0">
              <a:solidFill>
                <a:schemeClr val="accent2"/>
              </a:solidFill>
            </a:endParaRPr>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304800"/>
            <a:ext cx="10893743" cy="1200912"/>
          </a:xfrm>
        </p:spPr>
        <p:txBody>
          <a:bodyPr>
            <a:normAutofit/>
          </a:bodyPr>
          <a:lstStyle/>
          <a:p>
            <a:pPr algn="ctr"/>
            <a:r>
              <a:rPr lang="en-IN" b="1" dirty="0" smtClean="0">
                <a:solidFill>
                  <a:srgbClr val="C00000"/>
                </a:solidFill>
              </a:rPr>
              <a:t>Free to copy </a:t>
            </a:r>
            <a:endParaRPr lang="en-IN" dirty="0">
              <a:solidFill>
                <a:srgbClr val="C00000"/>
              </a:solidFill>
            </a:endParaRPr>
          </a:p>
        </p:txBody>
      </p:sp>
      <p:sp>
        <p:nvSpPr>
          <p:cNvPr id="3" name="Content Placeholder 2"/>
          <p:cNvSpPr>
            <a:spLocks noGrp="1"/>
          </p:cNvSpPr>
          <p:nvPr>
            <p:ph idx="1"/>
          </p:nvPr>
        </p:nvSpPr>
        <p:spPr>
          <a:xfrm>
            <a:off x="684212" y="1524000"/>
            <a:ext cx="10895172" cy="4800600"/>
          </a:xfrm>
        </p:spPr>
        <p:txBody>
          <a:bodyPr>
            <a:normAutofit/>
          </a:bodyPr>
          <a:lstStyle/>
          <a:p>
            <a:pPr marL="0" indent="0" algn="just">
              <a:buNone/>
            </a:pPr>
            <a:r>
              <a:rPr lang="en-IN" sz="4000" b="1" i="1" dirty="0" smtClean="0">
                <a:latin typeface="+mj-lt"/>
              </a:rPr>
              <a:t>The presentation is free for sharing as it is created for knowledge</a:t>
            </a:r>
            <a:r>
              <a:rPr lang="en-IN" sz="4000" b="1" i="1" dirty="0">
                <a:latin typeface="+mj-lt"/>
              </a:rPr>
              <a:t> </a:t>
            </a:r>
            <a:r>
              <a:rPr lang="en-IN" sz="4000" b="1" i="1" dirty="0" smtClean="0">
                <a:latin typeface="+mj-lt"/>
              </a:rPr>
              <a:t>sharing. Any part of it can be used . </a:t>
            </a:r>
          </a:p>
          <a:p>
            <a:pPr marL="0" indent="0" algn="just">
              <a:buNone/>
            </a:pPr>
            <a:endParaRPr lang="en-IN" sz="4000" b="1" i="1" dirty="0">
              <a:latin typeface="+mj-lt"/>
            </a:endParaRPr>
          </a:p>
          <a:p>
            <a:pPr marL="0" indent="0" algn="just">
              <a:buNone/>
            </a:pPr>
            <a:r>
              <a:rPr lang="en-IN" sz="4000" b="1" i="1" dirty="0" smtClean="0">
                <a:latin typeface="+mj-lt"/>
              </a:rPr>
              <a:t>However use without changes and if possible, humble request to give credit to motivate us to share more.</a:t>
            </a:r>
          </a:p>
        </p:txBody>
      </p:sp>
      <p:sp>
        <p:nvSpPr>
          <p:cNvPr id="8" name="Footer Placeholder 3"/>
          <p:cNvSpPr>
            <a:spLocks noGrp="1"/>
          </p:cNvSpPr>
          <p:nvPr>
            <p:ph type="ftr" sz="quarter" idx="11"/>
          </p:nvPr>
        </p:nvSpPr>
        <p:spPr>
          <a:xfrm>
            <a:off x="3969412" y="6499226"/>
            <a:ext cx="4868200" cy="365125"/>
          </a:xfrm>
        </p:spPr>
        <p:txBody>
          <a:bodyPr/>
          <a:lstStyle/>
          <a:p>
            <a:r>
              <a:rPr lang="en-US" dirty="0" smtClean="0"/>
              <a:t>- </a:t>
            </a:r>
            <a:r>
              <a:rPr lang="en-US" sz="1400" dirty="0" smtClean="0"/>
              <a:t>Amita Desai &amp; Co.  Company Secretaries 04 October 2019</a:t>
            </a:r>
            <a:endParaRPr lang="en-US" sz="1400" dirty="0"/>
          </a:p>
        </p:txBody>
      </p:sp>
    </p:spTree>
    <p:extLst>
      <p:ext uri="{BB962C8B-B14F-4D97-AF65-F5344CB8AC3E}">
        <p14:creationId xmlns:p14="http://schemas.microsoft.com/office/powerpoint/2010/main" xmlns="" val="2198298607"/>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20</a:t>
            </a:fld>
            <a:endParaRPr lang="en-US" dirty="0"/>
          </a:p>
        </p:txBody>
      </p:sp>
      <p:sp>
        <p:nvSpPr>
          <p:cNvPr id="5" name="Title 4"/>
          <p:cNvSpPr>
            <a:spLocks noGrp="1"/>
          </p:cNvSpPr>
          <p:nvPr>
            <p:ph type="title"/>
          </p:nvPr>
        </p:nvSpPr>
        <p:spPr>
          <a:xfrm>
            <a:off x="608012" y="152400"/>
            <a:ext cx="10969943" cy="639762"/>
          </a:xfrm>
        </p:spPr>
        <p:txBody>
          <a:bodyPr>
            <a:noAutofit/>
          </a:bodyPr>
          <a:lstStyle/>
          <a:p>
            <a:pPr algn="ctr"/>
            <a:r>
              <a:rPr lang="en-US" sz="3200" dirty="0" smtClean="0">
                <a:solidFill>
                  <a:schemeClr val="accent2"/>
                </a:solidFill>
              </a:rPr>
              <a:t>MBP-1 &amp; DIR-8</a:t>
            </a:r>
            <a:endParaRPr lang="en-US" sz="3200" dirty="0">
              <a:solidFill>
                <a:schemeClr val="accent2"/>
              </a:solidFill>
            </a:endParaRPr>
          </a:p>
        </p:txBody>
      </p:sp>
      <p:sp>
        <p:nvSpPr>
          <p:cNvPr id="7" name="Content Placeholder 6"/>
          <p:cNvSpPr>
            <a:spLocks noGrp="1"/>
          </p:cNvSpPr>
          <p:nvPr>
            <p:ph idx="1"/>
          </p:nvPr>
        </p:nvSpPr>
        <p:spPr>
          <a:xfrm>
            <a:off x="608013" y="990601"/>
            <a:ext cx="10971372" cy="5016692"/>
          </a:xfrm>
        </p:spPr>
        <p:txBody>
          <a:bodyPr/>
          <a:lstStyle/>
          <a:p>
            <a:pPr algn="just">
              <a:buNone/>
            </a:pPr>
            <a:r>
              <a:rPr lang="en-US" b="1" dirty="0" smtClean="0"/>
              <a:t>MBP-1 : Notice of Interest by Director </a:t>
            </a:r>
          </a:p>
          <a:p>
            <a:pPr marL="120650" indent="-11113" algn="just">
              <a:buNone/>
            </a:pPr>
            <a:r>
              <a:rPr lang="en-US" dirty="0" smtClean="0"/>
              <a:t>Every Director in the first meeting that he participates as a Director is required to give declaration of his interest in other entities as well change in the interest in other entities. Along-with MBP-1, Director is also required to submit list of his relatives </a:t>
            </a:r>
          </a:p>
          <a:p>
            <a:pPr algn="just">
              <a:buNone/>
            </a:pPr>
            <a:endParaRPr lang="en-US" dirty="0" smtClean="0"/>
          </a:p>
          <a:p>
            <a:pPr algn="just">
              <a:buNone/>
            </a:pPr>
            <a:r>
              <a:rPr lang="en-US" b="1" dirty="0" smtClean="0"/>
              <a:t>DIR-8 : Intimation by Director</a:t>
            </a:r>
          </a:p>
          <a:p>
            <a:pPr marL="120650" indent="-11113" algn="just">
              <a:buNone/>
              <a:tabLst>
                <a:tab pos="120650" algn="l"/>
              </a:tabLst>
            </a:pPr>
            <a:r>
              <a:rPr lang="en-US" dirty="0" smtClean="0"/>
              <a:t>Intimation is given by a director with respect to his disqualification, if any. In DIR-8, Director confirms whether he has been disqualified or not.</a:t>
            </a:r>
          </a:p>
          <a:p>
            <a:pPr>
              <a:buNone/>
            </a:pPr>
            <a:endParaRPr lang="en-US" dirty="0"/>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duotone>
              <a:schemeClr val="bg1">
                <a:shade val="60000"/>
                <a:satMod val="110000"/>
              </a:schemeClr>
              <a:schemeClr val="bg1">
                <a:tint val="95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3F31473-23EB-4724-8B59-FE6D21D89FA4}" type="slidenum">
              <a:rPr lang="en-US" sz="2000" smtClean="0">
                <a:latin typeface="Times New Roman" pitchFamily="18" charset="0"/>
                <a:cs typeface="Times New Roman" pitchFamily="18" charset="0"/>
              </a:rPr>
              <a:pPr/>
              <a:t>21</a:t>
            </a:fld>
            <a:endParaRPr lang="en-US" sz="2000" dirty="0">
              <a:latin typeface="Times New Roman" pitchFamily="18" charset="0"/>
              <a:cs typeface="Times New Roman" pitchFamily="18" charset="0"/>
            </a:endParaRPr>
          </a:p>
        </p:txBody>
      </p:sp>
      <p:sp>
        <p:nvSpPr>
          <p:cNvPr id="5" name="Title 4"/>
          <p:cNvSpPr>
            <a:spLocks noGrp="1"/>
          </p:cNvSpPr>
          <p:nvPr>
            <p:ph type="ctrTitle" idx="4294967295"/>
          </p:nvPr>
        </p:nvSpPr>
        <p:spPr>
          <a:xfrm>
            <a:off x="760412" y="609600"/>
            <a:ext cx="9906001" cy="3810000"/>
          </a:xfrm>
        </p:spPr>
        <p:txBody>
          <a:bodyPr>
            <a:normAutofit/>
          </a:bodyPr>
          <a:lstStyle/>
          <a:p>
            <a:pPr algn="ctr"/>
            <a:r>
              <a:rPr lang="en-US" sz="4800" dirty="0" smtClean="0">
                <a:solidFill>
                  <a:schemeClr val="tx1"/>
                </a:solidFill>
                <a:latin typeface="Times New Roman" pitchFamily="18" charset="0"/>
                <a:cs typeface="Times New Roman" pitchFamily="18" charset="0"/>
              </a:rPr>
              <a:t>If You Think Compliance is </a:t>
            </a:r>
            <a:br>
              <a:rPr lang="en-US" sz="4800" dirty="0" smtClean="0">
                <a:solidFill>
                  <a:schemeClr val="tx1"/>
                </a:solidFill>
                <a:latin typeface="Times New Roman" pitchFamily="18" charset="0"/>
                <a:cs typeface="Times New Roman" pitchFamily="18" charset="0"/>
              </a:rPr>
            </a:br>
            <a:r>
              <a:rPr lang="en-US" sz="4800" dirty="0" smtClean="0">
                <a:solidFill>
                  <a:schemeClr val="tx1"/>
                </a:solidFill>
                <a:latin typeface="Times New Roman" pitchFamily="18" charset="0"/>
                <a:cs typeface="Times New Roman" pitchFamily="18" charset="0"/>
              </a:rPr>
              <a:t>Expensive</a:t>
            </a:r>
            <a:br>
              <a:rPr lang="en-US" sz="4800" dirty="0" smtClean="0">
                <a:solidFill>
                  <a:schemeClr val="tx1"/>
                </a:solidFill>
                <a:latin typeface="Times New Roman" pitchFamily="18" charset="0"/>
                <a:cs typeface="Times New Roman" pitchFamily="18" charset="0"/>
              </a:rPr>
            </a:br>
            <a:r>
              <a:rPr lang="en-US" sz="4800" dirty="0" smtClean="0">
                <a:solidFill>
                  <a:schemeClr val="accent2">
                    <a:lumMod val="75000"/>
                  </a:schemeClr>
                </a:solidFill>
                <a:latin typeface="Times New Roman" pitchFamily="18" charset="0"/>
                <a:cs typeface="Times New Roman" pitchFamily="18" charset="0"/>
              </a:rPr>
              <a:t>Try Non-Compliance</a:t>
            </a:r>
            <a:r>
              <a:rPr lang="en-US" dirty="0" smtClean="0"/>
              <a:t/>
            </a:r>
            <a:br>
              <a:rPr lang="en-US" dirty="0" smtClean="0"/>
            </a:br>
            <a:endParaRPr lang="en-US" dirty="0"/>
          </a:p>
        </p:txBody>
      </p:sp>
      <p:sp>
        <p:nvSpPr>
          <p:cNvPr id="7" name="Footer Placeholder 6"/>
          <p:cNvSpPr>
            <a:spLocks noGrp="1"/>
          </p:cNvSpPr>
          <p:nvPr>
            <p:ph type="ftr" sz="quarter" idx="11"/>
          </p:nvPr>
        </p:nvSpPr>
        <p:spPr>
          <a:xfrm>
            <a:off x="5838576" y="6407945"/>
            <a:ext cx="5742236" cy="365125"/>
          </a:xfrm>
        </p:spPr>
        <p:txBody>
          <a:bodyPr/>
          <a:lstStyle/>
          <a:p>
            <a:r>
              <a:rPr lang="en-US" sz="1600" smtClean="0">
                <a:latin typeface="Times New Roman" pitchFamily="18" charset="0"/>
                <a:cs typeface="Times New Roman" pitchFamily="18" charset="0"/>
              </a:rPr>
              <a:t>Amita Desai &amp; Co. Company Secretaries, 06102019 </a:t>
            </a:r>
            <a:endParaRPr lang="en-US" sz="1600" dirty="0">
              <a:latin typeface="Times New Roman" pitchFamily="18" charset="0"/>
              <a:cs typeface="Times New Roman" pitchFamily="18" charset="0"/>
            </a:endParaRPr>
          </a:p>
        </p:txBody>
      </p:sp>
      <p:pic>
        <p:nvPicPr>
          <p:cNvPr id="1026" name="Picture 2" descr="C:\Users\pc-8\Desktop\Images\images.jpg"/>
          <p:cNvPicPr>
            <a:picLocks noChangeAspect="1" noChangeArrowheads="1"/>
          </p:cNvPicPr>
          <p:nvPr/>
        </p:nvPicPr>
        <p:blipFill>
          <a:blip r:embed="rId3" cstate="print"/>
          <a:srcRect/>
          <a:stretch>
            <a:fillRect/>
          </a:stretch>
        </p:blipFill>
        <p:spPr bwMode="auto">
          <a:xfrm>
            <a:off x="2132012" y="3352800"/>
            <a:ext cx="7559040" cy="2743200"/>
          </a:xfrm>
          <a:prstGeom prst="rect">
            <a:avLst/>
          </a:prstGeom>
          <a:noFill/>
        </p:spPr>
      </p:pic>
    </p:spTree>
    <p:extLst>
      <p:ext uri="{BB962C8B-B14F-4D97-AF65-F5344CB8AC3E}">
        <p14:creationId xmlns:p14="http://schemas.microsoft.com/office/powerpoint/2010/main" xmlns="" val="196734976"/>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duotone>
              <a:schemeClr val="bg1">
                <a:shade val="60000"/>
                <a:satMod val="110000"/>
              </a:schemeClr>
              <a:schemeClr val="bg1">
                <a:tint val="95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685800"/>
            <a:ext cx="10969943" cy="5410200"/>
          </a:xfrm>
        </p:spPr>
        <p:txBody>
          <a:bodyPr>
            <a:noAutofit/>
          </a:bodyPr>
          <a:lstStyle/>
          <a:p>
            <a:pPr algn="ctr">
              <a:buNone/>
            </a:pPr>
            <a:endParaRPr lang="en-US" sz="6600" b="1" dirty="0" smtClean="0">
              <a:solidFill>
                <a:schemeClr val="accent1">
                  <a:lumMod val="75000"/>
                </a:schemeClr>
              </a:solidFill>
            </a:endParaRPr>
          </a:p>
          <a:p>
            <a:pPr algn="ctr">
              <a:buNone/>
            </a:pPr>
            <a:r>
              <a:rPr lang="en-US" sz="6600" b="1" dirty="0" smtClean="0">
                <a:solidFill>
                  <a:schemeClr val="accent1">
                    <a:lumMod val="75000"/>
                  </a:schemeClr>
                </a:solidFill>
              </a:rPr>
              <a:t>OTHER FORM FILINGS UNDER THE COMPANIES ACT </a:t>
            </a:r>
            <a:endParaRPr lang="en-US" sz="6600" b="1" dirty="0">
              <a:solidFill>
                <a:schemeClr val="accent1">
                  <a:lumMod val="75000"/>
                </a:schemeClr>
              </a:solidFill>
            </a:endParaRPr>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22</a:t>
            </a:fld>
            <a:endParaRPr lang="en-US"/>
          </a:p>
        </p:txBody>
      </p:sp>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23</a:t>
            </a:fld>
            <a:endParaRPr lang="en-US"/>
          </a:p>
        </p:txBody>
      </p:sp>
      <p:sp>
        <p:nvSpPr>
          <p:cNvPr id="2" name="Title 1"/>
          <p:cNvSpPr>
            <a:spLocks noGrp="1"/>
          </p:cNvSpPr>
          <p:nvPr>
            <p:ph type="title"/>
          </p:nvPr>
        </p:nvSpPr>
        <p:spPr>
          <a:xfrm>
            <a:off x="556750" y="1447800"/>
            <a:ext cx="10969943" cy="3581400"/>
          </a:xfrm>
          <a:solidFill>
            <a:schemeClr val="bg2"/>
          </a:solidFill>
        </p:spPr>
        <p:txBody>
          <a:bodyPr>
            <a:normAutofit/>
          </a:bodyPr>
          <a:lstStyle/>
          <a:p>
            <a:pPr algn="ctr"/>
            <a:r>
              <a:rPr lang="en-US" sz="6000" dirty="0" smtClean="0">
                <a:latin typeface="Times New Roman" pitchFamily="18" charset="0"/>
                <a:cs typeface="Times New Roman" pitchFamily="18" charset="0"/>
              </a:rPr>
              <a:t>Form BEN-2</a:t>
            </a:r>
            <a:endParaRPr lang="en-IN" sz="5400" dirty="0"/>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038088279"/>
      </p:ext>
    </p:extLst>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duotone>
              <a:schemeClr val="bg1">
                <a:shade val="60000"/>
                <a:satMod val="110000"/>
              </a:schemeClr>
              <a:schemeClr val="bg1">
                <a:tint val="95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613" y="609600"/>
            <a:ext cx="11123772" cy="5486400"/>
          </a:xfrm>
        </p:spPr>
        <p:txBody>
          <a:bodyPr>
            <a:normAutofit/>
          </a:bodyPr>
          <a:lstStyle/>
          <a:p>
            <a:pPr algn="just"/>
            <a:r>
              <a:rPr lang="en-IN" b="1" u="sng" dirty="0" smtClean="0"/>
              <a:t>APPLICABILITY:</a:t>
            </a:r>
          </a:p>
          <a:p>
            <a:pPr algn="just"/>
            <a:endParaRPr lang="en-IN" b="1" u="sng" dirty="0" smtClean="0"/>
          </a:p>
          <a:p>
            <a:pPr marL="120650" indent="-11113" algn="just">
              <a:buNone/>
            </a:pPr>
            <a:r>
              <a:rPr lang="en-IN" dirty="0" smtClean="0"/>
              <a:t>Every individual, who acting alone or together, or through one or more persons or trust including a trust and person resident outside India shall become SBO with respect to shares of the Company if : </a:t>
            </a:r>
          </a:p>
          <a:p>
            <a:pPr marL="120650" indent="-11113" algn="just">
              <a:buNone/>
            </a:pPr>
            <a:endParaRPr lang="en-IN" dirty="0" smtClean="0"/>
          </a:p>
          <a:p>
            <a:pPr marL="349250" indent="-239713" algn="just">
              <a:buFont typeface="+mj-lt"/>
              <a:buAutoNum type="romanUcPeriod"/>
            </a:pPr>
            <a:r>
              <a:rPr lang="en-IN" dirty="0" smtClean="0"/>
              <a:t>Holds more </a:t>
            </a:r>
            <a:r>
              <a:rPr lang="en-IN" b="1" u="sng" dirty="0" smtClean="0"/>
              <a:t>than 10% shares (including Equity shares and GDR, ADR, CCPs and CCDs)  </a:t>
            </a:r>
            <a:r>
              <a:rPr lang="en-IN" dirty="0" smtClean="0"/>
              <a:t>in a Company; OR </a:t>
            </a:r>
          </a:p>
          <a:p>
            <a:pPr marL="349250" indent="-239713" algn="just">
              <a:buFont typeface="+mj-lt"/>
              <a:buAutoNum type="romanUcPeriod"/>
            </a:pPr>
            <a:r>
              <a:rPr lang="en-IN" dirty="0" smtClean="0"/>
              <a:t>The right to exercise or the actual </a:t>
            </a:r>
            <a:r>
              <a:rPr lang="en-IN" b="1" u="sng" dirty="0" smtClean="0"/>
              <a:t>exercising of significant influence</a:t>
            </a:r>
            <a:r>
              <a:rPr lang="en-IN" dirty="0" smtClean="0"/>
              <a:t>; OR </a:t>
            </a:r>
          </a:p>
          <a:p>
            <a:pPr marL="349250" indent="-239713" algn="just">
              <a:buFont typeface="+mj-lt"/>
              <a:buAutoNum type="romanUcPeriod"/>
            </a:pPr>
            <a:r>
              <a:rPr lang="en-IN" b="1" u="sng" dirty="0" smtClean="0"/>
              <a:t>Control</a:t>
            </a:r>
            <a:r>
              <a:rPr lang="en-IN" dirty="0" smtClean="0"/>
              <a:t> as defined under Section 2(27) of CA2013 </a:t>
            </a:r>
          </a:p>
          <a:p>
            <a:pPr marL="349250" indent="-239713" algn="just">
              <a:buNone/>
            </a:pPr>
            <a:r>
              <a:rPr lang="en-IN" b="1" u="sng" dirty="0" smtClean="0"/>
              <a:t>and</a:t>
            </a:r>
          </a:p>
          <a:p>
            <a:pPr marL="349250" indent="-239713" algn="just">
              <a:buNone/>
            </a:pPr>
            <a:r>
              <a:rPr lang="en-IN" dirty="0" smtClean="0"/>
              <a:t>Whose name </a:t>
            </a:r>
            <a:r>
              <a:rPr lang="en-IN" b="1" u="sng" dirty="0" smtClean="0"/>
              <a:t>is not entered in the register of members </a:t>
            </a:r>
          </a:p>
          <a:p>
            <a:pPr algn="just">
              <a:buNone/>
            </a:pPr>
            <a:endParaRPr lang="en-IN" dirty="0" smtClean="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24</a:t>
            </a:fld>
            <a:endParaRPr lang="en-US" dirty="0"/>
          </a:p>
        </p:txBody>
      </p:sp>
      <p:sp>
        <p:nvSpPr>
          <p:cNvPr id="5" name="Title 4"/>
          <p:cNvSpPr>
            <a:spLocks noGrp="1"/>
          </p:cNvSpPr>
          <p:nvPr>
            <p:ph type="title"/>
          </p:nvPr>
        </p:nvSpPr>
        <p:spPr>
          <a:xfrm>
            <a:off x="609441" y="152400"/>
            <a:ext cx="10285571" cy="457200"/>
          </a:xfrm>
        </p:spPr>
        <p:txBody>
          <a:bodyPr>
            <a:normAutofit fontScale="90000"/>
          </a:bodyPr>
          <a:lstStyle/>
          <a:p>
            <a:pPr algn="ctr"/>
            <a:r>
              <a:rPr lang="en-IN" dirty="0" smtClean="0">
                <a:solidFill>
                  <a:srgbClr val="FF0000"/>
                </a:solidFill>
              </a:rPr>
              <a:t>SBO</a:t>
            </a:r>
            <a:endParaRPr lang="en-IN" dirty="0">
              <a:solidFill>
                <a:srgbClr val="FF0000"/>
              </a:solidFill>
            </a:endParaRPr>
          </a:p>
        </p:txBody>
      </p:sp>
    </p:spTree>
    <p:extLst>
      <p:ext uri="{BB962C8B-B14F-4D97-AF65-F5344CB8AC3E}">
        <p14:creationId xmlns:p14="http://schemas.microsoft.com/office/powerpoint/2010/main" xmlns="" val="1552169648"/>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5613" y="609600"/>
          <a:ext cx="11123612"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25</a:t>
            </a:fld>
            <a:endParaRPr lang="en-US" dirty="0"/>
          </a:p>
        </p:txBody>
      </p:sp>
      <p:sp>
        <p:nvSpPr>
          <p:cNvPr id="5" name="Title 4"/>
          <p:cNvSpPr>
            <a:spLocks noGrp="1"/>
          </p:cNvSpPr>
          <p:nvPr>
            <p:ph type="title"/>
          </p:nvPr>
        </p:nvSpPr>
        <p:spPr>
          <a:xfrm>
            <a:off x="609441" y="152400"/>
            <a:ext cx="10285571" cy="533400"/>
          </a:xfrm>
        </p:spPr>
        <p:txBody>
          <a:bodyPr>
            <a:normAutofit fontScale="90000"/>
          </a:bodyPr>
          <a:lstStyle/>
          <a:p>
            <a:pPr algn="ctr"/>
            <a:r>
              <a:rPr lang="en-IN" dirty="0" smtClean="0">
                <a:solidFill>
                  <a:srgbClr val="FF0000"/>
                </a:solidFill>
              </a:rPr>
              <a:t>SBO-Form Filing</a:t>
            </a:r>
            <a:endParaRPr lang="en-IN" dirty="0">
              <a:solidFill>
                <a:srgbClr val="FF0000"/>
              </a:solidFill>
            </a:endParaRPr>
          </a:p>
        </p:txBody>
      </p:sp>
    </p:spTree>
    <p:extLst>
      <p:ext uri="{BB962C8B-B14F-4D97-AF65-F5344CB8AC3E}">
        <p14:creationId xmlns:p14="http://schemas.microsoft.com/office/powerpoint/2010/main" xmlns="" val="1552169648"/>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26</a:t>
            </a:fld>
            <a:endParaRPr lang="en-US" dirty="0"/>
          </a:p>
        </p:txBody>
      </p:sp>
      <p:sp>
        <p:nvSpPr>
          <p:cNvPr id="5" name="Title 4"/>
          <p:cNvSpPr>
            <a:spLocks noGrp="1"/>
          </p:cNvSpPr>
          <p:nvPr>
            <p:ph type="title"/>
          </p:nvPr>
        </p:nvSpPr>
        <p:spPr>
          <a:xfrm>
            <a:off x="609441" y="152400"/>
            <a:ext cx="10285571" cy="533400"/>
          </a:xfrm>
        </p:spPr>
        <p:txBody>
          <a:bodyPr>
            <a:normAutofit fontScale="90000"/>
          </a:bodyPr>
          <a:lstStyle/>
          <a:p>
            <a:pPr algn="ctr"/>
            <a:r>
              <a:rPr lang="en-IN" dirty="0" smtClean="0">
                <a:solidFill>
                  <a:srgbClr val="FF0000"/>
                </a:solidFill>
              </a:rPr>
              <a:t>SBO-Form Filing</a:t>
            </a:r>
            <a:endParaRPr lang="en-IN" dirty="0">
              <a:solidFill>
                <a:srgbClr val="FF0000"/>
              </a:solidFill>
            </a:endParaRPr>
          </a:p>
        </p:txBody>
      </p:sp>
      <p:sp>
        <p:nvSpPr>
          <p:cNvPr id="8" name="Rounded Rectangle 7"/>
          <p:cNvSpPr/>
          <p:nvPr/>
        </p:nvSpPr>
        <p:spPr>
          <a:xfrm>
            <a:off x="303212" y="3962400"/>
            <a:ext cx="33528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Form BEN-4</a:t>
            </a:r>
            <a:endParaRPr lang="en-US" b="1" dirty="0"/>
          </a:p>
        </p:txBody>
      </p:sp>
      <p:grpSp>
        <p:nvGrpSpPr>
          <p:cNvPr id="9" name="Group 8"/>
          <p:cNvGrpSpPr/>
          <p:nvPr/>
        </p:nvGrpSpPr>
        <p:grpSpPr>
          <a:xfrm>
            <a:off x="379412" y="838200"/>
            <a:ext cx="6858000" cy="3048000"/>
            <a:chOff x="7518" y="880171"/>
            <a:chExt cx="3247208" cy="3205682"/>
          </a:xfrm>
        </p:grpSpPr>
        <p:sp>
          <p:nvSpPr>
            <p:cNvPr id="10" name="Round Same Side Corner Rectangle 9"/>
            <p:cNvSpPr/>
            <p:nvPr/>
          </p:nvSpPr>
          <p:spPr>
            <a:xfrm>
              <a:off x="7518" y="880171"/>
              <a:ext cx="3247208" cy="3205682"/>
            </a:xfrm>
            <a:prstGeom prst="round2SameRect">
              <a:avLst>
                <a:gd name="adj1" fmla="val 8000"/>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 Same Side Corner Rectangle 4"/>
            <p:cNvSpPr/>
            <p:nvPr/>
          </p:nvSpPr>
          <p:spPr>
            <a:xfrm>
              <a:off x="22367" y="972120"/>
              <a:ext cx="3133614" cy="30335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9210" tIns="87630" rIns="29210" bIns="29210" numCol="1" spcCol="1270" anchor="t" anchorCtr="0">
              <a:noAutofit/>
            </a:bodyPr>
            <a:lstStyle/>
            <a:p>
              <a:pPr marL="228600" lvl="1" indent="-228600" algn="just" defTabSz="1022350">
                <a:lnSpc>
                  <a:spcPct val="90000"/>
                </a:lnSpc>
                <a:spcBef>
                  <a:spcPct val="0"/>
                </a:spcBef>
                <a:spcAft>
                  <a:spcPct val="15000"/>
                </a:spcAft>
                <a:buChar char="••"/>
              </a:pPr>
              <a:r>
                <a:rPr lang="en-US" sz="2200" kern="1200" dirty="0" smtClean="0"/>
                <a:t>Company to give notice in </a:t>
              </a:r>
              <a:r>
                <a:rPr lang="en-US" sz="2200" kern="1200" dirty="0" smtClean="0">
                  <a:solidFill>
                    <a:srgbClr val="C00000"/>
                  </a:solidFill>
                </a:rPr>
                <a:t>Form BEN-4 </a:t>
              </a:r>
              <a:r>
                <a:rPr lang="en-US" sz="2200" kern="1200" dirty="0" smtClean="0"/>
                <a:t>to any person (whether or not the member of Company) where the Company </a:t>
              </a:r>
              <a:r>
                <a:rPr lang="en-US" sz="2200" b="1" u="sng" kern="1200" dirty="0" smtClean="0"/>
                <a:t>knows or has reasonable cause to believe to be</a:t>
              </a:r>
              <a:r>
                <a:rPr lang="en-US" sz="2200" b="1" u="sng" dirty="0" smtClean="0"/>
                <a:t> SBO of Company</a:t>
              </a:r>
            </a:p>
            <a:p>
              <a:pPr marL="228600" lvl="1" indent="-228600" algn="just" defTabSz="1022350">
                <a:lnSpc>
                  <a:spcPct val="90000"/>
                </a:lnSpc>
                <a:spcBef>
                  <a:spcPct val="0"/>
                </a:spcBef>
                <a:spcAft>
                  <a:spcPct val="15000"/>
                </a:spcAft>
                <a:buChar char="••"/>
              </a:pPr>
              <a:r>
                <a:rPr lang="en-US" sz="2200" kern="1200" dirty="0" smtClean="0"/>
                <a:t>Have </a:t>
              </a:r>
              <a:r>
                <a:rPr lang="en-US" sz="2200" b="1" u="sng" kern="1200" dirty="0" smtClean="0"/>
                <a:t>knowledge</a:t>
              </a:r>
              <a:r>
                <a:rPr lang="en-US" sz="2200" kern="1200" dirty="0" smtClean="0"/>
                <a:t> of identity of SBO </a:t>
              </a:r>
            </a:p>
            <a:p>
              <a:pPr marL="228600" lvl="1" indent="-228600" algn="just" defTabSz="1022350">
                <a:lnSpc>
                  <a:spcPct val="90000"/>
                </a:lnSpc>
                <a:spcBef>
                  <a:spcPct val="0"/>
                </a:spcBef>
                <a:spcAft>
                  <a:spcPct val="15000"/>
                </a:spcAft>
                <a:buChar char="••"/>
              </a:pPr>
              <a:r>
                <a:rPr lang="en-US" sz="2200" dirty="0" smtClean="0"/>
                <a:t>Have been SBO of Company for any time during the immediately </a:t>
              </a:r>
              <a:r>
                <a:rPr lang="en-US" sz="2200" b="1" u="sng" dirty="0" smtClean="0"/>
                <a:t>preceding 3 years </a:t>
              </a:r>
              <a:r>
                <a:rPr lang="en-US" sz="2200" dirty="0" smtClean="0"/>
                <a:t>of the notice </a:t>
              </a:r>
            </a:p>
            <a:p>
              <a:pPr marL="228600" lvl="1" indent="-228600" algn="just" defTabSz="1022350">
                <a:lnSpc>
                  <a:spcPct val="90000"/>
                </a:lnSpc>
                <a:spcBef>
                  <a:spcPct val="0"/>
                </a:spcBef>
                <a:spcAft>
                  <a:spcPct val="15000"/>
                </a:spcAft>
              </a:pPr>
              <a:r>
                <a:rPr lang="en-US" sz="2200" dirty="0" smtClean="0"/>
                <a:t>&amp; who is not registered as SBO of the Company </a:t>
              </a:r>
              <a:r>
                <a:rPr lang="en-US" sz="2200" kern="1200" dirty="0" smtClean="0"/>
                <a:t> </a:t>
              </a:r>
              <a:endParaRPr lang="en-US" sz="2200" kern="1200" dirty="0"/>
            </a:p>
          </p:txBody>
        </p:sp>
      </p:grpSp>
      <p:sp>
        <p:nvSpPr>
          <p:cNvPr id="12" name="TextBox 11"/>
          <p:cNvSpPr txBox="1"/>
          <p:nvPr/>
        </p:nvSpPr>
        <p:spPr>
          <a:xfrm>
            <a:off x="7542212" y="457200"/>
            <a:ext cx="4419600" cy="6247864"/>
          </a:xfrm>
          <a:prstGeom prst="rect">
            <a:avLst/>
          </a:prstGeom>
          <a:noFill/>
        </p:spPr>
        <p:txBody>
          <a:bodyPr wrap="square" rtlCol="0">
            <a:spAutoFit/>
          </a:bodyPr>
          <a:lstStyle/>
          <a:p>
            <a:endParaRPr lang="en-US" sz="2400" b="1" i="1" u="sng" dirty="0" smtClean="0">
              <a:solidFill>
                <a:srgbClr val="FF0000"/>
              </a:solidFill>
            </a:endParaRPr>
          </a:p>
          <a:p>
            <a:r>
              <a:rPr lang="en-US" sz="2400" b="1" i="1" u="sng" dirty="0" smtClean="0">
                <a:solidFill>
                  <a:srgbClr val="FF0000"/>
                </a:solidFill>
              </a:rPr>
              <a:t>Penalty for Non-Compliance : </a:t>
            </a:r>
            <a:endParaRPr lang="en-US" sz="2400" b="1" u="sng" dirty="0" smtClean="0"/>
          </a:p>
          <a:p>
            <a:pPr algn="just">
              <a:buFont typeface="Arial" pitchFamily="34" charset="0"/>
              <a:buChar char="•"/>
            </a:pPr>
            <a:r>
              <a:rPr lang="en-US" sz="2200" dirty="0" smtClean="0"/>
              <a:t>If a person fails to make a declaration in Form BEN-1, he shall be punishable with minimum fine of </a:t>
            </a:r>
            <a:r>
              <a:rPr lang="en-US" sz="2200" b="1" u="sng" dirty="0" smtClean="0"/>
              <a:t>Rs.1 Lac which may extend to Rs.10 Lac</a:t>
            </a:r>
            <a:r>
              <a:rPr lang="en-US" sz="2200" dirty="0" smtClean="0"/>
              <a:t>. </a:t>
            </a:r>
          </a:p>
          <a:p>
            <a:pPr algn="just">
              <a:buFont typeface="Arial" pitchFamily="34" charset="0"/>
              <a:buChar char="•"/>
            </a:pPr>
            <a:r>
              <a:rPr lang="en-US" sz="2200" dirty="0" smtClean="0"/>
              <a:t>In addition per day penalty </a:t>
            </a:r>
            <a:r>
              <a:rPr lang="en-US" sz="2200" b="1" u="sng" dirty="0" smtClean="0"/>
              <a:t>of Rs.1,000/- </a:t>
            </a:r>
            <a:r>
              <a:rPr lang="en-US" sz="2200" dirty="0" smtClean="0"/>
              <a:t>will be applicable in case of continuing default.</a:t>
            </a:r>
          </a:p>
          <a:p>
            <a:pPr algn="just"/>
            <a:r>
              <a:rPr lang="en-US" sz="2200" dirty="0" smtClean="0"/>
              <a:t> </a:t>
            </a:r>
          </a:p>
          <a:p>
            <a:pPr algn="just">
              <a:buFont typeface="Arial" pitchFamily="34" charset="0"/>
              <a:buChar char="•"/>
            </a:pPr>
            <a:r>
              <a:rPr lang="en-US" sz="2200" b="1" dirty="0" smtClean="0"/>
              <a:t>BEN-4 :</a:t>
            </a:r>
            <a:r>
              <a:rPr lang="en-US" sz="2200" dirty="0" smtClean="0"/>
              <a:t> Upon failure of person to furnish required information or providing unsatisfactory information, the Company </a:t>
            </a:r>
            <a:r>
              <a:rPr lang="en-US" sz="2200" b="1" u="sng" dirty="0" smtClean="0"/>
              <a:t>to apply to NCLT within 15 days </a:t>
            </a:r>
            <a:r>
              <a:rPr lang="en-US" sz="2200" dirty="0" smtClean="0"/>
              <a:t>from the date of expiry of the period mentioned in the notice </a:t>
            </a:r>
            <a:endParaRPr lang="en-US" sz="2200" dirty="0"/>
          </a:p>
        </p:txBody>
      </p:sp>
    </p:spTree>
    <p:extLst>
      <p:ext uri="{BB962C8B-B14F-4D97-AF65-F5344CB8AC3E}">
        <p14:creationId xmlns:p14="http://schemas.microsoft.com/office/powerpoint/2010/main" xmlns="" val="1552169648"/>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27</a:t>
            </a:fld>
            <a:endParaRPr lang="en-US"/>
          </a:p>
        </p:txBody>
      </p:sp>
      <p:sp>
        <p:nvSpPr>
          <p:cNvPr id="2" name="Title 1"/>
          <p:cNvSpPr>
            <a:spLocks noGrp="1"/>
          </p:cNvSpPr>
          <p:nvPr>
            <p:ph type="title"/>
          </p:nvPr>
        </p:nvSpPr>
        <p:spPr>
          <a:xfrm>
            <a:off x="556750" y="1447800"/>
            <a:ext cx="10969943" cy="3581400"/>
          </a:xfrm>
          <a:solidFill>
            <a:schemeClr val="bg2"/>
          </a:solidFill>
        </p:spPr>
        <p:txBody>
          <a:bodyPr>
            <a:normAutofit/>
          </a:bodyPr>
          <a:lstStyle/>
          <a:p>
            <a:pPr algn="ctr"/>
            <a:r>
              <a:rPr lang="en-US" sz="6000" dirty="0" smtClean="0">
                <a:latin typeface="Times New Roman" pitchFamily="18" charset="0"/>
                <a:cs typeface="Times New Roman" pitchFamily="18" charset="0"/>
              </a:rPr>
              <a:t>Form MSME-I</a:t>
            </a:r>
            <a:r>
              <a:rPr lang="en-US" sz="6000" dirty="0">
                <a:latin typeface="Times New Roman" pitchFamily="18" charset="0"/>
                <a:cs typeface="Times New Roman" pitchFamily="18" charset="0"/>
              </a:rPr>
              <a:t/>
            </a:r>
            <a:br>
              <a:rPr lang="en-US" sz="6000" dirty="0">
                <a:latin typeface="Times New Roman" pitchFamily="18" charset="0"/>
                <a:cs typeface="Times New Roman" pitchFamily="18" charset="0"/>
              </a:rPr>
            </a:br>
            <a:endParaRPr lang="en-IN" sz="5400" dirty="0"/>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370644672"/>
      </p:ext>
    </p:extLst>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34899" y="1"/>
            <a:ext cx="8862152" cy="1001124"/>
          </a:xfrm>
          <a:prstGeom prst="rect">
            <a:avLst/>
          </a:prstGeom>
          <a:noFill/>
        </p:spPr>
        <p:txBody>
          <a:bodyPr wrap="square" lIns="105236" tIns="52618" rIns="105236" bIns="52618" rtlCol="0">
            <a:spAutoFit/>
          </a:bodyPr>
          <a:lstStyle/>
          <a:p>
            <a:pPr algn="ctr"/>
            <a:r>
              <a:rPr lang="en-US" sz="3034" b="1" u="sng" dirty="0">
                <a:latin typeface="Times New Roman" pitchFamily="18" charset="0"/>
                <a:cs typeface="Times New Roman" pitchFamily="18" charset="0"/>
              </a:rPr>
              <a:t>CLASSIFICATION OF ENTERPRISES</a:t>
            </a:r>
          </a:p>
          <a:p>
            <a:pPr algn="ctr"/>
            <a:endParaRPr lang="en-US" sz="2781" b="1" u="sng" dirty="0">
              <a:latin typeface="Times New Roman" pitchFamily="18" charset="0"/>
              <a:cs typeface="Times New Roman" pitchFamily="18" charset="0"/>
            </a:endParaRPr>
          </a:p>
        </p:txBody>
      </p:sp>
      <p:graphicFrame>
        <p:nvGraphicFramePr>
          <p:cNvPr id="8" name="Table 7"/>
          <p:cNvGraphicFramePr>
            <a:graphicFrameLocks noGrp="1"/>
          </p:cNvGraphicFramePr>
          <p:nvPr>
            <p:extLst/>
          </p:nvPr>
        </p:nvGraphicFramePr>
        <p:xfrm>
          <a:off x="507403" y="1060337"/>
          <a:ext cx="10917145" cy="5514429"/>
        </p:xfrm>
        <a:graphic>
          <a:graphicData uri="http://schemas.openxmlformats.org/drawingml/2006/table">
            <a:tbl>
              <a:tblPr firstRow="1" bandRow="1">
                <a:tableStyleId>{5C22544A-7EE6-4342-B048-85BDC9FD1C3A}</a:tableStyleId>
              </a:tblPr>
              <a:tblGrid>
                <a:gridCol w="3027149"/>
                <a:gridCol w="4422197"/>
                <a:gridCol w="3467799"/>
              </a:tblGrid>
              <a:tr h="1735433">
                <a:tc>
                  <a:txBody>
                    <a:bodyPr/>
                    <a:lstStyle/>
                    <a:p>
                      <a:r>
                        <a:rPr lang="en-US" sz="2700" dirty="0" smtClean="0">
                          <a:solidFill>
                            <a:schemeClr val="tx1"/>
                          </a:solidFill>
                          <a:latin typeface="Times New Roman" pitchFamily="18" charset="0"/>
                          <a:cs typeface="Times New Roman" pitchFamily="18" charset="0"/>
                        </a:rPr>
                        <a:t>Classification</a:t>
                      </a:r>
                      <a:r>
                        <a:rPr lang="en-US" sz="2700" baseline="0" dirty="0" smtClean="0">
                          <a:solidFill>
                            <a:schemeClr val="tx1"/>
                          </a:solidFill>
                          <a:latin typeface="Times New Roman" pitchFamily="18" charset="0"/>
                          <a:cs typeface="Times New Roman" pitchFamily="18" charset="0"/>
                        </a:rPr>
                        <a:t> of Enterprise</a:t>
                      </a:r>
                      <a:endParaRPr lang="en-US" sz="2700" dirty="0">
                        <a:solidFill>
                          <a:schemeClr val="tx1"/>
                        </a:solidFill>
                        <a:latin typeface="Times New Roman" pitchFamily="18" charset="0"/>
                        <a:cs typeface="Times New Roman" pitchFamily="18" charset="0"/>
                      </a:endParaRPr>
                    </a:p>
                  </a:txBody>
                  <a:tcPr marL="115593" marR="115593">
                    <a:solidFill>
                      <a:schemeClr val="tx2">
                        <a:lumMod val="40000"/>
                        <a:lumOff val="60000"/>
                      </a:schemeClr>
                    </a:solidFill>
                  </a:tcPr>
                </a:tc>
                <a:tc>
                  <a:txBody>
                    <a:bodyPr/>
                    <a:lstStyle/>
                    <a:p>
                      <a:r>
                        <a:rPr lang="en-US" sz="2700" dirty="0" smtClean="0">
                          <a:solidFill>
                            <a:schemeClr val="tx1"/>
                          </a:solidFill>
                          <a:latin typeface="Times New Roman" pitchFamily="18" charset="0"/>
                          <a:cs typeface="Times New Roman" pitchFamily="18" charset="0"/>
                        </a:rPr>
                        <a:t>Engaged</a:t>
                      </a:r>
                      <a:r>
                        <a:rPr lang="en-US" sz="2700" baseline="0" dirty="0" smtClean="0">
                          <a:solidFill>
                            <a:schemeClr val="tx1"/>
                          </a:solidFill>
                          <a:latin typeface="Times New Roman" pitchFamily="18" charset="0"/>
                          <a:cs typeface="Times New Roman" pitchFamily="18" charset="0"/>
                        </a:rPr>
                        <a:t> in Manufacture of Goods (Investment in P/M)</a:t>
                      </a:r>
                      <a:endParaRPr lang="en-US" sz="2700" dirty="0">
                        <a:solidFill>
                          <a:schemeClr val="tx1"/>
                        </a:solidFill>
                        <a:latin typeface="Times New Roman" pitchFamily="18" charset="0"/>
                        <a:cs typeface="Times New Roman" pitchFamily="18" charset="0"/>
                      </a:endParaRPr>
                    </a:p>
                  </a:txBody>
                  <a:tcPr marL="115593" marR="115593">
                    <a:solidFill>
                      <a:schemeClr val="tx2">
                        <a:lumMod val="40000"/>
                        <a:lumOff val="60000"/>
                      </a:schemeClr>
                    </a:solidFill>
                  </a:tcPr>
                </a:tc>
                <a:tc>
                  <a:txBody>
                    <a:bodyPr/>
                    <a:lstStyle/>
                    <a:p>
                      <a:r>
                        <a:rPr lang="en-US" sz="2700" dirty="0" smtClean="0">
                          <a:solidFill>
                            <a:schemeClr val="tx1"/>
                          </a:solidFill>
                          <a:latin typeface="Times New Roman" pitchFamily="18" charset="0"/>
                          <a:cs typeface="Times New Roman" pitchFamily="18" charset="0"/>
                        </a:rPr>
                        <a:t>Engaged in the rendering of Services (investment in equipment's)</a:t>
                      </a:r>
                      <a:endParaRPr lang="en-US" sz="2700" dirty="0">
                        <a:solidFill>
                          <a:schemeClr val="tx1"/>
                        </a:solidFill>
                        <a:latin typeface="Times New Roman" pitchFamily="18" charset="0"/>
                        <a:cs typeface="Times New Roman" pitchFamily="18" charset="0"/>
                      </a:endParaRPr>
                    </a:p>
                  </a:txBody>
                  <a:tcPr marL="115593" marR="115593">
                    <a:solidFill>
                      <a:schemeClr val="tx2">
                        <a:lumMod val="40000"/>
                        <a:lumOff val="60000"/>
                      </a:schemeClr>
                    </a:solidFill>
                  </a:tcPr>
                </a:tc>
              </a:tr>
              <a:tr h="936679">
                <a:tc>
                  <a:txBody>
                    <a:bodyPr/>
                    <a:lstStyle/>
                    <a:p>
                      <a:r>
                        <a:rPr lang="en-US" sz="2700" dirty="0" smtClean="0">
                          <a:latin typeface="Times New Roman" pitchFamily="18" charset="0"/>
                          <a:cs typeface="Times New Roman" pitchFamily="18" charset="0"/>
                        </a:rPr>
                        <a:t>Micro Enterprise</a:t>
                      </a:r>
                      <a:endParaRPr lang="en-US" sz="2700" dirty="0">
                        <a:latin typeface="Times New Roman" pitchFamily="18" charset="0"/>
                        <a:cs typeface="Times New Roman" pitchFamily="18" charset="0"/>
                      </a:endParaRPr>
                    </a:p>
                  </a:txBody>
                  <a:tcPr marL="115593" marR="115593"/>
                </a:tc>
                <a:tc>
                  <a:txBody>
                    <a:bodyPr/>
                    <a:lstStyle/>
                    <a:p>
                      <a:r>
                        <a:rPr lang="en-US" sz="2700" baseline="0" dirty="0" smtClean="0">
                          <a:solidFill>
                            <a:srgbClr val="FF0000"/>
                          </a:solidFill>
                          <a:latin typeface="Times New Roman" pitchFamily="18" charset="0"/>
                          <a:cs typeface="Times New Roman" pitchFamily="18" charset="0"/>
                        </a:rPr>
                        <a:t>&lt; Rs. 25 lakhs</a:t>
                      </a:r>
                      <a:endParaRPr lang="en-US" sz="2700" dirty="0">
                        <a:solidFill>
                          <a:srgbClr val="FF0000"/>
                        </a:solidFill>
                        <a:latin typeface="Times New Roman" pitchFamily="18" charset="0"/>
                        <a:cs typeface="Times New Roman" pitchFamily="18" charset="0"/>
                      </a:endParaRPr>
                    </a:p>
                  </a:txBody>
                  <a:tcPr marL="115593" marR="115593"/>
                </a:tc>
                <a:tc>
                  <a:txBody>
                    <a:bodyPr/>
                    <a:lstStyle/>
                    <a:p>
                      <a:pPr algn="just"/>
                      <a:r>
                        <a:rPr lang="en-US" sz="2700" dirty="0" smtClean="0">
                          <a:solidFill>
                            <a:srgbClr val="FF0000"/>
                          </a:solidFill>
                          <a:latin typeface="Times New Roman" pitchFamily="18" charset="0"/>
                          <a:cs typeface="Times New Roman" pitchFamily="18" charset="0"/>
                        </a:rPr>
                        <a:t>&lt; Rs. 10 lakhs</a:t>
                      </a:r>
                      <a:endParaRPr lang="en-US" sz="2700" dirty="0">
                        <a:solidFill>
                          <a:srgbClr val="FF0000"/>
                        </a:solidFill>
                        <a:latin typeface="Times New Roman" pitchFamily="18" charset="0"/>
                        <a:cs typeface="Times New Roman" pitchFamily="18" charset="0"/>
                      </a:endParaRPr>
                    </a:p>
                  </a:txBody>
                  <a:tcPr marL="115593" marR="115593"/>
                </a:tc>
              </a:tr>
              <a:tr h="1420195">
                <a:tc>
                  <a:txBody>
                    <a:bodyPr/>
                    <a:lstStyle/>
                    <a:p>
                      <a:r>
                        <a:rPr lang="en-US" sz="3000" dirty="0" smtClean="0">
                          <a:latin typeface="Times New Roman" pitchFamily="18" charset="0"/>
                          <a:cs typeface="Times New Roman" pitchFamily="18" charset="0"/>
                        </a:rPr>
                        <a:t>Small</a:t>
                      </a:r>
                      <a:r>
                        <a:rPr lang="en-US" sz="3000" baseline="0" dirty="0" smtClean="0">
                          <a:latin typeface="Times New Roman" pitchFamily="18" charset="0"/>
                          <a:cs typeface="Times New Roman" pitchFamily="18" charset="0"/>
                        </a:rPr>
                        <a:t> Enterprise</a:t>
                      </a:r>
                      <a:endParaRPr lang="en-US" sz="3000" dirty="0">
                        <a:latin typeface="Times New Roman" pitchFamily="18" charset="0"/>
                        <a:cs typeface="Times New Roman" pitchFamily="18" charset="0"/>
                      </a:endParaRPr>
                    </a:p>
                  </a:txBody>
                  <a:tcPr marL="115593" marR="115593"/>
                </a:tc>
                <a:tc>
                  <a:txBody>
                    <a:bodyPr/>
                    <a:lstStyle/>
                    <a:p>
                      <a:r>
                        <a:rPr lang="en-US" sz="3000" dirty="0" smtClean="0">
                          <a:solidFill>
                            <a:srgbClr val="FF0000"/>
                          </a:solidFill>
                          <a:latin typeface="Times New Roman" pitchFamily="18" charset="0"/>
                          <a:cs typeface="Times New Roman" pitchFamily="18" charset="0"/>
                        </a:rPr>
                        <a:t>&gt;Rs. 25 lakhs but </a:t>
                      </a:r>
                    </a:p>
                    <a:p>
                      <a:r>
                        <a:rPr lang="en-US" sz="3000" dirty="0" smtClean="0">
                          <a:solidFill>
                            <a:srgbClr val="FF0000"/>
                          </a:solidFill>
                          <a:latin typeface="Times New Roman" pitchFamily="18" charset="0"/>
                          <a:cs typeface="Times New Roman" pitchFamily="18" charset="0"/>
                        </a:rPr>
                        <a:t>&lt; Rs. 5 Crore</a:t>
                      </a:r>
                      <a:endParaRPr lang="en-US" sz="3000" dirty="0">
                        <a:solidFill>
                          <a:srgbClr val="FF0000"/>
                        </a:solidFill>
                        <a:latin typeface="Times New Roman" pitchFamily="18" charset="0"/>
                        <a:cs typeface="Times New Roman" pitchFamily="18" charset="0"/>
                      </a:endParaRPr>
                    </a:p>
                  </a:txBody>
                  <a:tcPr marL="115593" marR="115593"/>
                </a:tc>
                <a:tc>
                  <a:txBody>
                    <a:bodyPr/>
                    <a:lstStyle/>
                    <a:p>
                      <a:pPr algn="just"/>
                      <a:r>
                        <a:rPr lang="en-US" sz="3000" dirty="0" smtClean="0">
                          <a:solidFill>
                            <a:srgbClr val="FF0000"/>
                          </a:solidFill>
                          <a:latin typeface="Times New Roman" pitchFamily="18" charset="0"/>
                          <a:cs typeface="Times New Roman" pitchFamily="18" charset="0"/>
                        </a:rPr>
                        <a:t>&gt;Rs. 10 lakhs but </a:t>
                      </a:r>
                    </a:p>
                    <a:p>
                      <a:pPr algn="just"/>
                      <a:r>
                        <a:rPr lang="en-US" sz="3000" dirty="0" smtClean="0">
                          <a:solidFill>
                            <a:srgbClr val="FF0000"/>
                          </a:solidFill>
                          <a:latin typeface="Times New Roman" pitchFamily="18" charset="0"/>
                          <a:cs typeface="Times New Roman" pitchFamily="18" charset="0"/>
                        </a:rPr>
                        <a:t>&lt;</a:t>
                      </a:r>
                      <a:r>
                        <a:rPr lang="en-US" sz="3000" baseline="0" dirty="0" smtClean="0">
                          <a:solidFill>
                            <a:srgbClr val="FF0000"/>
                          </a:solidFill>
                          <a:latin typeface="Times New Roman" pitchFamily="18" charset="0"/>
                          <a:cs typeface="Times New Roman" pitchFamily="18" charset="0"/>
                        </a:rPr>
                        <a:t> Rs. 2 crores</a:t>
                      </a:r>
                      <a:endParaRPr lang="en-US" sz="3000" dirty="0">
                        <a:solidFill>
                          <a:srgbClr val="FF0000"/>
                        </a:solidFill>
                        <a:latin typeface="Times New Roman" pitchFamily="18" charset="0"/>
                        <a:cs typeface="Times New Roman" pitchFamily="18" charset="0"/>
                      </a:endParaRPr>
                    </a:p>
                  </a:txBody>
                  <a:tcPr marL="115593" marR="115593"/>
                </a:tc>
              </a:tr>
              <a:tr h="1420195">
                <a:tc>
                  <a:txBody>
                    <a:bodyPr/>
                    <a:lstStyle/>
                    <a:p>
                      <a:r>
                        <a:rPr lang="en-US" sz="3000" dirty="0" smtClean="0">
                          <a:latin typeface="Times New Roman" pitchFamily="18" charset="0"/>
                          <a:cs typeface="Times New Roman" pitchFamily="18" charset="0"/>
                        </a:rPr>
                        <a:t>Medium Enterprise</a:t>
                      </a:r>
                      <a:endParaRPr lang="en-US" sz="3000" dirty="0">
                        <a:latin typeface="Times New Roman" pitchFamily="18" charset="0"/>
                        <a:cs typeface="Times New Roman" pitchFamily="18" charset="0"/>
                      </a:endParaRPr>
                    </a:p>
                  </a:txBody>
                  <a:tcPr marL="115593" marR="115593"/>
                </a:tc>
                <a:tc>
                  <a:txBody>
                    <a:bodyPr/>
                    <a:lstStyle/>
                    <a:p>
                      <a:pPr algn="just"/>
                      <a:r>
                        <a:rPr lang="en-US" sz="3000" dirty="0" smtClean="0">
                          <a:solidFill>
                            <a:srgbClr val="FF0000"/>
                          </a:solidFill>
                          <a:latin typeface="Times New Roman" pitchFamily="18" charset="0"/>
                          <a:cs typeface="Times New Roman" pitchFamily="18" charset="0"/>
                        </a:rPr>
                        <a:t>&gt;</a:t>
                      </a:r>
                      <a:r>
                        <a:rPr lang="en-US" sz="3000" baseline="0" dirty="0" smtClean="0">
                          <a:solidFill>
                            <a:srgbClr val="FF0000"/>
                          </a:solidFill>
                          <a:latin typeface="Times New Roman" pitchFamily="18" charset="0"/>
                          <a:cs typeface="Times New Roman" pitchFamily="18" charset="0"/>
                        </a:rPr>
                        <a:t>Rs. 5 crores but </a:t>
                      </a:r>
                    </a:p>
                    <a:p>
                      <a:pPr algn="just"/>
                      <a:r>
                        <a:rPr lang="en-US" sz="3000" baseline="0" dirty="0" smtClean="0">
                          <a:solidFill>
                            <a:srgbClr val="FF0000"/>
                          </a:solidFill>
                          <a:latin typeface="Times New Roman" pitchFamily="18" charset="0"/>
                          <a:cs typeface="Times New Roman" pitchFamily="18" charset="0"/>
                        </a:rPr>
                        <a:t>&lt;Rs.10 crores</a:t>
                      </a:r>
                      <a:endParaRPr lang="en-US" sz="3000" dirty="0">
                        <a:solidFill>
                          <a:srgbClr val="FF0000"/>
                        </a:solidFill>
                        <a:latin typeface="Times New Roman" pitchFamily="18" charset="0"/>
                        <a:cs typeface="Times New Roman" pitchFamily="18" charset="0"/>
                      </a:endParaRPr>
                    </a:p>
                  </a:txBody>
                  <a:tcPr marL="115593" marR="115593"/>
                </a:tc>
                <a:tc>
                  <a:txBody>
                    <a:bodyPr/>
                    <a:lstStyle/>
                    <a:p>
                      <a:pPr algn="just"/>
                      <a:r>
                        <a:rPr lang="en-US" sz="3000" dirty="0" smtClean="0">
                          <a:solidFill>
                            <a:srgbClr val="FF0000"/>
                          </a:solidFill>
                          <a:latin typeface="Times New Roman" pitchFamily="18" charset="0"/>
                          <a:cs typeface="Times New Roman" pitchFamily="18" charset="0"/>
                        </a:rPr>
                        <a:t>&gt;</a:t>
                      </a:r>
                      <a:r>
                        <a:rPr lang="en-US" sz="3000" baseline="0" dirty="0" smtClean="0">
                          <a:solidFill>
                            <a:srgbClr val="FF0000"/>
                          </a:solidFill>
                          <a:latin typeface="Times New Roman" pitchFamily="18" charset="0"/>
                          <a:cs typeface="Times New Roman" pitchFamily="18" charset="0"/>
                        </a:rPr>
                        <a:t>Rs.2 crores but &lt;Rs. 5 crores</a:t>
                      </a:r>
                      <a:endParaRPr lang="en-US" sz="3000" dirty="0">
                        <a:solidFill>
                          <a:srgbClr val="FF0000"/>
                        </a:solidFill>
                        <a:latin typeface="Times New Roman" pitchFamily="18" charset="0"/>
                        <a:cs typeface="Times New Roman" pitchFamily="18" charset="0"/>
                      </a:endParaRPr>
                    </a:p>
                  </a:txBody>
                  <a:tcPr marL="115593" marR="115593"/>
                </a:tc>
              </a:tr>
            </a:tbl>
          </a:graphicData>
        </a:graphic>
      </p:graphicFrame>
      <p:sp>
        <p:nvSpPr>
          <p:cNvPr id="10" name="TextBox 9"/>
          <p:cNvSpPr txBox="1"/>
          <p:nvPr/>
        </p:nvSpPr>
        <p:spPr>
          <a:xfrm>
            <a:off x="892714" y="500567"/>
            <a:ext cx="10146522" cy="521314"/>
          </a:xfrm>
          <a:prstGeom prst="rect">
            <a:avLst/>
          </a:prstGeom>
          <a:noFill/>
        </p:spPr>
        <p:txBody>
          <a:bodyPr wrap="square" lIns="105236" tIns="52618" rIns="105236" bIns="52618" rtlCol="0">
            <a:spAutoFit/>
          </a:bodyPr>
          <a:lstStyle/>
          <a:p>
            <a:pPr algn="just"/>
            <a:r>
              <a:rPr lang="en-US" sz="2697" b="1" dirty="0">
                <a:latin typeface="Times New Roman" pitchFamily="18" charset="0"/>
                <a:cs typeface="Times New Roman" pitchFamily="18" charset="0"/>
              </a:rPr>
              <a:t>Section 7 </a:t>
            </a:r>
            <a:r>
              <a:rPr lang="en-US" sz="2697" dirty="0">
                <a:latin typeface="Times New Roman" pitchFamily="18" charset="0"/>
                <a:cs typeface="Times New Roman" pitchFamily="18" charset="0"/>
              </a:rPr>
              <a:t>of the MSMED Act, 2006 classifies the Enterprises as under:</a:t>
            </a:r>
          </a:p>
        </p:txBody>
      </p:sp>
    </p:spTree>
    <p:extLst>
      <p:ext uri="{BB962C8B-B14F-4D97-AF65-F5344CB8AC3E}">
        <p14:creationId xmlns:p14="http://schemas.microsoft.com/office/powerpoint/2010/main" xmlns="" val="1410844421"/>
      </p:ext>
    </p:extLst>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714" y="0"/>
            <a:ext cx="10403396" cy="585622"/>
          </a:xfrm>
        </p:spPr>
        <p:txBody>
          <a:bodyPr>
            <a:normAutofit/>
          </a:bodyPr>
          <a:lstStyle/>
          <a:p>
            <a:r>
              <a:rPr lang="en-US" sz="3034" u="sng" dirty="0">
                <a:latin typeface="Times New Roman" pitchFamily="18" charset="0"/>
                <a:cs typeface="Times New Roman" pitchFamily="18" charset="0"/>
              </a:rPr>
              <a:t>PROPOSED CHANGE IN NORMS  OF CLASSIFICATION </a:t>
            </a:r>
          </a:p>
        </p:txBody>
      </p:sp>
      <p:sp>
        <p:nvSpPr>
          <p:cNvPr id="3" name="TextBox 2"/>
          <p:cNvSpPr txBox="1"/>
          <p:nvPr/>
        </p:nvSpPr>
        <p:spPr>
          <a:xfrm>
            <a:off x="956932" y="667605"/>
            <a:ext cx="10403396" cy="1143727"/>
          </a:xfrm>
          <a:prstGeom prst="rect">
            <a:avLst/>
          </a:prstGeom>
          <a:noFill/>
        </p:spPr>
        <p:txBody>
          <a:bodyPr wrap="square" lIns="105236" tIns="52618" rIns="105236" bIns="52618" rtlCol="0">
            <a:spAutoFit/>
          </a:bodyPr>
          <a:lstStyle/>
          <a:p>
            <a:pPr algn="just"/>
            <a:r>
              <a:rPr lang="en-US" sz="3371" dirty="0">
                <a:latin typeface="Times New Roman" pitchFamily="18" charset="0"/>
                <a:cs typeface="Times New Roman" pitchFamily="18" charset="0"/>
              </a:rPr>
              <a:t>From </a:t>
            </a:r>
            <a:r>
              <a:rPr lang="en-US" sz="3371" dirty="0">
                <a:solidFill>
                  <a:srgbClr val="FF0000"/>
                </a:solidFill>
                <a:latin typeface="Times New Roman" pitchFamily="18" charset="0"/>
                <a:cs typeface="Times New Roman" pitchFamily="18" charset="0"/>
              </a:rPr>
              <a:t>“Investment in Plant and Machinery/ Equipment” to “Annual Turnover” --- </a:t>
            </a:r>
            <a:r>
              <a:rPr lang="en-US" sz="3371" dirty="0">
                <a:latin typeface="Times New Roman" pitchFamily="18" charset="0"/>
                <a:cs typeface="Times New Roman" pitchFamily="18" charset="0"/>
              </a:rPr>
              <a:t>However </a:t>
            </a:r>
            <a:r>
              <a:rPr lang="en-US" sz="3371" i="1" dirty="0">
                <a:latin typeface="Times New Roman" pitchFamily="18" charset="0"/>
                <a:cs typeface="Times New Roman" pitchFamily="18" charset="0"/>
              </a:rPr>
              <a:t>not been notified yet.</a:t>
            </a:r>
          </a:p>
        </p:txBody>
      </p:sp>
      <p:graphicFrame>
        <p:nvGraphicFramePr>
          <p:cNvPr id="8" name="Diagram 7"/>
          <p:cNvGraphicFramePr/>
          <p:nvPr>
            <p:extLst/>
          </p:nvPr>
        </p:nvGraphicFramePr>
        <p:xfrm>
          <a:off x="635840" y="1695100"/>
          <a:ext cx="10724488" cy="4880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60093785"/>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z="1100" dirty="0" smtClean="0"/>
              <a:t>Amita Desai &amp; Co. Company Secretaries, 06102019 </a:t>
            </a:r>
            <a:endParaRPr lang="en-US" sz="1100" dirty="0"/>
          </a:p>
        </p:txBody>
      </p:sp>
      <p:sp>
        <p:nvSpPr>
          <p:cNvPr id="3" name="Slide Number Placeholder 2"/>
          <p:cNvSpPr>
            <a:spLocks noGrp="1"/>
          </p:cNvSpPr>
          <p:nvPr>
            <p:ph type="sldNum" sz="quarter" idx="12"/>
          </p:nvPr>
        </p:nvSpPr>
        <p:spPr/>
        <p:txBody>
          <a:bodyPr/>
          <a:lstStyle/>
          <a:p>
            <a:fld id="{A3F31473-23EB-4724-8B59-FE6D21D89FA4}" type="slidenum">
              <a:rPr lang="en-US" smtClean="0"/>
              <a:pPr/>
              <a:t>3</a:t>
            </a:fld>
            <a:endParaRPr lang="en-US"/>
          </a:p>
        </p:txBody>
      </p:sp>
      <p:sp>
        <p:nvSpPr>
          <p:cNvPr id="4" name="Title 3"/>
          <p:cNvSpPr>
            <a:spLocks noGrp="1"/>
          </p:cNvSpPr>
          <p:nvPr>
            <p:ph type="title"/>
          </p:nvPr>
        </p:nvSpPr>
        <p:spPr>
          <a:xfrm>
            <a:off x="531812" y="152400"/>
            <a:ext cx="10969943" cy="457200"/>
          </a:xfrm>
        </p:spPr>
        <p:txBody>
          <a:bodyPr>
            <a:normAutofit fontScale="90000"/>
          </a:bodyPr>
          <a:lstStyle/>
          <a:p>
            <a:pPr algn="ctr"/>
            <a:r>
              <a:rPr lang="en-US" dirty="0" smtClean="0">
                <a:solidFill>
                  <a:schemeClr val="accent2"/>
                </a:solidFill>
              </a:rPr>
              <a:t>Consequences of Non-Filing of Financial Statements</a:t>
            </a:r>
            <a:endParaRPr lang="en-US" dirty="0">
              <a:solidFill>
                <a:schemeClr val="accent2"/>
              </a:solidFill>
            </a:endParaRPr>
          </a:p>
        </p:txBody>
      </p:sp>
      <p:graphicFrame>
        <p:nvGraphicFramePr>
          <p:cNvPr id="8" name="Content Placeholder 7"/>
          <p:cNvGraphicFramePr>
            <a:graphicFrameLocks noGrp="1"/>
          </p:cNvGraphicFramePr>
          <p:nvPr>
            <p:ph idx="1"/>
          </p:nvPr>
        </p:nvGraphicFramePr>
        <p:xfrm>
          <a:off x="303212" y="685800"/>
          <a:ext cx="11580813"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714" y="153857"/>
            <a:ext cx="10403396" cy="770622"/>
          </a:xfrm>
        </p:spPr>
        <p:txBody>
          <a:bodyPr>
            <a:noAutofit/>
          </a:bodyPr>
          <a:lstStyle/>
          <a:p>
            <a:r>
              <a:rPr lang="en-US" sz="3034" u="sng" dirty="0">
                <a:latin typeface="Times New Roman" pitchFamily="18" charset="0"/>
                <a:cs typeface="Times New Roman" pitchFamily="18" charset="0"/>
              </a:rPr>
              <a:t>NOTIFICATION BY MINISTRY OF MSME</a:t>
            </a:r>
            <a:br>
              <a:rPr lang="en-US" sz="3034" u="sng" dirty="0">
                <a:latin typeface="Times New Roman" pitchFamily="18" charset="0"/>
                <a:cs typeface="Times New Roman" pitchFamily="18" charset="0"/>
              </a:rPr>
            </a:br>
            <a:r>
              <a:rPr lang="en-US" sz="3034" u="sng" dirty="0">
                <a:latin typeface="Times New Roman" pitchFamily="18" charset="0"/>
                <a:cs typeface="Times New Roman" pitchFamily="18" charset="0"/>
              </a:rPr>
              <a:t>(Dated November 2, 2018)</a:t>
            </a:r>
          </a:p>
        </p:txBody>
      </p:sp>
      <p:sp>
        <p:nvSpPr>
          <p:cNvPr id="5" name="Rounded Rectangle 4"/>
          <p:cNvSpPr/>
          <p:nvPr/>
        </p:nvSpPr>
        <p:spPr>
          <a:xfrm>
            <a:off x="571622" y="1181353"/>
            <a:ext cx="10788707" cy="25687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3034" dirty="0">
                <a:solidFill>
                  <a:schemeClr val="tx1"/>
                </a:solidFill>
                <a:latin typeface="Times New Roman" pitchFamily="18" charset="0"/>
                <a:cs typeface="Times New Roman" pitchFamily="18" charset="0"/>
              </a:rPr>
              <a:t>All companies who </a:t>
            </a:r>
            <a:r>
              <a:rPr lang="en-US" sz="3034" dirty="0">
                <a:solidFill>
                  <a:srgbClr val="FF0000"/>
                </a:solidFill>
                <a:latin typeface="Times New Roman" pitchFamily="18" charset="0"/>
                <a:cs typeface="Times New Roman" pitchFamily="18" charset="0"/>
              </a:rPr>
              <a:t>get supplies </a:t>
            </a:r>
            <a:r>
              <a:rPr lang="en-US" sz="3034" dirty="0">
                <a:solidFill>
                  <a:schemeClr val="tx1"/>
                </a:solidFill>
                <a:latin typeface="Times New Roman" pitchFamily="18" charset="0"/>
                <a:cs typeface="Times New Roman" pitchFamily="18" charset="0"/>
              </a:rPr>
              <a:t>of goods or services from Micro or Small Enterprises </a:t>
            </a:r>
            <a:r>
              <a:rPr lang="en-US" sz="3034" b="1" dirty="0">
                <a:solidFill>
                  <a:srgbClr val="FF0000"/>
                </a:solidFill>
                <a:latin typeface="Times New Roman" pitchFamily="18" charset="0"/>
                <a:cs typeface="Times New Roman" pitchFamily="18" charset="0"/>
              </a:rPr>
              <a:t>and</a:t>
            </a:r>
            <a:r>
              <a:rPr lang="en-US" sz="3034" b="1" dirty="0">
                <a:solidFill>
                  <a:schemeClr val="tx1"/>
                </a:solidFill>
                <a:latin typeface="Times New Roman" pitchFamily="18" charset="0"/>
                <a:cs typeface="Times New Roman" pitchFamily="18" charset="0"/>
              </a:rPr>
              <a:t> </a:t>
            </a:r>
            <a:r>
              <a:rPr lang="en-US" sz="3034" dirty="0">
                <a:solidFill>
                  <a:schemeClr val="tx1"/>
                </a:solidFill>
                <a:latin typeface="Times New Roman" pitchFamily="18" charset="0"/>
                <a:cs typeface="Times New Roman" pitchFamily="18" charset="0"/>
              </a:rPr>
              <a:t>whose </a:t>
            </a:r>
            <a:r>
              <a:rPr lang="en-US" sz="3034" dirty="0">
                <a:solidFill>
                  <a:srgbClr val="FF0000"/>
                </a:solidFill>
                <a:latin typeface="Times New Roman" pitchFamily="18" charset="0"/>
                <a:cs typeface="Times New Roman" pitchFamily="18" charset="0"/>
              </a:rPr>
              <a:t>payment</a:t>
            </a:r>
            <a:r>
              <a:rPr lang="en-US" sz="3034" dirty="0">
                <a:solidFill>
                  <a:schemeClr val="tx1"/>
                </a:solidFill>
                <a:latin typeface="Times New Roman" pitchFamily="18" charset="0"/>
                <a:cs typeface="Times New Roman" pitchFamily="18" charset="0"/>
              </a:rPr>
              <a:t>  to Micro and Small Enterprise suppliers </a:t>
            </a:r>
            <a:r>
              <a:rPr lang="en-US" sz="3034" dirty="0">
                <a:solidFill>
                  <a:srgbClr val="FF0000"/>
                </a:solidFill>
                <a:latin typeface="Times New Roman" pitchFamily="18" charset="0"/>
                <a:cs typeface="Times New Roman" pitchFamily="18" charset="0"/>
              </a:rPr>
              <a:t>exceed 45 days </a:t>
            </a:r>
            <a:r>
              <a:rPr lang="en-US" sz="3034" dirty="0">
                <a:solidFill>
                  <a:schemeClr val="tx1"/>
                </a:solidFill>
                <a:latin typeface="Times New Roman" pitchFamily="18" charset="0"/>
                <a:cs typeface="Times New Roman" pitchFamily="18" charset="0"/>
              </a:rPr>
              <a:t>from the </a:t>
            </a:r>
            <a:r>
              <a:rPr lang="en-US" sz="3034" dirty="0">
                <a:solidFill>
                  <a:srgbClr val="FF0000"/>
                </a:solidFill>
                <a:latin typeface="Times New Roman" pitchFamily="18" charset="0"/>
                <a:cs typeface="Times New Roman" pitchFamily="18" charset="0"/>
              </a:rPr>
              <a:t>Date of Acceptance </a:t>
            </a:r>
            <a:r>
              <a:rPr lang="en-US" sz="3034" dirty="0">
                <a:solidFill>
                  <a:schemeClr val="tx1"/>
                </a:solidFill>
                <a:latin typeface="Times New Roman" pitchFamily="18" charset="0"/>
                <a:cs typeface="Times New Roman" pitchFamily="18" charset="0"/>
              </a:rPr>
              <a:t>or the </a:t>
            </a:r>
            <a:r>
              <a:rPr lang="en-US" sz="3034" dirty="0">
                <a:solidFill>
                  <a:srgbClr val="FF0000"/>
                </a:solidFill>
                <a:latin typeface="Times New Roman" pitchFamily="18" charset="0"/>
                <a:cs typeface="Times New Roman" pitchFamily="18" charset="0"/>
              </a:rPr>
              <a:t>Date of Deemed Acceptance </a:t>
            </a:r>
            <a:r>
              <a:rPr lang="en-US" sz="3034" dirty="0">
                <a:solidFill>
                  <a:schemeClr val="tx1"/>
                </a:solidFill>
                <a:latin typeface="Times New Roman" pitchFamily="18" charset="0"/>
                <a:cs typeface="Times New Roman" pitchFamily="18" charset="0"/>
              </a:rPr>
              <a:t>of the goods or services (hereafter referred to as “</a:t>
            </a:r>
            <a:r>
              <a:rPr lang="en-US" sz="3034" b="1" dirty="0">
                <a:solidFill>
                  <a:schemeClr val="tx1"/>
                </a:solidFill>
                <a:latin typeface="Times New Roman" pitchFamily="18" charset="0"/>
                <a:cs typeface="Times New Roman" pitchFamily="18" charset="0"/>
              </a:rPr>
              <a:t>Specified Companies</a:t>
            </a:r>
            <a:r>
              <a:rPr lang="en-US" sz="3034" dirty="0">
                <a:solidFill>
                  <a:schemeClr val="tx1"/>
                </a:solidFill>
                <a:latin typeface="Times New Roman" pitchFamily="18" charset="0"/>
                <a:cs typeface="Times New Roman" pitchFamily="18" charset="0"/>
              </a:rPr>
              <a:t>”)</a:t>
            </a:r>
          </a:p>
        </p:txBody>
      </p:sp>
      <p:sp>
        <p:nvSpPr>
          <p:cNvPr id="6" name="Rounded Rectangle 5"/>
          <p:cNvSpPr/>
          <p:nvPr/>
        </p:nvSpPr>
        <p:spPr>
          <a:xfrm>
            <a:off x="571622" y="3942748"/>
            <a:ext cx="10788707" cy="25687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3034" dirty="0">
                <a:solidFill>
                  <a:schemeClr val="tx1"/>
                </a:solidFill>
                <a:latin typeface="Times New Roman" pitchFamily="18" charset="0"/>
                <a:cs typeface="Times New Roman" pitchFamily="18" charset="0"/>
              </a:rPr>
              <a:t>Such Specified Companies shall submit a </a:t>
            </a:r>
            <a:r>
              <a:rPr lang="en-US" sz="3034" dirty="0">
                <a:solidFill>
                  <a:srgbClr val="FF0000"/>
                </a:solidFill>
                <a:latin typeface="Times New Roman" pitchFamily="18" charset="0"/>
                <a:cs typeface="Times New Roman" pitchFamily="18" charset="0"/>
              </a:rPr>
              <a:t>half yearly return </a:t>
            </a:r>
            <a:r>
              <a:rPr lang="en-US" sz="3034" dirty="0">
                <a:solidFill>
                  <a:schemeClr val="tx1"/>
                </a:solidFill>
                <a:latin typeface="Times New Roman" pitchFamily="18" charset="0"/>
                <a:cs typeface="Times New Roman" pitchFamily="18" charset="0"/>
              </a:rPr>
              <a:t>to the Ministry of Corporate Affairs (MCA) stating the following:</a:t>
            </a:r>
          </a:p>
          <a:p>
            <a:pPr lvl="0"/>
            <a:r>
              <a:rPr lang="en-US" sz="3034" dirty="0">
                <a:solidFill>
                  <a:schemeClr val="tx1"/>
                </a:solidFill>
                <a:latin typeface="Times New Roman" pitchFamily="18" charset="0"/>
                <a:cs typeface="Times New Roman" pitchFamily="18" charset="0"/>
              </a:rPr>
              <a:t>(a) the amount of </a:t>
            </a:r>
            <a:r>
              <a:rPr lang="en-US" sz="3034" dirty="0">
                <a:solidFill>
                  <a:srgbClr val="FF0000"/>
                </a:solidFill>
                <a:latin typeface="Times New Roman" pitchFamily="18" charset="0"/>
                <a:cs typeface="Times New Roman" pitchFamily="18" charset="0"/>
              </a:rPr>
              <a:t>payment due</a:t>
            </a:r>
            <a:r>
              <a:rPr lang="en-US" sz="3034" dirty="0">
                <a:solidFill>
                  <a:schemeClr val="tx1"/>
                </a:solidFill>
                <a:latin typeface="Times New Roman" pitchFamily="18" charset="0"/>
                <a:cs typeface="Times New Roman" pitchFamily="18" charset="0"/>
              </a:rPr>
              <a:t>; and</a:t>
            </a:r>
          </a:p>
          <a:p>
            <a:pPr lvl="0"/>
            <a:r>
              <a:rPr lang="en-US" sz="3034" dirty="0">
                <a:solidFill>
                  <a:schemeClr val="tx1"/>
                </a:solidFill>
                <a:latin typeface="Times New Roman" pitchFamily="18" charset="0"/>
                <a:cs typeface="Times New Roman" pitchFamily="18" charset="0"/>
              </a:rPr>
              <a:t>(b) the</a:t>
            </a:r>
            <a:r>
              <a:rPr lang="en-US" sz="3034" dirty="0">
                <a:solidFill>
                  <a:srgbClr val="FF0000"/>
                </a:solidFill>
                <a:latin typeface="Times New Roman" pitchFamily="18" charset="0"/>
                <a:cs typeface="Times New Roman" pitchFamily="18" charset="0"/>
              </a:rPr>
              <a:t> reasons </a:t>
            </a:r>
            <a:r>
              <a:rPr lang="en-US" sz="3034" dirty="0">
                <a:solidFill>
                  <a:schemeClr val="tx1"/>
                </a:solidFill>
                <a:latin typeface="Times New Roman" pitchFamily="18" charset="0"/>
                <a:cs typeface="Times New Roman" pitchFamily="18" charset="0"/>
              </a:rPr>
              <a:t>of the delay</a:t>
            </a:r>
          </a:p>
        </p:txBody>
      </p:sp>
    </p:spTree>
    <p:extLst>
      <p:ext uri="{BB962C8B-B14F-4D97-AF65-F5344CB8AC3E}">
        <p14:creationId xmlns:p14="http://schemas.microsoft.com/office/powerpoint/2010/main" xmlns="" val="976850003"/>
      </p:ext>
    </p:extLst>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714" y="0"/>
            <a:ext cx="10403396" cy="860260"/>
          </a:xfrm>
        </p:spPr>
        <p:txBody>
          <a:bodyPr>
            <a:normAutofit fontScale="90000"/>
          </a:bodyPr>
          <a:lstStyle/>
          <a:p>
            <a:r>
              <a:rPr lang="en-US" sz="2697" u="sng" dirty="0">
                <a:latin typeface="Times New Roman" pitchFamily="18" charset="0"/>
                <a:cs typeface="Times New Roman" pitchFamily="18" charset="0"/>
              </a:rPr>
              <a:t>REPORTING REQUIREMENT </a:t>
            </a:r>
            <a:br>
              <a:rPr lang="en-US" sz="2697" u="sng" dirty="0">
                <a:latin typeface="Times New Roman" pitchFamily="18" charset="0"/>
                <a:cs typeface="Times New Roman" pitchFamily="18" charset="0"/>
              </a:rPr>
            </a:br>
            <a:r>
              <a:rPr lang="en-US" sz="2360" u="sng" dirty="0">
                <a:latin typeface="Times New Roman" pitchFamily="18" charset="0"/>
                <a:cs typeface="Times New Roman" pitchFamily="18" charset="0"/>
              </a:rPr>
              <a:t>(Under MCA Notification</a:t>
            </a:r>
            <a:r>
              <a:rPr lang="en-US" sz="2697" u="sng" dirty="0">
                <a:latin typeface="Times New Roman" pitchFamily="18" charset="0"/>
                <a:cs typeface="Times New Roman" pitchFamily="18" charset="0"/>
              </a:rPr>
              <a:t>)</a:t>
            </a:r>
          </a:p>
        </p:txBody>
      </p:sp>
      <p:graphicFrame>
        <p:nvGraphicFramePr>
          <p:cNvPr id="3" name="Diagram 2"/>
          <p:cNvGraphicFramePr/>
          <p:nvPr>
            <p:extLst/>
          </p:nvPr>
        </p:nvGraphicFramePr>
        <p:xfrm>
          <a:off x="571622" y="1052915"/>
          <a:ext cx="11109799" cy="5805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927685711"/>
      </p:ext>
    </p:extLst>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714" y="0"/>
            <a:ext cx="10403396" cy="474949"/>
          </a:xfrm>
        </p:spPr>
        <p:txBody>
          <a:bodyPr>
            <a:noAutofit/>
          </a:bodyPr>
          <a:lstStyle/>
          <a:p>
            <a:r>
              <a:rPr lang="en-US" sz="3371" u="sng" dirty="0">
                <a:latin typeface="Times New Roman" pitchFamily="18" charset="0"/>
                <a:cs typeface="Times New Roman" pitchFamily="18" charset="0"/>
              </a:rPr>
              <a:t>CONTENTS OF FORM MSME-1 </a:t>
            </a:r>
          </a:p>
        </p:txBody>
      </p:sp>
      <p:graphicFrame>
        <p:nvGraphicFramePr>
          <p:cNvPr id="10" name="Content Placeholder 9"/>
          <p:cNvGraphicFramePr>
            <a:graphicFrameLocks noGrp="1"/>
          </p:cNvGraphicFramePr>
          <p:nvPr>
            <p:ph idx="1"/>
            <p:extLst/>
          </p:nvPr>
        </p:nvGraphicFramePr>
        <p:xfrm>
          <a:off x="443184" y="474950"/>
          <a:ext cx="11430892" cy="62546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1181697" y="5334002"/>
            <a:ext cx="9729102" cy="1273314"/>
          </a:xfrm>
          <a:prstGeom prst="rect">
            <a:avLst/>
          </a:prstGeom>
          <a:noFill/>
        </p:spPr>
        <p:txBody>
          <a:bodyPr wrap="square" lIns="105236" tIns="52618" rIns="105236" bIns="52618" rtlCol="0">
            <a:spAutoFit/>
          </a:bodyPr>
          <a:lstStyle/>
          <a:p>
            <a:pPr algn="just"/>
            <a:r>
              <a:rPr lang="en-US" sz="2528" dirty="0">
                <a:latin typeface="Times New Roman" pitchFamily="18" charset="0"/>
                <a:cs typeface="Times New Roman" pitchFamily="18" charset="0"/>
              </a:rPr>
              <a:t>The said Form  needs to be digitally signed by Director, Manager or CEO of the Company. However, professional certification is not required for this Form.</a:t>
            </a:r>
          </a:p>
        </p:txBody>
      </p:sp>
    </p:spTree>
    <p:extLst>
      <p:ext uri="{BB962C8B-B14F-4D97-AF65-F5344CB8AC3E}">
        <p14:creationId xmlns:p14="http://schemas.microsoft.com/office/powerpoint/2010/main" xmlns="" val="2144696001"/>
      </p:ext>
    </p:extLst>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2714" y="1"/>
            <a:ext cx="6164975" cy="667604"/>
          </a:xfrm>
        </p:spPr>
        <p:txBody>
          <a:bodyPr>
            <a:normAutofit/>
          </a:bodyPr>
          <a:lstStyle/>
          <a:p>
            <a:pPr algn="ctr"/>
            <a:r>
              <a:rPr lang="en-US" sz="3034" u="sng" dirty="0">
                <a:latin typeface="Times New Roman" pitchFamily="18" charset="0"/>
                <a:cs typeface="Times New Roman" pitchFamily="18" charset="0"/>
              </a:rPr>
              <a:t>PENAL PROVISIONS</a:t>
            </a:r>
            <a:endParaRPr lang="en-US" sz="2697" dirty="0"/>
          </a:p>
        </p:txBody>
      </p:sp>
      <p:sp>
        <p:nvSpPr>
          <p:cNvPr id="5" name="Text Placeholder 4"/>
          <p:cNvSpPr>
            <a:spLocks noGrp="1"/>
          </p:cNvSpPr>
          <p:nvPr>
            <p:ph type="body" sz="half" idx="2"/>
          </p:nvPr>
        </p:nvSpPr>
        <p:spPr>
          <a:xfrm>
            <a:off x="635840" y="1181353"/>
            <a:ext cx="6999816" cy="4944811"/>
          </a:xfrm>
          <a:solidFill>
            <a:schemeClr val="tx2">
              <a:lumMod val="20000"/>
              <a:lumOff val="80000"/>
            </a:schemeClr>
          </a:solidFill>
        </p:spPr>
        <p:txBody>
          <a:bodyPr/>
          <a:lstStyle/>
          <a:p>
            <a:pPr marL="202808" indent="-202808" algn="just">
              <a:buFont typeface="Arial" pitchFamily="34" charset="0"/>
              <a:buChar char="•"/>
            </a:pPr>
            <a:r>
              <a:rPr lang="en-US" sz="3034" dirty="0">
                <a:solidFill>
                  <a:srgbClr val="FF0000"/>
                </a:solidFill>
                <a:latin typeface="Times New Roman" pitchFamily="18" charset="0"/>
                <a:cs typeface="Times New Roman" pitchFamily="18" charset="0"/>
              </a:rPr>
              <a:t>No penal provisions mentioned in the Notifications </a:t>
            </a:r>
            <a:r>
              <a:rPr lang="en-US" sz="3034" dirty="0">
                <a:latin typeface="Times New Roman" pitchFamily="18" charset="0"/>
                <a:cs typeface="Times New Roman" pitchFamily="18" charset="0"/>
              </a:rPr>
              <a:t>for non-filing of the Form MSME-I with MCA.</a:t>
            </a:r>
          </a:p>
          <a:p>
            <a:pPr marL="202808" indent="-202808" algn="just">
              <a:buFont typeface="Arial" pitchFamily="34" charset="0"/>
              <a:buChar char="•"/>
            </a:pPr>
            <a:endParaRPr lang="en-US" sz="3034" dirty="0">
              <a:latin typeface="Times New Roman" pitchFamily="18" charset="0"/>
              <a:cs typeface="Times New Roman" pitchFamily="18" charset="0"/>
            </a:endParaRPr>
          </a:p>
          <a:p>
            <a:pPr marL="202808" indent="-202808" algn="just">
              <a:buFont typeface="Arial" pitchFamily="34" charset="0"/>
              <a:buChar char="•"/>
            </a:pPr>
            <a:r>
              <a:rPr lang="en-US" sz="3034" dirty="0">
                <a:latin typeface="Times New Roman" pitchFamily="18" charset="0"/>
                <a:cs typeface="Times New Roman" pitchFamily="18" charset="0"/>
              </a:rPr>
              <a:t> However, any incorrect or incomplete information filed by any Specified Companies, in the Form , in any material aspect, would attract </a:t>
            </a:r>
            <a:r>
              <a:rPr lang="en-US" sz="3034" dirty="0">
                <a:solidFill>
                  <a:srgbClr val="FF0000"/>
                </a:solidFill>
                <a:latin typeface="Times New Roman" pitchFamily="18" charset="0"/>
                <a:cs typeface="Times New Roman" pitchFamily="18" charset="0"/>
              </a:rPr>
              <a:t>Section 405 (4) of the CA, 2013.</a:t>
            </a:r>
          </a:p>
          <a:p>
            <a:endParaRPr lang="en-US" dirty="0"/>
          </a:p>
        </p:txBody>
      </p:sp>
      <p:pic>
        <p:nvPicPr>
          <p:cNvPr id="6" name="Content Placeholder 5" descr="Image result for fines"/>
          <p:cNvPicPr>
            <a:picLocks noGrp="1"/>
          </p:cNvPicPr>
          <p:nvPr>
            <p:ph idx="1"/>
          </p:nvPr>
        </p:nvPicPr>
        <p:blipFill>
          <a:blip r:embed="rId2"/>
          <a:srcRect/>
          <a:stretch>
            <a:fillRect/>
          </a:stretch>
        </p:blipFill>
        <p:spPr bwMode="auto">
          <a:xfrm>
            <a:off x="7635656" y="1309790"/>
            <a:ext cx="3660454" cy="3660454"/>
          </a:xfrm>
          <a:prstGeom prst="rect">
            <a:avLst/>
          </a:prstGeom>
          <a:noFill/>
          <a:ln w="9525">
            <a:noFill/>
            <a:miter lim="800000"/>
            <a:headEnd/>
            <a:tailEnd/>
          </a:ln>
        </p:spPr>
      </p:pic>
    </p:spTree>
    <p:extLst>
      <p:ext uri="{BB962C8B-B14F-4D97-AF65-F5344CB8AC3E}">
        <p14:creationId xmlns:p14="http://schemas.microsoft.com/office/powerpoint/2010/main" xmlns="" val="4018677710"/>
      </p:ext>
    </p:extLst>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20970" y="1"/>
            <a:ext cx="10403396" cy="667604"/>
          </a:xfrm>
          <a:noFill/>
        </p:spPr>
        <p:txBody>
          <a:bodyPr>
            <a:normAutofit/>
          </a:bodyPr>
          <a:lstStyle/>
          <a:p>
            <a:r>
              <a:rPr lang="en-US" sz="3371" u="sng" dirty="0">
                <a:latin typeface="Times New Roman" pitchFamily="18" charset="0"/>
                <a:cs typeface="Times New Roman" pitchFamily="18" charset="0"/>
              </a:rPr>
              <a:t>FINE U/S 405 (4) OF THE CA, 2013</a:t>
            </a:r>
            <a:endParaRPr lang="en-IN" dirty="0"/>
          </a:p>
        </p:txBody>
      </p:sp>
      <p:sp>
        <p:nvSpPr>
          <p:cNvPr id="6" name="Content Placeholder 5"/>
          <p:cNvSpPr>
            <a:spLocks noGrp="1"/>
          </p:cNvSpPr>
          <p:nvPr>
            <p:ph idx="1"/>
          </p:nvPr>
        </p:nvSpPr>
        <p:spPr>
          <a:xfrm>
            <a:off x="920970" y="667605"/>
            <a:ext cx="10375140" cy="6190396"/>
          </a:xfrm>
          <a:solidFill>
            <a:schemeClr val="accent1">
              <a:lumMod val="20000"/>
              <a:lumOff val="80000"/>
            </a:schemeClr>
          </a:solidFill>
        </p:spPr>
        <p:txBody>
          <a:bodyPr>
            <a:normAutofit/>
          </a:bodyPr>
          <a:lstStyle/>
          <a:p>
            <a:pPr marL="0" indent="0" algn="just">
              <a:buNone/>
            </a:pPr>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any company knowingly furnishes any information or statistics which is </a:t>
            </a:r>
            <a:r>
              <a:rPr lang="en-US" dirty="0">
                <a:solidFill>
                  <a:srgbClr val="FF0000"/>
                </a:solidFill>
                <a:latin typeface="Times New Roman" pitchFamily="18" charset="0"/>
                <a:cs typeface="Times New Roman" pitchFamily="18" charset="0"/>
              </a:rPr>
              <a:t>incorrect or incomplete</a:t>
            </a:r>
            <a:r>
              <a:rPr lang="en-US" dirty="0">
                <a:latin typeface="Times New Roman" pitchFamily="18" charset="0"/>
                <a:cs typeface="Times New Roman" pitchFamily="18" charset="0"/>
              </a:rPr>
              <a:t> in any material respect, </a:t>
            </a:r>
            <a:endParaRPr lang="en-US" dirty="0" smtClean="0">
              <a:latin typeface="Times New Roman" pitchFamily="18" charset="0"/>
              <a:cs typeface="Times New Roman" pitchFamily="18" charset="0"/>
            </a:endParaRPr>
          </a:p>
          <a:p>
            <a:pPr algn="just">
              <a:buFont typeface="Wingdings" panose="05000000000000000000" pitchFamily="2" charset="2"/>
              <a:buChar char="ü"/>
            </a:pPr>
            <a:r>
              <a:rPr lang="en-US" dirty="0" smtClean="0">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company</a:t>
            </a:r>
            <a:r>
              <a:rPr lang="en-US" dirty="0">
                <a:latin typeface="Times New Roman" pitchFamily="18" charset="0"/>
                <a:cs typeface="Times New Roman" pitchFamily="18" charset="0"/>
              </a:rPr>
              <a:t> shall be punishable with fine which may extend to </a:t>
            </a:r>
            <a:r>
              <a:rPr lang="en-US" dirty="0">
                <a:solidFill>
                  <a:srgbClr val="FF0000"/>
                </a:solidFill>
                <a:latin typeface="Times New Roman" pitchFamily="18" charset="0"/>
                <a:cs typeface="Times New Roman" pitchFamily="18" charset="0"/>
              </a:rPr>
              <a:t>Rs.25,000/- </a:t>
            </a:r>
            <a:r>
              <a:rPr lang="en-US" dirty="0">
                <a:latin typeface="Times New Roman" pitchFamily="18" charset="0"/>
                <a:cs typeface="Times New Roman" pitchFamily="18" charset="0"/>
              </a:rPr>
              <a:t>and </a:t>
            </a:r>
            <a:endParaRPr lang="en-US" dirty="0" smtClean="0">
              <a:latin typeface="Times New Roman" pitchFamily="18" charset="0"/>
              <a:cs typeface="Times New Roman" pitchFamily="18" charset="0"/>
            </a:endParaRPr>
          </a:p>
          <a:p>
            <a:pPr algn="just">
              <a:buFont typeface="Wingdings" panose="05000000000000000000" pitchFamily="2" charset="2"/>
              <a:buChar char="ü"/>
            </a:pPr>
            <a:r>
              <a:rPr lang="en-US" dirty="0" smtClean="0">
                <a:latin typeface="Times New Roman" pitchFamily="18" charset="0"/>
                <a:cs typeface="Times New Roman" pitchFamily="18" charset="0"/>
              </a:rPr>
              <a:t>every </a:t>
            </a:r>
            <a:r>
              <a:rPr lang="en-US" dirty="0">
                <a:solidFill>
                  <a:srgbClr val="FF0000"/>
                </a:solidFill>
                <a:latin typeface="Times New Roman" pitchFamily="18" charset="0"/>
                <a:cs typeface="Times New Roman" pitchFamily="18" charset="0"/>
              </a:rPr>
              <a:t>officer</a:t>
            </a:r>
            <a:r>
              <a:rPr lang="en-US" dirty="0">
                <a:latin typeface="Times New Roman" pitchFamily="18" charset="0"/>
                <a:cs typeface="Times New Roman" pitchFamily="18" charset="0"/>
              </a:rPr>
              <a:t> of the company who is in default, shall be punishable with </a:t>
            </a:r>
            <a:r>
              <a:rPr lang="en-US" dirty="0">
                <a:solidFill>
                  <a:srgbClr val="FF0000"/>
                </a:solidFill>
                <a:latin typeface="Times New Roman" pitchFamily="18" charset="0"/>
                <a:cs typeface="Times New Roman" pitchFamily="18" charset="0"/>
              </a:rPr>
              <a:t>imprisonment </a:t>
            </a:r>
            <a:r>
              <a:rPr lang="en-US" dirty="0">
                <a:latin typeface="Times New Roman" pitchFamily="18" charset="0"/>
                <a:cs typeface="Times New Roman" pitchFamily="18" charset="0"/>
              </a:rPr>
              <a:t>for a term which may extend to </a:t>
            </a:r>
            <a:r>
              <a:rPr lang="en-US" dirty="0">
                <a:solidFill>
                  <a:srgbClr val="FF0000"/>
                </a:solidFill>
                <a:latin typeface="Times New Roman" pitchFamily="18" charset="0"/>
                <a:cs typeface="Times New Roman" pitchFamily="18" charset="0"/>
              </a:rPr>
              <a:t>6 months </a:t>
            </a:r>
            <a:r>
              <a:rPr lang="en-US" dirty="0">
                <a:latin typeface="Times New Roman" pitchFamily="18" charset="0"/>
                <a:cs typeface="Times New Roman" pitchFamily="18" charset="0"/>
              </a:rPr>
              <a:t>or with </a:t>
            </a:r>
            <a:r>
              <a:rPr lang="en-US" dirty="0">
                <a:solidFill>
                  <a:srgbClr val="FF0000"/>
                </a:solidFill>
                <a:latin typeface="Times New Roman" pitchFamily="18" charset="0"/>
                <a:cs typeface="Times New Roman" pitchFamily="18" charset="0"/>
              </a:rPr>
              <a:t>fine </a:t>
            </a:r>
            <a:r>
              <a:rPr lang="en-US" dirty="0">
                <a:latin typeface="Times New Roman" pitchFamily="18" charset="0"/>
                <a:cs typeface="Times New Roman" pitchFamily="18" charset="0"/>
              </a:rPr>
              <a:t>which shall not be </a:t>
            </a:r>
            <a:r>
              <a:rPr lang="en-US" dirty="0">
                <a:solidFill>
                  <a:srgbClr val="FF0000"/>
                </a:solidFill>
                <a:latin typeface="Times New Roman" pitchFamily="18" charset="0"/>
                <a:cs typeface="Times New Roman" pitchFamily="18" charset="0"/>
              </a:rPr>
              <a:t>&lt;Rs.25,000/- but which may extend to Rs.3 Lac , or with </a:t>
            </a:r>
            <a:r>
              <a:rPr lang="en-US" dirty="0" smtClean="0">
                <a:solidFill>
                  <a:srgbClr val="FF0000"/>
                </a:solidFill>
                <a:latin typeface="Times New Roman" pitchFamily="18" charset="0"/>
                <a:cs typeface="Times New Roman" pitchFamily="18" charset="0"/>
              </a:rPr>
              <a:t>both</a:t>
            </a:r>
            <a:endParaRPr lang="en-US" dirty="0">
              <a:latin typeface="Times New Roman" pitchFamily="18" charset="0"/>
              <a:cs typeface="Times New Roman" pitchFamily="18" charset="0"/>
            </a:endParaRPr>
          </a:p>
          <a:p>
            <a:pPr algn="just"/>
            <a:endParaRPr lang="en-IN" dirty="0"/>
          </a:p>
        </p:txBody>
      </p:sp>
    </p:spTree>
    <p:extLst>
      <p:ext uri="{BB962C8B-B14F-4D97-AF65-F5344CB8AC3E}">
        <p14:creationId xmlns:p14="http://schemas.microsoft.com/office/powerpoint/2010/main" xmlns="" val="1167591352"/>
      </p:ext>
    </p:extLst>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35</a:t>
            </a:fld>
            <a:endParaRPr lang="en-US"/>
          </a:p>
        </p:txBody>
      </p:sp>
      <p:sp>
        <p:nvSpPr>
          <p:cNvPr id="2" name="Title 1"/>
          <p:cNvSpPr>
            <a:spLocks noGrp="1"/>
          </p:cNvSpPr>
          <p:nvPr>
            <p:ph type="title"/>
          </p:nvPr>
        </p:nvSpPr>
        <p:spPr>
          <a:xfrm>
            <a:off x="556750" y="1447800"/>
            <a:ext cx="10969943" cy="3581400"/>
          </a:xfrm>
          <a:solidFill>
            <a:schemeClr val="bg2"/>
          </a:solidFill>
        </p:spPr>
        <p:txBody>
          <a:bodyPr>
            <a:normAutofit/>
          </a:bodyPr>
          <a:lstStyle/>
          <a:p>
            <a:pPr algn="ctr"/>
            <a:r>
              <a:rPr lang="en-US" sz="6000" dirty="0" smtClean="0">
                <a:latin typeface="Times New Roman" pitchFamily="18" charset="0"/>
                <a:cs typeface="Times New Roman" pitchFamily="18" charset="0"/>
              </a:rPr>
              <a:t>Form DIR-3 KYC</a:t>
            </a:r>
            <a:endParaRPr lang="en-IN" sz="5400" dirty="0"/>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4095608581"/>
      </p:ext>
    </p:extLst>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duotone>
              <a:schemeClr val="bg1">
                <a:shade val="60000"/>
                <a:satMod val="110000"/>
              </a:schemeClr>
              <a:schemeClr val="bg1">
                <a:tint val="95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613" y="609600"/>
            <a:ext cx="11123772" cy="5486400"/>
          </a:xfrm>
        </p:spPr>
        <p:txBody>
          <a:bodyPr>
            <a:normAutofit/>
          </a:bodyPr>
          <a:lstStyle/>
          <a:p>
            <a:pPr algn="just"/>
            <a:r>
              <a:rPr lang="en-IN" sz="3200" dirty="0" smtClean="0"/>
              <a:t>Rule 12A of the Companies(Appointment and Qualification of Director) Rules, 2014</a:t>
            </a:r>
          </a:p>
          <a:p>
            <a:pPr algn="just"/>
            <a:endParaRPr lang="en-IN" sz="3200" dirty="0" smtClean="0"/>
          </a:p>
          <a:p>
            <a:pPr algn="just"/>
            <a:r>
              <a:rPr lang="en-IN" sz="3200" dirty="0" smtClean="0"/>
              <a:t>Every individual who has been allotted DIN as on 31</a:t>
            </a:r>
            <a:r>
              <a:rPr lang="en-IN" sz="3200" baseline="30000" dirty="0" smtClean="0"/>
              <a:t>st</a:t>
            </a:r>
            <a:r>
              <a:rPr lang="en-IN" sz="3200" dirty="0" smtClean="0"/>
              <a:t> March of a Financial Year shall </a:t>
            </a:r>
            <a:r>
              <a:rPr lang="en-IN" sz="3200" b="1" u="sng" dirty="0" smtClean="0"/>
              <a:t>file DIR-3 KYC with MCA on or before 30</a:t>
            </a:r>
            <a:r>
              <a:rPr lang="en-IN" sz="3200" b="1" u="sng" baseline="30000" dirty="0" smtClean="0"/>
              <a:t>th</a:t>
            </a:r>
            <a:r>
              <a:rPr lang="en-IN" sz="3200" b="1" u="sng" dirty="0" smtClean="0"/>
              <a:t> April of immediate next financial year</a:t>
            </a:r>
            <a:r>
              <a:rPr lang="en-IN" sz="3200" dirty="0" smtClean="0"/>
              <a:t>. </a:t>
            </a:r>
          </a:p>
          <a:p>
            <a:pPr algn="just"/>
            <a:endParaRPr lang="en-IN" sz="3200" dirty="0"/>
          </a:p>
          <a:p>
            <a:pPr algn="just"/>
            <a:r>
              <a:rPr lang="en-IN" sz="3200" dirty="0" smtClean="0"/>
              <a:t>After expiry of due dates, system will mark non-compliant DINs against which DIR3 KYC form has not been filed as </a:t>
            </a:r>
            <a:r>
              <a:rPr lang="en-IN" sz="3200" b="1" u="sng" dirty="0" smtClean="0"/>
              <a:t>“Deactivated due to non-filing of DIR-3 KYC”</a:t>
            </a:r>
          </a:p>
          <a:p>
            <a:pPr algn="just"/>
            <a:endParaRPr lang="en-IN" sz="3200" dirty="0" smtClean="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36</a:t>
            </a:fld>
            <a:endParaRPr lang="en-US" dirty="0"/>
          </a:p>
        </p:txBody>
      </p:sp>
      <p:sp>
        <p:nvSpPr>
          <p:cNvPr id="5" name="Title 4"/>
          <p:cNvSpPr>
            <a:spLocks noGrp="1"/>
          </p:cNvSpPr>
          <p:nvPr>
            <p:ph type="title"/>
          </p:nvPr>
        </p:nvSpPr>
        <p:spPr>
          <a:xfrm>
            <a:off x="609441" y="152400"/>
            <a:ext cx="10285571" cy="457200"/>
          </a:xfrm>
        </p:spPr>
        <p:txBody>
          <a:bodyPr>
            <a:normAutofit fontScale="90000"/>
          </a:bodyPr>
          <a:lstStyle/>
          <a:p>
            <a:pPr algn="ctr"/>
            <a:r>
              <a:rPr lang="en-IN" dirty="0" smtClean="0">
                <a:solidFill>
                  <a:srgbClr val="FF0000"/>
                </a:solidFill>
              </a:rPr>
              <a:t>DIR-3 KYC </a:t>
            </a:r>
            <a:endParaRPr lang="en-IN" dirty="0">
              <a:solidFill>
                <a:srgbClr val="FF0000"/>
              </a:solidFill>
            </a:endParaRPr>
          </a:p>
        </p:txBody>
      </p:sp>
    </p:spTree>
    <p:extLst>
      <p:ext uri="{BB962C8B-B14F-4D97-AF65-F5344CB8AC3E}">
        <p14:creationId xmlns:p14="http://schemas.microsoft.com/office/powerpoint/2010/main" xmlns="" val="1552169648"/>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1066801"/>
            <a:ext cx="10969943" cy="4940492"/>
          </a:xfrm>
          <a:solidFill>
            <a:schemeClr val="accent1">
              <a:lumMod val="20000"/>
              <a:lumOff val="80000"/>
            </a:schemeClr>
          </a:solidFill>
        </p:spPr>
        <p:txBody>
          <a:bodyPr/>
          <a:lstStyle/>
          <a:p>
            <a:pPr algn="just"/>
            <a:r>
              <a:rPr lang="en-US" dirty="0" smtClean="0"/>
              <a:t>E-Form DIR 3 KYC is required to be signed digitally by the applicant director and the same is required to be </a:t>
            </a:r>
            <a:r>
              <a:rPr lang="en-US" dirty="0" smtClean="0">
                <a:solidFill>
                  <a:srgbClr val="FF0000"/>
                </a:solidFill>
              </a:rPr>
              <a:t>certified and verified by practicing CA / CS / CMA. </a:t>
            </a:r>
          </a:p>
          <a:p>
            <a:pPr algn="just"/>
            <a:r>
              <a:rPr lang="en-US" dirty="0" smtClean="0"/>
              <a:t>Professional is required to declare that he has been duly engaged for the purpose of certification/verification of the form and he is certifying the followings:</a:t>
            </a:r>
          </a:p>
          <a:p>
            <a:pPr algn="just"/>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37</a:t>
            </a:fld>
            <a:endParaRPr lang="en-US"/>
          </a:p>
        </p:txBody>
      </p:sp>
      <p:graphicFrame>
        <p:nvGraphicFramePr>
          <p:cNvPr id="9" name="Table 8"/>
          <p:cNvGraphicFramePr>
            <a:graphicFrameLocks noGrp="1"/>
          </p:cNvGraphicFramePr>
          <p:nvPr>
            <p:extLst/>
          </p:nvPr>
        </p:nvGraphicFramePr>
        <p:xfrm>
          <a:off x="989012" y="3810000"/>
          <a:ext cx="10210800" cy="2072640"/>
        </p:xfrm>
        <a:graphic>
          <a:graphicData uri="http://schemas.openxmlformats.org/drawingml/2006/table">
            <a:tbl>
              <a:tblPr firstRow="1" bandRow="1">
                <a:tableStyleId>{5C22544A-7EE6-4342-B048-85BDC9FD1C3A}</a:tableStyleId>
              </a:tblPr>
              <a:tblGrid>
                <a:gridCol w="10210800"/>
              </a:tblGrid>
              <a:tr h="1447800">
                <a:tc>
                  <a:txBody>
                    <a:bodyPr/>
                    <a:lstStyle/>
                    <a:p>
                      <a:pPr marL="342900" indent="-342900" algn="just">
                        <a:buNone/>
                      </a:pPr>
                      <a:r>
                        <a:rPr kumimoji="0" lang="en-US" sz="2600" b="0" kern="1200" dirty="0" smtClean="0">
                          <a:solidFill>
                            <a:schemeClr val="tx1"/>
                          </a:solidFill>
                          <a:latin typeface="+mn-lt"/>
                          <a:ea typeface="+mn-ea"/>
                          <a:cs typeface="+mn-cs"/>
                        </a:rPr>
                        <a:t>a) That he has satisfied himself about the </a:t>
                      </a:r>
                      <a:r>
                        <a:rPr kumimoji="0" lang="en-US" sz="2600" b="0" kern="1200" dirty="0" smtClean="0">
                          <a:solidFill>
                            <a:srgbClr val="FF0000"/>
                          </a:solidFill>
                          <a:latin typeface="+mn-lt"/>
                          <a:ea typeface="+mn-ea"/>
                          <a:cs typeface="+mn-cs"/>
                        </a:rPr>
                        <a:t>identity of the applicant and his address based on the perusal of the original of the attached document </a:t>
                      </a:r>
                      <a:r>
                        <a:rPr kumimoji="0" lang="en-US" sz="2600" b="0" kern="1200" dirty="0" smtClean="0">
                          <a:solidFill>
                            <a:schemeClr val="tx1"/>
                          </a:solidFill>
                          <a:latin typeface="+mn-lt"/>
                          <a:ea typeface="+mn-ea"/>
                          <a:cs typeface="+mn-cs"/>
                        </a:rPr>
                        <a:t>and in case, where the applicant is residing </a:t>
                      </a:r>
                      <a:r>
                        <a:rPr kumimoji="0" lang="en-US" sz="2600" b="0" kern="1200" dirty="0" smtClean="0">
                          <a:solidFill>
                            <a:srgbClr val="FF0000"/>
                          </a:solidFill>
                          <a:latin typeface="+mn-lt"/>
                          <a:ea typeface="+mn-ea"/>
                          <a:cs typeface="+mn-cs"/>
                        </a:rPr>
                        <a:t>outside India </a:t>
                      </a:r>
                      <a:r>
                        <a:rPr kumimoji="0" lang="en-US" sz="2600" b="0" kern="1200" dirty="0" smtClean="0">
                          <a:solidFill>
                            <a:schemeClr val="tx1"/>
                          </a:solidFill>
                          <a:latin typeface="+mn-lt"/>
                          <a:ea typeface="+mn-ea"/>
                          <a:cs typeface="+mn-cs"/>
                        </a:rPr>
                        <a:t>the particulars have to be verified from the documents duly </a:t>
                      </a:r>
                      <a:r>
                        <a:rPr kumimoji="0" lang="en-US" sz="2600" b="0" kern="1200" dirty="0" smtClean="0">
                          <a:solidFill>
                            <a:srgbClr val="FF0000"/>
                          </a:solidFill>
                          <a:latin typeface="+mn-lt"/>
                          <a:ea typeface="+mn-ea"/>
                          <a:cs typeface="+mn-cs"/>
                        </a:rPr>
                        <a:t>attested by the attesting authority as prescribed.</a:t>
                      </a:r>
                    </a:p>
                  </a:txBody>
                  <a:tcPr>
                    <a:solidFill>
                      <a:schemeClr val="bg2">
                        <a:lumMod val="90000"/>
                      </a:schemeClr>
                    </a:solidFill>
                  </a:tcPr>
                </a:tc>
              </a:tr>
            </a:tbl>
          </a:graphicData>
        </a:graphic>
      </p:graphicFrame>
      <p:sp>
        <p:nvSpPr>
          <p:cNvPr id="12" name="Title 4"/>
          <p:cNvSpPr txBox="1">
            <a:spLocks/>
          </p:cNvSpPr>
          <p:nvPr/>
        </p:nvSpPr>
        <p:spPr>
          <a:xfrm>
            <a:off x="609441" y="274638"/>
            <a:ext cx="10969943" cy="411162"/>
          </a:xfrm>
          <a:prstGeom prst="rect">
            <a:avLst/>
          </a:prstGeom>
        </p:spPr>
        <p:txBody>
          <a:bodyP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rgbClr val="C00000"/>
                </a:solidFill>
                <a:effectLst>
                  <a:outerShdw blurRad="31750" dist="25400" dir="5400000" algn="tl" rotWithShape="0">
                    <a:srgbClr val="000000">
                      <a:alpha val="25000"/>
                    </a:srgbClr>
                  </a:outerShdw>
                </a:effectLst>
                <a:uLnTx/>
                <a:uFillTx/>
                <a:latin typeface="+mj-lt"/>
                <a:ea typeface="+mj-ea"/>
                <a:cs typeface="+mj-cs"/>
              </a:rPr>
              <a:t>DIR</a:t>
            </a:r>
            <a:r>
              <a:rPr kumimoji="0" lang="en-US" sz="4100" b="1" i="0" u="none" strike="noStrike" kern="1200" cap="none" spc="0" normalizeH="0" noProof="0" dirty="0" smtClean="0">
                <a:ln>
                  <a:noFill/>
                </a:ln>
                <a:solidFill>
                  <a:srgbClr val="C00000"/>
                </a:solidFill>
                <a:effectLst>
                  <a:outerShdw blurRad="31750" dist="25400" dir="5400000" algn="tl" rotWithShape="0">
                    <a:srgbClr val="000000">
                      <a:alpha val="25000"/>
                    </a:srgbClr>
                  </a:outerShdw>
                </a:effectLst>
                <a:uLnTx/>
                <a:uFillTx/>
                <a:latin typeface="+mj-lt"/>
                <a:ea typeface="+mj-ea"/>
                <a:cs typeface="+mj-cs"/>
              </a:rPr>
              <a:t> 3 KYC </a:t>
            </a:r>
            <a:r>
              <a:rPr kumimoji="0" lang="en-US" sz="4100" b="1" i="0" u="none" strike="noStrike" kern="1200" cap="none" spc="0" normalizeH="0" baseline="0" noProof="0" dirty="0" smtClean="0">
                <a:ln>
                  <a:noFill/>
                </a:ln>
                <a:solidFill>
                  <a:srgbClr val="C00000"/>
                </a:solidFill>
                <a:effectLst>
                  <a:outerShdw blurRad="31750" dist="25400" dir="5400000" algn="tl" rotWithShape="0">
                    <a:srgbClr val="000000">
                      <a:alpha val="25000"/>
                    </a:srgbClr>
                  </a:outerShdw>
                </a:effectLst>
                <a:uLnTx/>
                <a:uFillTx/>
                <a:latin typeface="+mj-lt"/>
                <a:ea typeface="+mj-ea"/>
                <a:cs typeface="+mj-cs"/>
              </a:rPr>
              <a:t>CERTIFICATION BY PROFESSIONAL</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8"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757907918"/>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38</a:t>
            </a:fld>
            <a:endParaRPr lang="en-US"/>
          </a:p>
        </p:txBody>
      </p:sp>
      <p:graphicFrame>
        <p:nvGraphicFramePr>
          <p:cNvPr id="6" name="Table 5"/>
          <p:cNvGraphicFramePr>
            <a:graphicFrameLocks noGrp="1"/>
          </p:cNvGraphicFramePr>
          <p:nvPr>
            <p:extLst/>
          </p:nvPr>
        </p:nvGraphicFramePr>
        <p:xfrm>
          <a:off x="684212" y="1143000"/>
          <a:ext cx="10210800" cy="4171726"/>
        </p:xfrm>
        <a:graphic>
          <a:graphicData uri="http://schemas.openxmlformats.org/drawingml/2006/table">
            <a:tbl>
              <a:tblPr firstRow="1" bandRow="1">
                <a:tableStyleId>{5C22544A-7EE6-4342-B048-85BDC9FD1C3A}</a:tableStyleId>
              </a:tblPr>
              <a:tblGrid>
                <a:gridCol w="10210800"/>
              </a:tblGrid>
              <a:tr h="990600">
                <a:tc>
                  <a:txBody>
                    <a:bodyPr/>
                    <a:lstStyle/>
                    <a:p>
                      <a:pPr marL="514350" indent="-514350" algn="just">
                        <a:buFont typeface="+mj-lt"/>
                        <a:buNone/>
                      </a:pPr>
                      <a:r>
                        <a:rPr kumimoji="0" lang="en-US" sz="2600" b="0" kern="1200" dirty="0" smtClean="0">
                          <a:solidFill>
                            <a:schemeClr val="tx1"/>
                          </a:solidFill>
                          <a:latin typeface="+mn-lt"/>
                          <a:ea typeface="+mn-ea"/>
                          <a:cs typeface="+mn-cs"/>
                        </a:rPr>
                        <a:t>b)  That he has </a:t>
                      </a:r>
                      <a:r>
                        <a:rPr kumimoji="0" lang="en-US" sz="2600" b="0" kern="1200" dirty="0" smtClean="0">
                          <a:solidFill>
                            <a:srgbClr val="FF0000"/>
                          </a:solidFill>
                          <a:latin typeface="+mn-lt"/>
                          <a:ea typeface="+mn-ea"/>
                          <a:cs typeface="+mn-cs"/>
                        </a:rPr>
                        <a:t>verified and attested </a:t>
                      </a:r>
                      <a:r>
                        <a:rPr kumimoji="0" lang="en-US" sz="2600" b="0" kern="1200" dirty="0" smtClean="0">
                          <a:solidFill>
                            <a:schemeClr val="tx1"/>
                          </a:solidFill>
                          <a:latin typeface="+mn-lt"/>
                          <a:ea typeface="+mn-ea"/>
                          <a:cs typeface="+mn-cs"/>
                        </a:rPr>
                        <a:t>the documents of the applicant based </a:t>
                      </a:r>
                      <a:r>
                        <a:rPr kumimoji="0" lang="en-US" sz="2600" b="0" kern="1200" dirty="0" smtClean="0">
                          <a:solidFill>
                            <a:srgbClr val="FF0000"/>
                          </a:solidFill>
                          <a:latin typeface="+mn-lt"/>
                          <a:ea typeface="+mn-ea"/>
                          <a:cs typeface="+mn-cs"/>
                        </a:rPr>
                        <a:t>on the Originals documents</a:t>
                      </a:r>
                      <a:r>
                        <a:rPr kumimoji="0" lang="en-US" sz="2600" b="0" kern="1200" dirty="0" smtClean="0">
                          <a:solidFill>
                            <a:srgbClr val="C00000"/>
                          </a:solidFill>
                          <a:latin typeface="+mn-lt"/>
                          <a:ea typeface="+mn-ea"/>
                          <a:cs typeface="+mn-cs"/>
                        </a:rPr>
                        <a:t> </a:t>
                      </a:r>
                      <a:r>
                        <a:rPr kumimoji="0" lang="en-US" sz="2600" b="0" kern="1200" dirty="0" smtClean="0">
                          <a:solidFill>
                            <a:schemeClr val="tx1"/>
                          </a:solidFill>
                          <a:latin typeface="+mn-lt"/>
                          <a:ea typeface="+mn-ea"/>
                          <a:cs typeface="+mn-cs"/>
                        </a:rPr>
                        <a:t>produced before him.</a:t>
                      </a:r>
                    </a:p>
                  </a:txBody>
                  <a:tcPr>
                    <a:solidFill>
                      <a:schemeClr val="bg2">
                        <a:lumMod val="90000"/>
                      </a:schemeClr>
                    </a:solidFill>
                  </a:tcPr>
                </a:tc>
              </a:tr>
              <a:tr h="3181126">
                <a:tc>
                  <a:txBody>
                    <a:bodyPr/>
                    <a:lstStyle/>
                    <a:p>
                      <a:pPr marL="514350" indent="-514350" algn="just">
                        <a:buFont typeface="+mj-lt"/>
                        <a:buNone/>
                      </a:pPr>
                      <a:r>
                        <a:rPr kumimoji="0" lang="en-US" sz="2600" kern="1200" dirty="0" smtClean="0">
                          <a:solidFill>
                            <a:schemeClr val="dk1"/>
                          </a:solidFill>
                          <a:latin typeface="+mn-lt"/>
                          <a:ea typeface="+mn-ea"/>
                          <a:cs typeface="+mn-cs"/>
                        </a:rPr>
                        <a:t>c)  That he has gone through the provisions of the Companies Act, 2013 and rules made thereunder for the subject matter of this form and matters incidental thereto and he has verified the particulars mentioned in the form (including attachment(s)) from the original records maintained by the Company/applicant which is subject matter of this form and </a:t>
                      </a:r>
                      <a:r>
                        <a:rPr kumimoji="0" lang="en-US" sz="2600" kern="1200" dirty="0" smtClean="0">
                          <a:solidFill>
                            <a:srgbClr val="FF0000"/>
                          </a:solidFill>
                          <a:latin typeface="+mn-lt"/>
                          <a:ea typeface="+mn-ea"/>
                          <a:cs typeface="+mn-cs"/>
                        </a:rPr>
                        <a:t>found them to be true, correct and complete </a:t>
                      </a:r>
                      <a:r>
                        <a:rPr kumimoji="0" lang="en-US" sz="2600" kern="1200" dirty="0" smtClean="0">
                          <a:solidFill>
                            <a:schemeClr val="dk1"/>
                          </a:solidFill>
                          <a:latin typeface="+mn-lt"/>
                          <a:ea typeface="+mn-ea"/>
                          <a:cs typeface="+mn-cs"/>
                        </a:rPr>
                        <a:t>and no information material to this form has been suppressed.</a:t>
                      </a:r>
                      <a:endParaRPr kumimoji="0" lang="en-US" sz="2600" b="0" kern="1200" dirty="0" smtClean="0">
                        <a:solidFill>
                          <a:schemeClr val="tx1"/>
                        </a:solidFill>
                        <a:latin typeface="+mn-lt"/>
                        <a:ea typeface="+mn-ea"/>
                        <a:cs typeface="+mn-cs"/>
                      </a:endParaRPr>
                    </a:p>
                  </a:txBody>
                  <a:tcPr>
                    <a:solidFill>
                      <a:schemeClr val="bg2">
                        <a:lumMod val="90000"/>
                      </a:schemeClr>
                    </a:solidFill>
                  </a:tcPr>
                </a:tc>
              </a:tr>
            </a:tbl>
          </a:graphicData>
        </a:graphic>
      </p:graphicFrame>
      <p:sp>
        <p:nvSpPr>
          <p:cNvPr id="10" name="Title 4"/>
          <p:cNvSpPr txBox="1">
            <a:spLocks/>
          </p:cNvSpPr>
          <p:nvPr/>
        </p:nvSpPr>
        <p:spPr>
          <a:xfrm>
            <a:off x="609441" y="274638"/>
            <a:ext cx="10969943" cy="411162"/>
          </a:xfrm>
          <a:prstGeom prst="rect">
            <a:avLst/>
          </a:prstGeom>
        </p:spPr>
        <p:txBody>
          <a:bodyPr>
            <a:normAutofit fontScale="60000" lnSpcReduction="20000"/>
          </a:bodyPr>
          <a:lstStyle/>
          <a:p>
            <a:pPr lvl="0" algn="ctr">
              <a:spcBef>
                <a:spcPct val="0"/>
              </a:spcBef>
              <a:defRPr/>
            </a:pPr>
            <a:r>
              <a:rPr lang="en-US" sz="4100" b="1" dirty="0">
                <a:solidFill>
                  <a:srgbClr val="C00000"/>
                </a:solidFill>
                <a:effectLst>
                  <a:outerShdw blurRad="31750" dist="25400" dir="5400000" algn="tl" rotWithShape="0">
                    <a:srgbClr val="000000">
                      <a:alpha val="25000"/>
                    </a:srgbClr>
                  </a:outerShdw>
                </a:effectLst>
              </a:rPr>
              <a:t>DIR 3 KYC CERTIFICATION BY PROFESSIONAL</a:t>
            </a:r>
            <a:endParaRPr lang="en-US" sz="4100" b="1" dirty="0">
              <a:solidFill>
                <a:schemeClr val="tx2"/>
              </a:solidFill>
              <a:effectLst>
                <a:outerShdw blurRad="31750" dist="25400" dir="5400000" algn="tl" rotWithShape="0">
                  <a:srgbClr val="000000">
                    <a:alpha val="25000"/>
                  </a:srgbClr>
                </a:outerShdw>
              </a:effectLst>
            </a:endParaRPr>
          </a:p>
        </p:txBody>
      </p:sp>
      <p:sp>
        <p:nvSpPr>
          <p:cNvPr id="8"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946443237"/>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39</a:t>
            </a:fld>
            <a:endParaRPr lang="en-US"/>
          </a:p>
        </p:txBody>
      </p:sp>
      <p:graphicFrame>
        <p:nvGraphicFramePr>
          <p:cNvPr id="7" name="Table 6"/>
          <p:cNvGraphicFramePr>
            <a:graphicFrameLocks noGrp="1"/>
          </p:cNvGraphicFramePr>
          <p:nvPr>
            <p:extLst/>
          </p:nvPr>
        </p:nvGraphicFramePr>
        <p:xfrm>
          <a:off x="684212" y="762000"/>
          <a:ext cx="10210800" cy="5115389"/>
        </p:xfrm>
        <a:graphic>
          <a:graphicData uri="http://schemas.openxmlformats.org/drawingml/2006/table">
            <a:tbl>
              <a:tblPr firstRow="1" bandRow="1">
                <a:tableStyleId>{5C22544A-7EE6-4342-B048-85BDC9FD1C3A}</a:tableStyleId>
              </a:tblPr>
              <a:tblGrid>
                <a:gridCol w="10210800"/>
              </a:tblGrid>
              <a:tr h="609600">
                <a:tc>
                  <a:txBody>
                    <a:bodyPr/>
                    <a:lstStyle/>
                    <a:p>
                      <a:pPr marL="514350" indent="-514350" algn="just">
                        <a:buFont typeface="+mj-lt"/>
                        <a:buNone/>
                      </a:pPr>
                      <a:r>
                        <a:rPr kumimoji="0" lang="en-US" sz="2600" b="0" kern="1200" dirty="0" smtClean="0">
                          <a:solidFill>
                            <a:schemeClr val="tx1"/>
                          </a:solidFill>
                          <a:latin typeface="+mn-lt"/>
                          <a:ea typeface="+mn-ea"/>
                          <a:cs typeface="+mn-cs"/>
                        </a:rPr>
                        <a:t>d) That </a:t>
                      </a:r>
                      <a:r>
                        <a:rPr kumimoji="0" lang="en-US" sz="2600" b="0" kern="1200" dirty="0" smtClean="0">
                          <a:solidFill>
                            <a:srgbClr val="FF0000"/>
                          </a:solidFill>
                          <a:latin typeface="+mn-lt"/>
                          <a:ea typeface="+mn-ea"/>
                          <a:cs typeface="+mn-cs"/>
                        </a:rPr>
                        <a:t>Mobile Number </a:t>
                      </a:r>
                      <a:r>
                        <a:rPr kumimoji="0" lang="en-US" sz="2600" b="0" kern="1200" dirty="0" smtClean="0">
                          <a:solidFill>
                            <a:schemeClr val="tx1"/>
                          </a:solidFill>
                          <a:latin typeface="+mn-lt"/>
                          <a:ea typeface="+mn-ea"/>
                          <a:cs typeface="+mn-cs"/>
                        </a:rPr>
                        <a:t>and </a:t>
                      </a:r>
                      <a:r>
                        <a:rPr kumimoji="0" lang="en-US" sz="2600" b="0" kern="1200" dirty="0" smtClean="0">
                          <a:solidFill>
                            <a:srgbClr val="FF0000"/>
                          </a:solidFill>
                          <a:latin typeface="+mn-lt"/>
                          <a:ea typeface="+mn-ea"/>
                          <a:cs typeface="+mn-cs"/>
                        </a:rPr>
                        <a:t>Email ID </a:t>
                      </a:r>
                      <a:r>
                        <a:rPr kumimoji="0" lang="en-US" sz="2600" b="0" kern="1200" dirty="0" smtClean="0">
                          <a:solidFill>
                            <a:schemeClr val="tx1"/>
                          </a:solidFill>
                          <a:latin typeface="+mn-lt"/>
                          <a:ea typeface="+mn-ea"/>
                          <a:cs typeface="+mn-cs"/>
                        </a:rPr>
                        <a:t>is of the applicant</a:t>
                      </a:r>
                    </a:p>
                  </a:txBody>
                  <a:tcPr>
                    <a:solidFill>
                      <a:schemeClr val="bg2">
                        <a:lumMod val="90000"/>
                      </a:schemeClr>
                    </a:solidFill>
                  </a:tcPr>
                </a:tc>
              </a:tr>
              <a:tr h="1176734">
                <a:tc>
                  <a:txBody>
                    <a:bodyPr/>
                    <a:lstStyle/>
                    <a:p>
                      <a:pPr marL="514350" marR="0" indent="-514350" algn="just" defTabSz="914400" rtl="0" eaLnBrk="1" fontAlgn="auto" latinLnBrk="0" hangingPunct="1">
                        <a:lnSpc>
                          <a:spcPct val="100000"/>
                        </a:lnSpc>
                        <a:spcBef>
                          <a:spcPts val="0"/>
                        </a:spcBef>
                        <a:spcAft>
                          <a:spcPts val="0"/>
                        </a:spcAft>
                        <a:buClrTx/>
                        <a:buSzTx/>
                        <a:buFont typeface="+mj-lt"/>
                        <a:buNone/>
                        <a:tabLst/>
                        <a:defRPr/>
                      </a:pPr>
                      <a:r>
                        <a:rPr kumimoji="0" lang="en-US" sz="2600" b="0" kern="1200" dirty="0" smtClean="0">
                          <a:solidFill>
                            <a:schemeClr val="tx1"/>
                          </a:solidFill>
                          <a:latin typeface="+mn-lt"/>
                          <a:ea typeface="+mn-ea"/>
                          <a:cs typeface="+mn-cs"/>
                        </a:rPr>
                        <a:t>e)  That all the required </a:t>
                      </a:r>
                      <a:r>
                        <a:rPr kumimoji="0" lang="en-US" sz="2600" b="0" kern="1200" dirty="0" smtClean="0">
                          <a:solidFill>
                            <a:srgbClr val="FF0000"/>
                          </a:solidFill>
                          <a:latin typeface="+mn-lt"/>
                          <a:ea typeface="+mn-ea"/>
                          <a:cs typeface="+mn-cs"/>
                        </a:rPr>
                        <a:t>attachments </a:t>
                      </a:r>
                      <a:r>
                        <a:rPr kumimoji="0" lang="en-US" sz="2600" b="0" kern="1200" dirty="0" smtClean="0">
                          <a:solidFill>
                            <a:schemeClr val="tx1"/>
                          </a:solidFill>
                          <a:latin typeface="+mn-lt"/>
                          <a:ea typeface="+mn-ea"/>
                          <a:cs typeface="+mn-cs"/>
                        </a:rPr>
                        <a:t>have been completely and  legibly attached to this form</a:t>
                      </a:r>
                    </a:p>
                  </a:txBody>
                  <a:tcPr>
                    <a:solidFill>
                      <a:schemeClr val="bg2">
                        <a:lumMod val="90000"/>
                      </a:schemeClr>
                    </a:solidFill>
                  </a:tcPr>
                </a:tc>
              </a:tr>
              <a:tr h="1681627">
                <a:tc>
                  <a:txBody>
                    <a:bodyPr/>
                    <a:lstStyle/>
                    <a:p>
                      <a:pPr marL="514350" marR="0" indent="-514350" algn="just" defTabSz="914400" rtl="0" eaLnBrk="1" fontAlgn="auto" latinLnBrk="0" hangingPunct="1">
                        <a:lnSpc>
                          <a:spcPct val="100000"/>
                        </a:lnSpc>
                        <a:spcBef>
                          <a:spcPts val="0"/>
                        </a:spcBef>
                        <a:spcAft>
                          <a:spcPts val="0"/>
                        </a:spcAft>
                        <a:buClrTx/>
                        <a:buSzTx/>
                        <a:buFont typeface="+mj-lt"/>
                        <a:buAutoNum type="alphaLcParenR" startAt="6"/>
                        <a:tabLst/>
                        <a:defRPr/>
                      </a:pPr>
                      <a:r>
                        <a:rPr kumimoji="0" lang="en-US" sz="2600" b="0" kern="1200" dirty="0" smtClean="0">
                          <a:solidFill>
                            <a:schemeClr val="tx1"/>
                          </a:solidFill>
                          <a:latin typeface="+mn-lt"/>
                          <a:ea typeface="+mn-ea"/>
                          <a:cs typeface="+mn-cs"/>
                        </a:rPr>
                        <a:t>That he </a:t>
                      </a:r>
                      <a:r>
                        <a:rPr kumimoji="0" lang="en-US" sz="3200" b="0" kern="1200" dirty="0" smtClean="0">
                          <a:solidFill>
                            <a:schemeClr val="tx1"/>
                          </a:solidFill>
                          <a:latin typeface="+mn-lt"/>
                          <a:ea typeface="+mn-ea"/>
                          <a:cs typeface="+mn-cs"/>
                        </a:rPr>
                        <a:t>has kept a copy of this form and attachments thereto, in his records for further reference.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kumimoji="0" lang="en-US" sz="3200" b="0" kern="1200" dirty="0" smtClean="0">
                          <a:solidFill>
                            <a:srgbClr val="FF0000"/>
                          </a:solidFill>
                          <a:latin typeface="+mn-lt"/>
                          <a:ea typeface="+mn-ea"/>
                          <a:cs typeface="+mn-cs"/>
                        </a:rPr>
                        <a:t>( professional are custodian of these documents )</a:t>
                      </a:r>
                      <a:endParaRPr kumimoji="0" lang="en-US" sz="2600" b="0" kern="1200" dirty="0" smtClean="0">
                        <a:solidFill>
                          <a:srgbClr val="FF0000"/>
                        </a:solidFill>
                        <a:latin typeface="+mn-lt"/>
                        <a:ea typeface="+mn-ea"/>
                        <a:cs typeface="+mn-cs"/>
                      </a:endParaRPr>
                    </a:p>
                  </a:txBody>
                  <a:tcPr>
                    <a:solidFill>
                      <a:schemeClr val="bg2">
                        <a:lumMod val="90000"/>
                      </a:schemeClr>
                    </a:solidFill>
                  </a:tcPr>
                </a:tc>
              </a:tr>
              <a:tr h="1647428">
                <a:tc>
                  <a:txBody>
                    <a:bodyPr/>
                    <a:lstStyle/>
                    <a:p>
                      <a:pPr marL="514350" marR="0" indent="-514350" algn="just" defTabSz="914400" rtl="0" eaLnBrk="1" fontAlgn="auto" latinLnBrk="0" hangingPunct="1">
                        <a:lnSpc>
                          <a:spcPct val="100000"/>
                        </a:lnSpc>
                        <a:spcBef>
                          <a:spcPts val="0"/>
                        </a:spcBef>
                        <a:spcAft>
                          <a:spcPts val="0"/>
                        </a:spcAft>
                        <a:buClrTx/>
                        <a:buSzTx/>
                        <a:buFont typeface="+mj-lt"/>
                        <a:buNone/>
                        <a:tabLst/>
                        <a:defRPr/>
                      </a:pPr>
                      <a:r>
                        <a:rPr kumimoji="0" lang="en-US" sz="2600" b="0" kern="1200" dirty="0" smtClean="0">
                          <a:solidFill>
                            <a:schemeClr val="tx1"/>
                          </a:solidFill>
                          <a:latin typeface="+mn-lt"/>
                          <a:ea typeface="+mn-ea"/>
                          <a:cs typeface="+mn-cs"/>
                        </a:rPr>
                        <a:t>g) </a:t>
                      </a:r>
                      <a:r>
                        <a:rPr kumimoji="0" lang="en-US" sz="2600" b="0" kern="1200" baseline="0" dirty="0" smtClean="0">
                          <a:solidFill>
                            <a:schemeClr val="tx1"/>
                          </a:solidFill>
                          <a:latin typeface="+mn-lt"/>
                          <a:ea typeface="+mn-ea"/>
                          <a:cs typeface="+mn-cs"/>
                        </a:rPr>
                        <a:t> </a:t>
                      </a:r>
                      <a:r>
                        <a:rPr kumimoji="0" lang="en-US" sz="2600" b="0" kern="1200" dirty="0" smtClean="0">
                          <a:solidFill>
                            <a:schemeClr val="tx1"/>
                          </a:solidFill>
                          <a:latin typeface="+mn-lt"/>
                          <a:ea typeface="+mn-ea"/>
                          <a:cs typeface="+mn-cs"/>
                        </a:rPr>
                        <a:t>That he is understood that he shall be liable for action under section 448 of the Companies Act, 2013 </a:t>
                      </a:r>
                      <a:r>
                        <a:rPr kumimoji="0" lang="en-US" sz="2600" b="0" kern="1200" dirty="0" smtClean="0">
                          <a:solidFill>
                            <a:srgbClr val="FF0000"/>
                          </a:solidFill>
                          <a:latin typeface="+mn-lt"/>
                          <a:ea typeface="+mn-ea"/>
                          <a:cs typeface="+mn-cs"/>
                        </a:rPr>
                        <a:t>for wrong certifications</a:t>
                      </a:r>
                      <a:r>
                        <a:rPr kumimoji="0" lang="en-US" sz="2600" b="0" kern="1200" dirty="0" smtClean="0">
                          <a:solidFill>
                            <a:schemeClr val="tx1"/>
                          </a:solidFill>
                          <a:latin typeface="+mn-lt"/>
                          <a:ea typeface="+mn-ea"/>
                          <a:cs typeface="+mn-cs"/>
                        </a:rPr>
                        <a:t>, if any found at any stage.</a:t>
                      </a:r>
                    </a:p>
                  </a:txBody>
                  <a:tcPr>
                    <a:solidFill>
                      <a:schemeClr val="bg2">
                        <a:lumMod val="90000"/>
                      </a:schemeClr>
                    </a:solidFill>
                  </a:tcPr>
                </a:tc>
              </a:tr>
            </a:tbl>
          </a:graphicData>
        </a:graphic>
      </p:graphicFrame>
      <p:sp>
        <p:nvSpPr>
          <p:cNvPr id="8" name="Title 4"/>
          <p:cNvSpPr txBox="1">
            <a:spLocks/>
          </p:cNvSpPr>
          <p:nvPr/>
        </p:nvSpPr>
        <p:spPr>
          <a:xfrm>
            <a:off x="455612" y="304800"/>
            <a:ext cx="10969943" cy="411162"/>
          </a:xfrm>
          <a:prstGeom prst="rect">
            <a:avLst/>
          </a:prstGeom>
        </p:spPr>
        <p:txBody>
          <a:bodyPr>
            <a:normAutofit fontScale="60000" lnSpcReduction="20000"/>
          </a:bodyPr>
          <a:lstStyle/>
          <a:p>
            <a:pPr lvl="0" algn="ctr">
              <a:spcBef>
                <a:spcPct val="0"/>
              </a:spcBef>
              <a:defRPr/>
            </a:pPr>
            <a:r>
              <a:rPr lang="en-US" sz="4100" b="1" dirty="0">
                <a:solidFill>
                  <a:srgbClr val="C00000"/>
                </a:solidFill>
                <a:effectLst>
                  <a:outerShdw blurRad="31750" dist="25400" dir="5400000" algn="tl" rotWithShape="0">
                    <a:srgbClr val="000000">
                      <a:alpha val="25000"/>
                    </a:srgbClr>
                  </a:outerShdw>
                </a:effectLst>
              </a:rPr>
              <a:t>DIR 3 KYC CERTIFICATION BY PROFESSIONAL</a:t>
            </a:r>
            <a:endParaRPr lang="en-US" sz="4100" b="1" dirty="0">
              <a:solidFill>
                <a:schemeClr val="tx2"/>
              </a:solidFill>
              <a:effectLst>
                <a:outerShdw blurRad="31750" dist="25400" dir="5400000" algn="tl" rotWithShape="0">
                  <a:srgbClr val="000000">
                    <a:alpha val="25000"/>
                  </a:srgbClr>
                </a:outerShdw>
              </a:effectLst>
            </a:endParaRPr>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1194421417"/>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990601"/>
            <a:ext cx="10969943" cy="5016692"/>
          </a:xfrm>
        </p:spPr>
        <p:txBody>
          <a:bodyPr/>
          <a:lstStyle/>
          <a:p>
            <a:pPr marL="624078" indent="-514350" algn="just">
              <a:buClrTx/>
              <a:buSzPct val="75000"/>
              <a:buFont typeface="+mj-lt"/>
              <a:buAutoNum type="arabicPeriod"/>
            </a:pPr>
            <a:endParaRPr lang="en-US" b="1" u="sng" dirty="0" smtClean="0"/>
          </a:p>
          <a:p>
            <a:pPr marL="624078" indent="-514350" algn="just">
              <a:buFont typeface="+mj-lt"/>
              <a:buAutoNum type="arabicPeriod"/>
            </a:pP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4</a:t>
            </a:fld>
            <a:endParaRPr lang="en-US" dirty="0"/>
          </a:p>
        </p:txBody>
      </p:sp>
      <p:sp>
        <p:nvSpPr>
          <p:cNvPr id="5" name="Title 4"/>
          <p:cNvSpPr>
            <a:spLocks noGrp="1"/>
          </p:cNvSpPr>
          <p:nvPr>
            <p:ph type="title"/>
          </p:nvPr>
        </p:nvSpPr>
        <p:spPr>
          <a:xfrm>
            <a:off x="608012" y="152400"/>
            <a:ext cx="10969943" cy="944562"/>
          </a:xfrm>
        </p:spPr>
        <p:txBody>
          <a:bodyPr>
            <a:normAutofit/>
          </a:bodyPr>
          <a:lstStyle/>
          <a:p>
            <a:pPr algn="ctr"/>
            <a:r>
              <a:rPr lang="en-US" sz="3600" dirty="0" smtClean="0">
                <a:solidFill>
                  <a:schemeClr val="accent2"/>
                </a:solidFill>
              </a:rPr>
              <a:t>Steps for Annual compliances  </a:t>
            </a:r>
            <a:endParaRPr lang="en-US" sz="3600" dirty="0">
              <a:solidFill>
                <a:schemeClr val="accent2"/>
              </a:solidFill>
            </a:endParaRPr>
          </a:p>
        </p:txBody>
      </p:sp>
      <p:graphicFrame>
        <p:nvGraphicFramePr>
          <p:cNvPr id="6" name="Diagram 5"/>
          <p:cNvGraphicFramePr/>
          <p:nvPr>
            <p:extLst>
              <p:ext uri="{D42A27DB-BD31-4B8C-83A1-F6EECF244321}">
                <p14:modId xmlns:p14="http://schemas.microsoft.com/office/powerpoint/2010/main" xmlns="" val="1989779229"/>
              </p:ext>
            </p:extLst>
          </p:nvPr>
        </p:nvGraphicFramePr>
        <p:xfrm>
          <a:off x="912812" y="990600"/>
          <a:ext cx="107442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ooter Placeholder 7"/>
          <p:cNvSpPr>
            <a:spLocks noGrp="1"/>
          </p:cNvSpPr>
          <p:nvPr>
            <p:ph type="ftr" sz="quarter" idx="11"/>
          </p:nvPr>
        </p:nvSpPr>
        <p:spPr/>
        <p:txBody>
          <a:bodyPr/>
          <a:lstStyle/>
          <a:p>
            <a:r>
              <a:rPr lang="en-US" dirty="0" err="1" smtClean="0"/>
              <a:t>Amita</a:t>
            </a:r>
            <a:r>
              <a:rPr lang="en-US" dirty="0" smtClean="0"/>
              <a:t> Desai &amp; Co. </a:t>
            </a:r>
            <a:r>
              <a:rPr lang="en-US" sz="1100" dirty="0" smtClean="0"/>
              <a:t>Company</a:t>
            </a:r>
            <a:r>
              <a:rPr lang="en-US" dirty="0" smtClean="0"/>
              <a:t> Secretaries, 06102019 </a:t>
            </a:r>
            <a:endParaRPr lang="en-US" dirty="0"/>
          </a:p>
        </p:txBody>
      </p:sp>
    </p:spTree>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40</a:t>
            </a:fld>
            <a:endParaRPr lang="en-US"/>
          </a:p>
        </p:txBody>
      </p:sp>
      <p:sp>
        <p:nvSpPr>
          <p:cNvPr id="2" name="Title 1"/>
          <p:cNvSpPr>
            <a:spLocks noGrp="1"/>
          </p:cNvSpPr>
          <p:nvPr>
            <p:ph type="title"/>
          </p:nvPr>
        </p:nvSpPr>
        <p:spPr>
          <a:xfrm>
            <a:off x="556750" y="1447800"/>
            <a:ext cx="10969943" cy="3581400"/>
          </a:xfrm>
          <a:solidFill>
            <a:schemeClr val="bg2"/>
          </a:solidFill>
        </p:spPr>
        <p:txBody>
          <a:bodyPr>
            <a:normAutofit/>
          </a:bodyPr>
          <a:lstStyle/>
          <a:p>
            <a:pPr algn="ctr"/>
            <a:r>
              <a:rPr lang="en-US" sz="6000" dirty="0" smtClean="0">
                <a:latin typeface="Times New Roman" pitchFamily="18" charset="0"/>
                <a:cs typeface="Times New Roman" pitchFamily="18" charset="0"/>
              </a:rPr>
              <a:t>Form PAS 6</a:t>
            </a:r>
            <a:endParaRPr lang="en-IN" sz="5400" dirty="0"/>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924877107"/>
      </p:ext>
    </p:extLst>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613" y="838200"/>
            <a:ext cx="11123772" cy="5257800"/>
          </a:xfrm>
        </p:spPr>
        <p:txBody>
          <a:bodyPr>
            <a:normAutofit fontScale="85000" lnSpcReduction="10000"/>
          </a:bodyPr>
          <a:lstStyle/>
          <a:p>
            <a:pPr algn="just"/>
            <a:r>
              <a:rPr lang="en-IN" sz="3200" dirty="0" smtClean="0"/>
              <a:t>MCA vide its notification dated </a:t>
            </a:r>
            <a:r>
              <a:rPr lang="en-IN" sz="3200" b="1" u="sng" dirty="0" smtClean="0"/>
              <a:t>22nd May, 2019 </a:t>
            </a:r>
            <a:r>
              <a:rPr lang="en-IN" sz="3200" dirty="0" smtClean="0"/>
              <a:t>substituted following sub-rules in Rule 9A of Co (Prospectus &amp; Allotment of Securities) Rules, 2014 and prescribed PAS-6 for Share Capital Audit Report </a:t>
            </a:r>
            <a:r>
              <a:rPr lang="en-IN" sz="3200" b="1" u="sng" dirty="0" err="1" smtClean="0"/>
              <a:t>w.e.f</a:t>
            </a:r>
            <a:r>
              <a:rPr lang="en-IN" sz="3200" b="1" u="sng" dirty="0" smtClean="0"/>
              <a:t>. 30</a:t>
            </a:r>
            <a:r>
              <a:rPr lang="en-IN" sz="3200" b="1" u="sng" baseline="30000" dirty="0" smtClean="0"/>
              <a:t>th</a:t>
            </a:r>
            <a:r>
              <a:rPr lang="en-IN" sz="3200" b="1" u="sng" dirty="0" smtClean="0"/>
              <a:t> September, 2019</a:t>
            </a:r>
            <a:r>
              <a:rPr lang="en-IN" sz="3200" dirty="0" smtClean="0"/>
              <a:t>:</a:t>
            </a:r>
          </a:p>
          <a:p>
            <a:pPr algn="just">
              <a:buNone/>
            </a:pPr>
            <a:endParaRPr lang="en-IN" sz="3000" dirty="0" smtClean="0"/>
          </a:p>
          <a:p>
            <a:pPr marL="624078" indent="-514350" algn="just">
              <a:buAutoNum type="alphaLcParenBoth"/>
            </a:pPr>
            <a:r>
              <a:rPr lang="en-IN" sz="3200" dirty="0" smtClean="0"/>
              <a:t>Under Rule 8, it notifies that </a:t>
            </a:r>
            <a:r>
              <a:rPr lang="en-IN" sz="3200" b="1" u="sng" dirty="0" smtClean="0"/>
              <a:t>every unlisted Public Company </a:t>
            </a:r>
            <a:r>
              <a:rPr lang="en-IN" sz="3200" dirty="0" smtClean="0"/>
              <a:t>shall submit Form PAS-6 to Registrar with prescribed fees within </a:t>
            </a:r>
            <a:r>
              <a:rPr lang="en-IN" sz="3200" b="1" u="sng" dirty="0" smtClean="0"/>
              <a:t>60days from conclusion of each half-year duly certified by practicing CA/CS.</a:t>
            </a:r>
          </a:p>
          <a:p>
            <a:pPr marL="624078" indent="-514350" algn="just">
              <a:buNone/>
            </a:pPr>
            <a:endParaRPr lang="en-IN" sz="3200" dirty="0" smtClean="0"/>
          </a:p>
          <a:p>
            <a:pPr marL="624078" indent="-514350" algn="just">
              <a:buAutoNum type="alphaLcParenBoth"/>
            </a:pPr>
            <a:r>
              <a:rPr lang="en-IN" sz="3200" dirty="0" smtClean="0"/>
              <a:t>Under Sub-rule 8A, it notifies that the </a:t>
            </a:r>
            <a:r>
              <a:rPr lang="en-IN" sz="3200" b="1" u="sng" dirty="0" smtClean="0"/>
              <a:t>Company shall immediately bring to the notice of depositories any difference </a:t>
            </a:r>
            <a:r>
              <a:rPr lang="en-IN" sz="3200" dirty="0" smtClean="0"/>
              <a:t>observed in its issued capital and the capital held in the dematerialized form.  </a:t>
            </a:r>
          </a:p>
          <a:p>
            <a:pPr algn="just"/>
            <a:endParaRPr lang="en-IN" sz="3200" dirty="0" smtClean="0"/>
          </a:p>
          <a:p>
            <a:pPr algn="just"/>
            <a:endParaRPr lang="en-IN" sz="3200" dirty="0" smtClean="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41</a:t>
            </a:fld>
            <a:endParaRPr lang="en-US" dirty="0"/>
          </a:p>
        </p:txBody>
      </p:sp>
      <p:sp>
        <p:nvSpPr>
          <p:cNvPr id="5" name="Title 4"/>
          <p:cNvSpPr>
            <a:spLocks noGrp="1"/>
          </p:cNvSpPr>
          <p:nvPr>
            <p:ph type="title"/>
          </p:nvPr>
        </p:nvSpPr>
        <p:spPr>
          <a:xfrm>
            <a:off x="609441" y="152400"/>
            <a:ext cx="10285571" cy="457200"/>
          </a:xfrm>
        </p:spPr>
        <p:txBody>
          <a:bodyPr>
            <a:normAutofit fontScale="90000"/>
          </a:bodyPr>
          <a:lstStyle/>
          <a:p>
            <a:pPr algn="ctr"/>
            <a:r>
              <a:rPr lang="en-IN" dirty="0" smtClean="0">
                <a:solidFill>
                  <a:srgbClr val="FF0000"/>
                </a:solidFill>
              </a:rPr>
              <a:t>PAS-6 </a:t>
            </a:r>
            <a:endParaRPr lang="en-IN" dirty="0">
              <a:solidFill>
                <a:srgbClr val="FF0000"/>
              </a:solidFill>
            </a:endParaRPr>
          </a:p>
        </p:txBody>
      </p:sp>
    </p:spTree>
    <p:extLst>
      <p:ext uri="{BB962C8B-B14F-4D97-AF65-F5344CB8AC3E}">
        <p14:creationId xmlns:p14="http://schemas.microsoft.com/office/powerpoint/2010/main" xmlns="" val="1552169648"/>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42</a:t>
            </a:fld>
            <a:endParaRPr lang="en-US"/>
          </a:p>
        </p:txBody>
      </p:sp>
      <p:sp>
        <p:nvSpPr>
          <p:cNvPr id="2" name="Title 1"/>
          <p:cNvSpPr>
            <a:spLocks noGrp="1"/>
          </p:cNvSpPr>
          <p:nvPr>
            <p:ph type="title"/>
          </p:nvPr>
        </p:nvSpPr>
        <p:spPr>
          <a:xfrm>
            <a:off x="556750" y="1447800"/>
            <a:ext cx="10969943" cy="3581400"/>
          </a:xfrm>
          <a:solidFill>
            <a:schemeClr val="bg2"/>
          </a:solidFill>
        </p:spPr>
        <p:txBody>
          <a:bodyPr>
            <a:normAutofit/>
          </a:bodyPr>
          <a:lstStyle/>
          <a:p>
            <a:pPr algn="ctr"/>
            <a:r>
              <a:rPr lang="en-US" sz="6000" dirty="0" smtClean="0">
                <a:latin typeface="Times New Roman" pitchFamily="18" charset="0"/>
                <a:cs typeface="Times New Roman" pitchFamily="18" charset="0"/>
              </a:rPr>
              <a:t>Form INC 20A</a:t>
            </a:r>
            <a:endParaRPr lang="en-IN" sz="5400" dirty="0"/>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4185156786"/>
      </p:ext>
    </p:extLst>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9469" y="1054145"/>
            <a:ext cx="10969943" cy="4525963"/>
          </a:xfrm>
        </p:spPr>
        <p:txBody>
          <a:bodyPr>
            <a:normAutofit/>
          </a:bodyPr>
          <a:lstStyle/>
          <a:p>
            <a:endParaRPr lang="en-US" sz="3000" dirty="0" smtClean="0"/>
          </a:p>
          <a:p>
            <a:endParaRPr lang="en-US" sz="3000" dirty="0" smtClean="0"/>
          </a:p>
          <a:p>
            <a:endParaRPr lang="en-US" sz="3000" dirty="0" smtClean="0"/>
          </a:p>
          <a:p>
            <a:endParaRPr lang="en-US" sz="3000" dirty="0" smtClean="0"/>
          </a:p>
        </p:txBody>
      </p:sp>
      <p:sp>
        <p:nvSpPr>
          <p:cNvPr id="4" name="Slide Number Placeholder 3"/>
          <p:cNvSpPr>
            <a:spLocks noGrp="1"/>
          </p:cNvSpPr>
          <p:nvPr>
            <p:ph type="sldNum" sz="quarter" idx="12"/>
          </p:nvPr>
        </p:nvSpPr>
        <p:spPr/>
        <p:txBody>
          <a:bodyPr/>
          <a:lstStyle/>
          <a:p>
            <a:fld id="{A3F31473-23EB-4724-8B59-FE6D21D89FA4}" type="slidenum">
              <a:rPr lang="en-US" smtClean="0"/>
              <a:pPr/>
              <a:t>43</a:t>
            </a:fld>
            <a:endParaRPr lang="en-US"/>
          </a:p>
        </p:txBody>
      </p:sp>
      <p:sp>
        <p:nvSpPr>
          <p:cNvPr id="5" name="Title 4"/>
          <p:cNvSpPr>
            <a:spLocks noGrp="1"/>
          </p:cNvSpPr>
          <p:nvPr>
            <p:ph type="title"/>
          </p:nvPr>
        </p:nvSpPr>
        <p:spPr>
          <a:xfrm>
            <a:off x="761840" y="-76200"/>
            <a:ext cx="10763265" cy="1053782"/>
          </a:xfrm>
        </p:spPr>
        <p:txBody>
          <a:bodyPr/>
          <a:lstStyle/>
          <a:p>
            <a:r>
              <a:rPr lang="en-US" dirty="0" smtClean="0">
                <a:solidFill>
                  <a:srgbClr val="C00000"/>
                </a:solidFill>
              </a:rPr>
              <a:t>INC – 20A  For Commencement of Business</a:t>
            </a:r>
            <a:endParaRPr lang="en-US" dirty="0">
              <a:solidFill>
                <a:srgbClr val="C00000"/>
              </a:solidFill>
            </a:endParaRPr>
          </a:p>
        </p:txBody>
      </p:sp>
      <p:sp>
        <p:nvSpPr>
          <p:cNvPr id="10" name="Rounded Rectangle 9"/>
          <p:cNvSpPr/>
          <p:nvPr/>
        </p:nvSpPr>
        <p:spPr>
          <a:xfrm>
            <a:off x="839470" y="838200"/>
            <a:ext cx="10522274" cy="5237208"/>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The Companies  (Amendment) Ordinance, 2018  dated </a:t>
            </a:r>
            <a:r>
              <a:rPr lang="en-US" sz="3600" dirty="0" smtClean="0">
                <a:solidFill>
                  <a:srgbClr val="FF0000"/>
                </a:solidFill>
              </a:rPr>
              <a:t>2</a:t>
            </a:r>
            <a:r>
              <a:rPr lang="en-US" sz="3600" baseline="30000" dirty="0" smtClean="0">
                <a:solidFill>
                  <a:srgbClr val="FF0000"/>
                </a:solidFill>
              </a:rPr>
              <a:t>nd</a:t>
            </a:r>
            <a:r>
              <a:rPr lang="en-US" sz="3600" dirty="0" smtClean="0">
                <a:solidFill>
                  <a:srgbClr val="FF0000"/>
                </a:solidFill>
              </a:rPr>
              <a:t> November 2018 </a:t>
            </a:r>
            <a:r>
              <a:rPr lang="en-US" sz="3600" dirty="0" smtClean="0">
                <a:solidFill>
                  <a:schemeClr val="tx1"/>
                </a:solidFill>
              </a:rPr>
              <a:t>and later on the Companies ( 2</a:t>
            </a:r>
            <a:r>
              <a:rPr lang="en-US" sz="3600" baseline="30000" dirty="0" smtClean="0">
                <a:solidFill>
                  <a:schemeClr val="tx1"/>
                </a:solidFill>
              </a:rPr>
              <a:t>nd</a:t>
            </a:r>
            <a:r>
              <a:rPr lang="en-US" sz="3600" dirty="0" smtClean="0">
                <a:solidFill>
                  <a:schemeClr val="tx1"/>
                </a:solidFill>
              </a:rPr>
              <a:t> Amendment </a:t>
            </a:r>
            <a:r>
              <a:rPr lang="en-US" sz="3600" dirty="0">
                <a:solidFill>
                  <a:schemeClr val="tx1"/>
                </a:solidFill>
              </a:rPr>
              <a:t>)</a:t>
            </a:r>
            <a:r>
              <a:rPr lang="en-US" sz="3600" dirty="0" smtClean="0">
                <a:solidFill>
                  <a:schemeClr val="tx1"/>
                </a:solidFill>
              </a:rPr>
              <a:t> Ordinance , 2019 dated </a:t>
            </a:r>
            <a:r>
              <a:rPr lang="en-US" sz="3600" dirty="0">
                <a:solidFill>
                  <a:srgbClr val="FF0000"/>
                </a:solidFill>
              </a:rPr>
              <a:t>21</a:t>
            </a:r>
            <a:r>
              <a:rPr lang="en-US" sz="3600" baseline="30000" dirty="0">
                <a:solidFill>
                  <a:srgbClr val="FF0000"/>
                </a:solidFill>
              </a:rPr>
              <a:t>st</a:t>
            </a:r>
            <a:r>
              <a:rPr lang="en-US" sz="3600" dirty="0">
                <a:solidFill>
                  <a:srgbClr val="FF0000"/>
                </a:solidFill>
              </a:rPr>
              <a:t> February  2019 </a:t>
            </a:r>
            <a:r>
              <a:rPr lang="en-US" sz="3600" dirty="0" smtClean="0">
                <a:solidFill>
                  <a:schemeClr val="tx1"/>
                </a:solidFill>
              </a:rPr>
              <a:t>had inserted a </a:t>
            </a:r>
            <a:r>
              <a:rPr lang="en-US" sz="3600" dirty="0" smtClean="0">
                <a:solidFill>
                  <a:srgbClr val="C00000"/>
                </a:solidFill>
              </a:rPr>
              <a:t>new Section 10A </a:t>
            </a:r>
            <a:r>
              <a:rPr lang="en-US" sz="3600" dirty="0" smtClean="0">
                <a:solidFill>
                  <a:schemeClr val="tx1"/>
                </a:solidFill>
              </a:rPr>
              <a:t>in the CA 2013 </a:t>
            </a:r>
          </a:p>
          <a:p>
            <a:pPr algn="ctr"/>
            <a:r>
              <a:rPr lang="en-US" sz="3600" b="1" u="sng" dirty="0" smtClean="0">
                <a:solidFill>
                  <a:schemeClr val="tx1"/>
                </a:solidFill>
              </a:rPr>
              <a:t>for the Commencement of Business </a:t>
            </a:r>
          </a:p>
          <a:p>
            <a:pPr algn="ctr"/>
            <a:r>
              <a:rPr lang="en-US" sz="3600" dirty="0" smtClean="0">
                <a:solidFill>
                  <a:schemeClr val="tx1"/>
                </a:solidFill>
              </a:rPr>
              <a:t>New Clause (d) in Section248 (1) is also inserted giving power to RoC to remove the name of the Company  </a:t>
            </a:r>
          </a:p>
          <a:p>
            <a:pPr algn="ctr"/>
            <a:endParaRPr lang="en-US" sz="2000" dirty="0">
              <a:solidFill>
                <a:schemeClr val="tx1"/>
              </a:solidFill>
            </a:endParaRPr>
          </a:p>
        </p:txBody>
      </p:sp>
      <p:sp>
        <p:nvSpPr>
          <p:cNvPr id="8"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44490890"/>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9469" y="1054145"/>
            <a:ext cx="10969943" cy="4525963"/>
          </a:xfrm>
        </p:spPr>
        <p:txBody>
          <a:bodyPr>
            <a:normAutofit/>
          </a:bodyPr>
          <a:lstStyle/>
          <a:p>
            <a:endParaRPr lang="en-US" sz="3000" dirty="0" smtClean="0"/>
          </a:p>
          <a:p>
            <a:endParaRPr lang="en-US" sz="3000" dirty="0" smtClean="0"/>
          </a:p>
          <a:p>
            <a:endParaRPr lang="en-US" sz="3000" dirty="0" smtClean="0"/>
          </a:p>
          <a:p>
            <a:endParaRPr lang="en-US" sz="3000" dirty="0" smtClean="0"/>
          </a:p>
        </p:txBody>
      </p:sp>
      <p:sp>
        <p:nvSpPr>
          <p:cNvPr id="4" name="Slide Number Placeholder 3"/>
          <p:cNvSpPr>
            <a:spLocks noGrp="1"/>
          </p:cNvSpPr>
          <p:nvPr>
            <p:ph type="sldNum" sz="quarter" idx="12"/>
          </p:nvPr>
        </p:nvSpPr>
        <p:spPr/>
        <p:txBody>
          <a:bodyPr/>
          <a:lstStyle/>
          <a:p>
            <a:fld id="{A3F31473-23EB-4724-8B59-FE6D21D89FA4}" type="slidenum">
              <a:rPr lang="en-US" smtClean="0"/>
              <a:pPr/>
              <a:t>44</a:t>
            </a:fld>
            <a:endParaRPr lang="en-US"/>
          </a:p>
        </p:txBody>
      </p:sp>
      <p:sp>
        <p:nvSpPr>
          <p:cNvPr id="5" name="Title 4"/>
          <p:cNvSpPr>
            <a:spLocks noGrp="1"/>
          </p:cNvSpPr>
          <p:nvPr>
            <p:ph type="title"/>
          </p:nvPr>
        </p:nvSpPr>
        <p:spPr>
          <a:xfrm>
            <a:off x="761840" y="-76200"/>
            <a:ext cx="10763265" cy="1053782"/>
          </a:xfrm>
        </p:spPr>
        <p:txBody>
          <a:bodyPr/>
          <a:lstStyle/>
          <a:p>
            <a:r>
              <a:rPr lang="en-US" dirty="0" smtClean="0">
                <a:solidFill>
                  <a:srgbClr val="C00000"/>
                </a:solidFill>
              </a:rPr>
              <a:t>INC – 20A  For Commencement of Business</a:t>
            </a:r>
            <a:endParaRPr lang="en-US" dirty="0">
              <a:solidFill>
                <a:srgbClr val="C00000"/>
              </a:solidFill>
            </a:endParaRPr>
          </a:p>
        </p:txBody>
      </p:sp>
      <p:sp>
        <p:nvSpPr>
          <p:cNvPr id="6" name="Down Arrow 5"/>
          <p:cNvSpPr/>
          <p:nvPr/>
        </p:nvSpPr>
        <p:spPr>
          <a:xfrm>
            <a:off x="5180012" y="918616"/>
            <a:ext cx="1143000" cy="5037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839468" y="1524000"/>
            <a:ext cx="10436543" cy="45720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The Ministry of Corporate Affairs vide its Notification dated </a:t>
            </a:r>
            <a:r>
              <a:rPr lang="en-US" sz="4000" dirty="0" smtClean="0">
                <a:solidFill>
                  <a:srgbClr val="C00000"/>
                </a:solidFill>
              </a:rPr>
              <a:t>18</a:t>
            </a:r>
            <a:r>
              <a:rPr lang="en-US" sz="4000" baseline="30000" dirty="0" smtClean="0">
                <a:solidFill>
                  <a:srgbClr val="C00000"/>
                </a:solidFill>
              </a:rPr>
              <a:t>th</a:t>
            </a:r>
            <a:r>
              <a:rPr lang="en-US" sz="4000" dirty="0" smtClean="0">
                <a:solidFill>
                  <a:srgbClr val="C00000"/>
                </a:solidFill>
              </a:rPr>
              <a:t> December, 2018 </a:t>
            </a:r>
            <a:r>
              <a:rPr lang="en-US" sz="4000" dirty="0" smtClean="0">
                <a:solidFill>
                  <a:schemeClr val="tx1"/>
                </a:solidFill>
              </a:rPr>
              <a:t>has also inserted </a:t>
            </a:r>
            <a:r>
              <a:rPr lang="en-US" sz="4000" dirty="0" smtClean="0">
                <a:solidFill>
                  <a:srgbClr val="C00000"/>
                </a:solidFill>
              </a:rPr>
              <a:t>new Rule 23A </a:t>
            </a:r>
            <a:r>
              <a:rPr lang="en-US" sz="4000" dirty="0" smtClean="0">
                <a:solidFill>
                  <a:schemeClr val="tx1"/>
                </a:solidFill>
              </a:rPr>
              <a:t>in the Companies (Incorporation) Fourth Amendment Rules, 2014 which provides for</a:t>
            </a:r>
          </a:p>
          <a:p>
            <a:pPr algn="ctr"/>
            <a:r>
              <a:rPr lang="en-US" sz="4000" dirty="0" smtClean="0">
                <a:solidFill>
                  <a:schemeClr val="tx1"/>
                </a:solidFill>
              </a:rPr>
              <a:t> </a:t>
            </a:r>
          </a:p>
          <a:p>
            <a:pPr algn="ctr"/>
            <a:r>
              <a:rPr lang="en-US" sz="4000" dirty="0" smtClean="0">
                <a:solidFill>
                  <a:srgbClr val="C00000"/>
                </a:solidFill>
              </a:rPr>
              <a:t>Form INC -20A</a:t>
            </a:r>
          </a:p>
          <a:p>
            <a:pPr algn="ctr"/>
            <a:endParaRPr lang="en-US" sz="2400" dirty="0">
              <a:solidFill>
                <a:schemeClr val="tx1"/>
              </a:solidFill>
            </a:endParaRPr>
          </a:p>
        </p:txBody>
      </p:sp>
      <p:sp>
        <p:nvSpPr>
          <p:cNvPr id="8"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125766207"/>
      </p:ext>
    </p:extLst>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7553" y="990600"/>
            <a:ext cx="10969943" cy="4953000"/>
          </a:xfrm>
          <a:solidFill>
            <a:schemeClr val="accent1">
              <a:lumMod val="20000"/>
              <a:lumOff val="80000"/>
            </a:schemeClr>
          </a:solidFill>
        </p:spPr>
        <p:txBody>
          <a:bodyPr>
            <a:noAutofit/>
          </a:bodyPr>
          <a:lstStyle/>
          <a:p>
            <a:pPr marL="109728" indent="0" algn="just">
              <a:buNone/>
            </a:pPr>
            <a:r>
              <a:rPr lang="en-IN" sz="3600" dirty="0" smtClean="0"/>
              <a:t>“Commencement </a:t>
            </a:r>
            <a:r>
              <a:rPr lang="en-IN" sz="3600" dirty="0"/>
              <a:t>of </a:t>
            </a:r>
            <a:r>
              <a:rPr lang="en-IN" sz="3600" dirty="0" smtClean="0"/>
              <a:t>Business Certificate’  </a:t>
            </a:r>
            <a:r>
              <a:rPr lang="en-IN" sz="3600" dirty="0"/>
              <a:t>was </a:t>
            </a:r>
            <a:r>
              <a:rPr lang="en-IN" sz="3600" dirty="0" smtClean="0"/>
              <a:t>required by all </a:t>
            </a:r>
            <a:r>
              <a:rPr lang="en-IN" sz="3600" b="1" u="sng" dirty="0" smtClean="0"/>
              <a:t>public limited companies</a:t>
            </a:r>
            <a:r>
              <a:rPr lang="en-IN" sz="3600" dirty="0" smtClean="0"/>
              <a:t>  </a:t>
            </a:r>
            <a:r>
              <a:rPr lang="en-IN" sz="3600" dirty="0"/>
              <a:t>in the erstwhile </a:t>
            </a:r>
            <a:r>
              <a:rPr lang="en-IN" sz="3600" b="1" u="sng" dirty="0"/>
              <a:t>Companies Act, 1956 </a:t>
            </a:r>
            <a:endParaRPr lang="en-IN" sz="3600" b="1" u="sng" dirty="0" smtClean="0"/>
          </a:p>
          <a:p>
            <a:pPr marL="109728" indent="0" algn="just">
              <a:buNone/>
            </a:pPr>
            <a:r>
              <a:rPr lang="en-IN" sz="3600" dirty="0" smtClean="0"/>
              <a:t>and </a:t>
            </a:r>
          </a:p>
          <a:p>
            <a:pPr marL="109728" indent="0" algn="just">
              <a:buNone/>
            </a:pPr>
            <a:r>
              <a:rPr lang="en-IN" sz="3600" dirty="0" smtClean="0"/>
              <a:t>it </a:t>
            </a:r>
            <a:r>
              <a:rPr lang="en-IN" sz="3600" dirty="0"/>
              <a:t>was also introduced by the Companies Act, 2013 under the </a:t>
            </a:r>
            <a:r>
              <a:rPr lang="en-IN" sz="3600" b="1" u="sng" dirty="0"/>
              <a:t>Section 11 </a:t>
            </a:r>
            <a:r>
              <a:rPr lang="en-IN" sz="3600" dirty="0"/>
              <a:t>of </a:t>
            </a:r>
            <a:r>
              <a:rPr lang="en-IN" sz="3600" dirty="0" smtClean="0"/>
              <a:t>the Companies Act, 2013. </a:t>
            </a:r>
          </a:p>
          <a:p>
            <a:pPr marL="109728" indent="0" algn="just">
              <a:buNone/>
            </a:pPr>
            <a:r>
              <a:rPr lang="en-IN" sz="3200" dirty="0" smtClean="0"/>
              <a:t>However</a:t>
            </a:r>
            <a:r>
              <a:rPr lang="en-IN" sz="3200" dirty="0"/>
              <a:t>, </a:t>
            </a:r>
            <a:r>
              <a:rPr lang="en-IN" sz="3200" dirty="0" smtClean="0">
                <a:solidFill>
                  <a:srgbClr val="FF0000"/>
                </a:solidFill>
              </a:rPr>
              <a:t>Section </a:t>
            </a:r>
            <a:r>
              <a:rPr lang="en-IN" sz="3200" dirty="0">
                <a:solidFill>
                  <a:srgbClr val="FF0000"/>
                </a:solidFill>
              </a:rPr>
              <a:t>11 </a:t>
            </a:r>
            <a:r>
              <a:rPr lang="en-IN" sz="3200" dirty="0" smtClean="0">
                <a:solidFill>
                  <a:srgbClr val="FF0000"/>
                </a:solidFill>
              </a:rPr>
              <a:t>and Rule 24 </a:t>
            </a:r>
            <a:r>
              <a:rPr lang="en-IN" sz="3200" dirty="0" smtClean="0"/>
              <a:t>both were </a:t>
            </a:r>
            <a:r>
              <a:rPr lang="en-IN" sz="3200" b="1" u="sng" dirty="0" smtClean="0"/>
              <a:t>omitted</a:t>
            </a:r>
            <a:r>
              <a:rPr lang="en-IN" sz="3200" dirty="0" smtClean="0"/>
              <a:t> vide the </a:t>
            </a:r>
            <a:r>
              <a:rPr lang="en-IN" sz="3200" dirty="0"/>
              <a:t>C</a:t>
            </a:r>
            <a:r>
              <a:rPr lang="en-IN" sz="3200" dirty="0" smtClean="0"/>
              <a:t>ompanies </a:t>
            </a:r>
            <a:r>
              <a:rPr lang="en-IN" sz="3200" dirty="0"/>
              <a:t>(Amendment) Act, 2015 w.e.f. 29</a:t>
            </a:r>
            <a:r>
              <a:rPr lang="en-IN" sz="3200" baseline="30000" dirty="0"/>
              <a:t>th</a:t>
            </a:r>
            <a:r>
              <a:rPr lang="en-IN" sz="3200" dirty="0"/>
              <a:t> May 2015</a:t>
            </a:r>
            <a:r>
              <a:rPr lang="en-IN" sz="3600" dirty="0"/>
              <a:t>.</a:t>
            </a:r>
          </a:p>
        </p:txBody>
      </p:sp>
      <p:sp>
        <p:nvSpPr>
          <p:cNvPr id="4" name="Slide Number Placeholder 3"/>
          <p:cNvSpPr>
            <a:spLocks noGrp="1"/>
          </p:cNvSpPr>
          <p:nvPr>
            <p:ph type="sldNum" sz="quarter" idx="12"/>
          </p:nvPr>
        </p:nvSpPr>
        <p:spPr/>
        <p:txBody>
          <a:bodyPr/>
          <a:lstStyle/>
          <a:p>
            <a:fld id="{A3F31473-23EB-4724-8B59-FE6D21D89FA4}" type="slidenum">
              <a:rPr lang="en-US" smtClean="0"/>
              <a:pPr/>
              <a:t>45</a:t>
            </a:fld>
            <a:endParaRPr lang="en-US"/>
          </a:p>
        </p:txBody>
      </p:sp>
      <p:sp>
        <p:nvSpPr>
          <p:cNvPr id="5" name="Title 4"/>
          <p:cNvSpPr>
            <a:spLocks noGrp="1"/>
          </p:cNvSpPr>
          <p:nvPr>
            <p:ph type="title"/>
          </p:nvPr>
        </p:nvSpPr>
        <p:spPr>
          <a:xfrm>
            <a:off x="609441" y="274638"/>
            <a:ext cx="10969943" cy="563562"/>
          </a:xfrm>
        </p:spPr>
        <p:txBody>
          <a:bodyPr>
            <a:normAutofit fontScale="90000"/>
          </a:bodyPr>
          <a:lstStyle/>
          <a:p>
            <a:pPr algn="ctr"/>
            <a:r>
              <a:rPr lang="en-IN" sz="3600" dirty="0" smtClean="0">
                <a:solidFill>
                  <a:srgbClr val="C00000"/>
                </a:solidFill>
              </a:rPr>
              <a:t>Rationale of this provision of section 10A </a:t>
            </a:r>
            <a:endParaRPr lang="en-IN" sz="3600" dirty="0">
              <a:solidFill>
                <a:srgbClr val="C00000"/>
              </a:solidFill>
            </a:endParaRPr>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240683395"/>
      </p:ext>
    </p:extLst>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6326" y="838200"/>
            <a:ext cx="11557920" cy="4953000"/>
          </a:xfrm>
          <a:solidFill>
            <a:schemeClr val="accent1">
              <a:lumMod val="20000"/>
              <a:lumOff val="80000"/>
            </a:schemeClr>
          </a:solidFill>
        </p:spPr>
        <p:txBody>
          <a:bodyPr>
            <a:noAutofit/>
          </a:bodyPr>
          <a:lstStyle/>
          <a:p>
            <a:pPr marL="109728" indent="0" algn="just">
              <a:buNone/>
            </a:pPr>
            <a:r>
              <a:rPr lang="en-US" sz="3200" dirty="0" smtClean="0"/>
              <a:t>Section 10A is applicable to every Company </a:t>
            </a:r>
          </a:p>
          <a:p>
            <a:pPr marL="806450" indent="-696913" algn="just">
              <a:buNone/>
            </a:pPr>
            <a:r>
              <a:rPr lang="en-US" sz="3200" dirty="0" smtClean="0"/>
              <a:t>1. Incorporated after the Commencement of the Companies (Amendment) Ordinance, 2018 </a:t>
            </a:r>
            <a:r>
              <a:rPr lang="en-US" sz="3200" dirty="0" smtClean="0">
                <a:solidFill>
                  <a:srgbClr val="FF0000"/>
                </a:solidFill>
              </a:rPr>
              <a:t>( 2</a:t>
            </a:r>
            <a:r>
              <a:rPr lang="en-US" sz="3200" baseline="30000" dirty="0" smtClean="0">
                <a:solidFill>
                  <a:srgbClr val="FF0000"/>
                </a:solidFill>
              </a:rPr>
              <a:t>nd</a:t>
            </a:r>
            <a:r>
              <a:rPr lang="en-US" sz="3200" dirty="0" smtClean="0">
                <a:solidFill>
                  <a:srgbClr val="FF0000"/>
                </a:solidFill>
              </a:rPr>
              <a:t> Nov 2018) </a:t>
            </a:r>
            <a:r>
              <a:rPr lang="en-US" sz="3200" dirty="0" smtClean="0"/>
              <a:t>; </a:t>
            </a:r>
          </a:p>
          <a:p>
            <a:pPr marL="806450" indent="-696913" algn="just">
              <a:buNone/>
            </a:pPr>
            <a:r>
              <a:rPr lang="en-US" sz="3200" dirty="0" smtClean="0">
                <a:solidFill>
                  <a:srgbClr val="C00000"/>
                </a:solidFill>
              </a:rPr>
              <a:t>	</a:t>
            </a:r>
            <a:r>
              <a:rPr lang="en-US" sz="3200" dirty="0" smtClean="0">
                <a:solidFill>
                  <a:srgbClr val="FF0000"/>
                </a:solidFill>
              </a:rPr>
              <a:t>and </a:t>
            </a:r>
          </a:p>
          <a:p>
            <a:pPr marL="806450" indent="-696913" algn="just">
              <a:buNone/>
            </a:pPr>
            <a:r>
              <a:rPr lang="en-US" sz="3200" dirty="0" smtClean="0"/>
              <a:t>2.    having share capital </a:t>
            </a:r>
          </a:p>
          <a:p>
            <a:pPr marL="109538" indent="0" algn="just">
              <a:buNone/>
            </a:pPr>
            <a:endParaRPr lang="en-US" sz="3200" dirty="0" smtClean="0"/>
          </a:p>
          <a:p>
            <a:pPr marL="109728" indent="0" algn="just">
              <a:buNone/>
            </a:pPr>
            <a:r>
              <a:rPr lang="en-US" sz="2800" i="1" dirty="0" smtClean="0"/>
              <a:t>Which means every Company </a:t>
            </a:r>
            <a:r>
              <a:rPr lang="en-US" sz="2800" b="1" i="1" dirty="0" smtClean="0">
                <a:solidFill>
                  <a:srgbClr val="FF0000"/>
                </a:solidFill>
              </a:rPr>
              <a:t>Incorporated after 2</a:t>
            </a:r>
            <a:r>
              <a:rPr lang="en-US" sz="2800" b="1" i="1" baseline="30000" dirty="0" smtClean="0">
                <a:solidFill>
                  <a:srgbClr val="FF0000"/>
                </a:solidFill>
              </a:rPr>
              <a:t>nd</a:t>
            </a:r>
            <a:r>
              <a:rPr lang="en-US" sz="2800" b="1" i="1" dirty="0" smtClean="0">
                <a:solidFill>
                  <a:srgbClr val="FF0000"/>
                </a:solidFill>
              </a:rPr>
              <a:t> November 2018</a:t>
            </a:r>
            <a:r>
              <a:rPr lang="en-US" sz="2800" b="1" dirty="0" smtClean="0">
                <a:solidFill>
                  <a:srgbClr val="FF0000"/>
                </a:solidFill>
              </a:rPr>
              <a:t> </a:t>
            </a:r>
            <a:r>
              <a:rPr lang="en-US" sz="2800" dirty="0" smtClean="0"/>
              <a:t>shall not </a:t>
            </a:r>
            <a:r>
              <a:rPr lang="en-US" sz="2800" dirty="0" smtClean="0">
                <a:solidFill>
                  <a:srgbClr val="FF0000"/>
                </a:solidFill>
              </a:rPr>
              <a:t>commence any business </a:t>
            </a:r>
            <a:r>
              <a:rPr lang="en-US" sz="2800" dirty="0" smtClean="0"/>
              <a:t>or </a:t>
            </a:r>
            <a:r>
              <a:rPr lang="en-US" sz="2800" dirty="0" smtClean="0">
                <a:solidFill>
                  <a:srgbClr val="FF0000"/>
                </a:solidFill>
              </a:rPr>
              <a:t>exercise any borrowing powers </a:t>
            </a:r>
            <a:r>
              <a:rPr lang="en-US" sz="2800" dirty="0" smtClean="0"/>
              <a:t>unless such Company comply with provisions of this Section.</a:t>
            </a:r>
            <a:endParaRPr lang="en-US" sz="28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46</a:t>
            </a:fld>
            <a:endParaRPr lang="en-US"/>
          </a:p>
        </p:txBody>
      </p:sp>
      <p:sp>
        <p:nvSpPr>
          <p:cNvPr id="5" name="Title 4"/>
          <p:cNvSpPr>
            <a:spLocks noGrp="1"/>
          </p:cNvSpPr>
          <p:nvPr>
            <p:ph type="title"/>
          </p:nvPr>
        </p:nvSpPr>
        <p:spPr>
          <a:xfrm>
            <a:off x="609441" y="274638"/>
            <a:ext cx="10969943" cy="487362"/>
          </a:xfrm>
        </p:spPr>
        <p:txBody>
          <a:bodyPr>
            <a:normAutofit fontScale="90000"/>
          </a:bodyPr>
          <a:lstStyle/>
          <a:p>
            <a:pPr algn="ctr"/>
            <a:r>
              <a:rPr lang="en-US" dirty="0" smtClean="0">
                <a:solidFill>
                  <a:schemeClr val="accent2"/>
                </a:solidFill>
              </a:rPr>
              <a:t>Applicability of INC 20A</a:t>
            </a:r>
            <a:endParaRPr lang="en-US" dirty="0">
              <a:solidFill>
                <a:schemeClr val="accent2"/>
              </a:solidFill>
            </a:endParaRPr>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078375608"/>
      </p:ext>
    </p:extLst>
  </p:cSld>
  <p:clrMapOvr>
    <a:masterClrMapping/>
  </p:clrMapOvr>
  <p:transition spd="med">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650" y="917972"/>
            <a:ext cx="11352372" cy="5410200"/>
          </a:xfrm>
          <a:solidFill>
            <a:schemeClr val="accent1">
              <a:lumMod val="20000"/>
              <a:lumOff val="80000"/>
            </a:schemeClr>
          </a:solidFill>
        </p:spPr>
        <p:txBody>
          <a:bodyPr>
            <a:normAutofit/>
          </a:bodyPr>
          <a:lstStyle/>
          <a:p>
            <a:pPr marL="109728" indent="0">
              <a:buNone/>
            </a:pPr>
            <a:r>
              <a:rPr lang="en-US" sz="3000" dirty="0" smtClean="0"/>
              <a:t>The Director of such Company is required to:</a:t>
            </a:r>
          </a:p>
          <a:p>
            <a:pPr marL="862013" indent="-404813" algn="just">
              <a:buClr>
                <a:schemeClr val="tx1"/>
              </a:buClr>
              <a:buFont typeface="+mj-lt"/>
              <a:buAutoNum type="alphaLcParenR"/>
            </a:pPr>
            <a:r>
              <a:rPr lang="en-US" sz="3000" dirty="0" smtClean="0"/>
              <a:t>File a </a:t>
            </a:r>
            <a:r>
              <a:rPr lang="en-US" sz="3000" dirty="0" smtClean="0">
                <a:solidFill>
                  <a:srgbClr val="FF0000"/>
                </a:solidFill>
              </a:rPr>
              <a:t>Declaration </a:t>
            </a:r>
            <a:r>
              <a:rPr lang="en-US" sz="3000" dirty="0" smtClean="0"/>
              <a:t>within period of </a:t>
            </a:r>
            <a:r>
              <a:rPr lang="en-US" sz="3600" dirty="0" smtClean="0">
                <a:solidFill>
                  <a:srgbClr val="FF0000"/>
                </a:solidFill>
              </a:rPr>
              <a:t>180 days </a:t>
            </a:r>
            <a:r>
              <a:rPr lang="en-US" sz="3000" dirty="0" smtClean="0"/>
              <a:t>from the date of incorporation in </a:t>
            </a:r>
            <a:r>
              <a:rPr lang="en-US" sz="3000" dirty="0" smtClean="0">
                <a:solidFill>
                  <a:srgbClr val="FF0000"/>
                </a:solidFill>
              </a:rPr>
              <a:t>Form INC- 20A </a:t>
            </a:r>
            <a:r>
              <a:rPr lang="en-US" sz="3000" dirty="0" smtClean="0"/>
              <a:t>with the Registrar that                          </a:t>
            </a:r>
            <a:r>
              <a:rPr lang="en-US" sz="3000" dirty="0" smtClean="0">
                <a:solidFill>
                  <a:srgbClr val="FF0000"/>
                </a:solidFill>
              </a:rPr>
              <a:t>every subscriber to the memorandum has paid </a:t>
            </a:r>
            <a:r>
              <a:rPr lang="en-US" sz="3000" dirty="0" smtClean="0"/>
              <a:t>the value of the shares agreed to be taken by him on the date of making of such declaration; </a:t>
            </a:r>
          </a:p>
          <a:p>
            <a:pPr marL="457200" indent="0" algn="just">
              <a:buClr>
                <a:schemeClr val="tx1"/>
              </a:buClr>
              <a:buNone/>
            </a:pPr>
            <a:r>
              <a:rPr lang="en-US" sz="3000" dirty="0" smtClean="0"/>
              <a:t>AND</a:t>
            </a:r>
          </a:p>
          <a:p>
            <a:pPr marL="862013" indent="-404813" algn="just">
              <a:buClr>
                <a:schemeClr val="tx1"/>
              </a:buClr>
              <a:buFont typeface="+mj-lt"/>
              <a:buAutoNum type="alphaLcParenR"/>
            </a:pPr>
            <a:r>
              <a:rPr lang="en-US" sz="3000" dirty="0" smtClean="0"/>
              <a:t>The Company has filed </a:t>
            </a:r>
            <a:r>
              <a:rPr lang="en-US" sz="3000" b="1" dirty="0" smtClean="0">
                <a:solidFill>
                  <a:srgbClr val="FF0000"/>
                </a:solidFill>
              </a:rPr>
              <a:t>Form INC-22 </a:t>
            </a:r>
            <a:r>
              <a:rPr lang="en-US" sz="3000" dirty="0" smtClean="0"/>
              <a:t>with Registrar, a verification of its registered office </a:t>
            </a:r>
            <a:r>
              <a:rPr lang="en-US" sz="3000" dirty="0" smtClean="0">
                <a:solidFill>
                  <a:srgbClr val="FF0000"/>
                </a:solidFill>
              </a:rPr>
              <a:t>with in 30 days</a:t>
            </a:r>
            <a:r>
              <a:rPr lang="en-US" sz="3000" dirty="0" smtClean="0"/>
              <a:t> from its incorporation as provided in Section 12(2).</a:t>
            </a:r>
            <a:endParaRPr lang="en-US" sz="30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47</a:t>
            </a:fld>
            <a:endParaRPr lang="en-US"/>
          </a:p>
        </p:txBody>
      </p:sp>
      <p:sp>
        <p:nvSpPr>
          <p:cNvPr id="5" name="Title 4"/>
          <p:cNvSpPr>
            <a:spLocks noGrp="1"/>
          </p:cNvSpPr>
          <p:nvPr>
            <p:ph type="title"/>
          </p:nvPr>
        </p:nvSpPr>
        <p:spPr>
          <a:xfrm>
            <a:off x="609441" y="274638"/>
            <a:ext cx="10969943" cy="563562"/>
          </a:xfrm>
        </p:spPr>
        <p:txBody>
          <a:bodyPr>
            <a:noAutofit/>
          </a:bodyPr>
          <a:lstStyle/>
          <a:p>
            <a:pPr algn="ctr"/>
            <a:r>
              <a:rPr lang="en-US" sz="3200" dirty="0" smtClean="0">
                <a:solidFill>
                  <a:schemeClr val="accent2"/>
                </a:solidFill>
              </a:rPr>
              <a:t>Compliance of Provision of Section 10A</a:t>
            </a:r>
            <a:endParaRPr lang="en-US" sz="3200" dirty="0">
              <a:solidFill>
                <a:schemeClr val="accent2"/>
              </a:solidFill>
            </a:endParaRPr>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273341020"/>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990601"/>
            <a:ext cx="10969943" cy="5016692"/>
          </a:xfrm>
          <a:solidFill>
            <a:schemeClr val="accent1">
              <a:lumMod val="20000"/>
              <a:lumOff val="80000"/>
            </a:schemeClr>
          </a:solidFill>
        </p:spPr>
        <p:txBody>
          <a:bodyPr>
            <a:normAutofit/>
          </a:bodyPr>
          <a:lstStyle/>
          <a:p>
            <a:pPr algn="just"/>
            <a:r>
              <a:rPr lang="en-US" dirty="0" smtClean="0"/>
              <a:t>Rule 23A requires declaration in </a:t>
            </a:r>
            <a:r>
              <a:rPr lang="en-US" dirty="0" smtClean="0">
                <a:solidFill>
                  <a:srgbClr val="FF0000"/>
                </a:solidFill>
              </a:rPr>
              <a:t>Form INC 20A </a:t>
            </a:r>
            <a:r>
              <a:rPr lang="en-US" dirty="0" smtClean="0"/>
              <a:t>by Director and the Contents of the said Form shall </a:t>
            </a:r>
            <a:r>
              <a:rPr lang="en-US" dirty="0" smtClean="0">
                <a:solidFill>
                  <a:srgbClr val="FF0000"/>
                </a:solidFill>
              </a:rPr>
              <a:t>be verified by a CA/ CS/ CWA</a:t>
            </a:r>
          </a:p>
          <a:p>
            <a:pPr algn="just"/>
            <a:endParaRPr lang="en-US" dirty="0" smtClean="0"/>
          </a:p>
          <a:p>
            <a:pPr algn="just"/>
            <a:r>
              <a:rPr lang="en-US" dirty="0" smtClean="0"/>
              <a:t>Provided that in the case of a company pursuing objects requiring </a:t>
            </a:r>
            <a:r>
              <a:rPr lang="en-US" dirty="0" smtClean="0">
                <a:solidFill>
                  <a:srgbClr val="FF0000"/>
                </a:solidFill>
              </a:rPr>
              <a:t>registration or approval from any sectoral regulators </a:t>
            </a:r>
            <a:r>
              <a:rPr lang="en-US" dirty="0" smtClean="0"/>
              <a:t>such as </a:t>
            </a:r>
          </a:p>
          <a:p>
            <a:pPr marL="806450" indent="0" algn="just">
              <a:buNone/>
            </a:pPr>
            <a:r>
              <a:rPr lang="en-US" dirty="0" smtClean="0"/>
              <a:t>(a) Reserve Bank of India (RBI), </a:t>
            </a:r>
          </a:p>
          <a:p>
            <a:pPr marL="806450" indent="0" algn="just">
              <a:buNone/>
            </a:pPr>
            <a:r>
              <a:rPr lang="en-US" dirty="0" smtClean="0"/>
              <a:t>(b) Securities and Exchange Board of India (SEBI), etc., </a:t>
            </a:r>
          </a:p>
          <a:p>
            <a:pPr marL="806450" indent="0" algn="just">
              <a:buNone/>
            </a:pPr>
            <a:endParaRPr lang="en-US" dirty="0" smtClean="0"/>
          </a:p>
          <a:p>
            <a:pPr marL="109728" indent="0" algn="just">
              <a:buNone/>
            </a:pPr>
            <a:r>
              <a:rPr lang="en-US" dirty="0" smtClean="0"/>
              <a:t>the registration or approval, as the case may be from such regulator shall also be obtained and attached with the declaration.” </a:t>
            </a:r>
          </a:p>
          <a:p>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48</a:t>
            </a:fld>
            <a:endParaRPr lang="en-US"/>
          </a:p>
        </p:txBody>
      </p:sp>
      <p:sp>
        <p:nvSpPr>
          <p:cNvPr id="5" name="Title 4"/>
          <p:cNvSpPr>
            <a:spLocks noGrp="1"/>
          </p:cNvSpPr>
          <p:nvPr>
            <p:ph type="title"/>
          </p:nvPr>
        </p:nvSpPr>
        <p:spPr>
          <a:xfrm>
            <a:off x="609441" y="274638"/>
            <a:ext cx="10969943" cy="563562"/>
          </a:xfrm>
        </p:spPr>
        <p:txBody>
          <a:bodyPr>
            <a:noAutofit/>
          </a:bodyPr>
          <a:lstStyle/>
          <a:p>
            <a:pPr algn="ctr"/>
            <a:r>
              <a:rPr lang="en-US" sz="3200" dirty="0" smtClean="0">
                <a:solidFill>
                  <a:srgbClr val="C00000"/>
                </a:solidFill>
              </a:rPr>
              <a:t>Rule 23A of the Companies (Incorporation) Rule, 2014 </a:t>
            </a:r>
            <a:endParaRPr lang="en-US" sz="3200" dirty="0">
              <a:solidFill>
                <a:srgbClr val="C00000"/>
              </a:solidFill>
            </a:endParaRPr>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168176655"/>
      </p:ext>
    </p:extLst>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4821" y="888239"/>
            <a:ext cx="10969943" cy="5169092"/>
          </a:xfrm>
          <a:solidFill>
            <a:schemeClr val="accent1">
              <a:lumMod val="20000"/>
              <a:lumOff val="80000"/>
            </a:schemeClr>
          </a:solidFill>
        </p:spPr>
        <p:txBody>
          <a:bodyPr/>
          <a:lstStyle/>
          <a:p>
            <a:pPr marL="109728" indent="0">
              <a:buNone/>
            </a:pPr>
            <a:r>
              <a:rPr lang="en-US" sz="3200" dirty="0" smtClean="0"/>
              <a:t>If any default is made in Compliance with the requirement of Section 10A  then penalty shall be as follow :</a:t>
            </a:r>
          </a:p>
          <a:p>
            <a:pPr marL="862012" indent="-514350">
              <a:buClr>
                <a:schemeClr val="tx1"/>
              </a:buClr>
              <a:buFont typeface="+mj-lt"/>
              <a:buAutoNum type="alphaLcParenR"/>
            </a:pPr>
            <a:r>
              <a:rPr lang="en-US" sz="3200" dirty="0" smtClean="0">
                <a:solidFill>
                  <a:srgbClr val="C00000"/>
                </a:solidFill>
              </a:rPr>
              <a:t>Company</a:t>
            </a:r>
            <a:r>
              <a:rPr lang="en-US" sz="3200" dirty="0" smtClean="0"/>
              <a:t> -</a:t>
            </a:r>
            <a:r>
              <a:rPr lang="en-US" sz="3200" dirty="0" smtClean="0">
                <a:solidFill>
                  <a:srgbClr val="C00000"/>
                </a:solidFill>
              </a:rPr>
              <a:t>Rs.50,000</a:t>
            </a:r>
            <a:r>
              <a:rPr lang="en-US" sz="3200" dirty="0" smtClean="0"/>
              <a:t> and </a:t>
            </a:r>
          </a:p>
          <a:p>
            <a:pPr marL="862012" indent="-514350" algn="just">
              <a:buClr>
                <a:schemeClr val="tx1"/>
              </a:buClr>
              <a:buFont typeface="+mj-lt"/>
              <a:buAutoNum type="alphaLcParenR"/>
            </a:pPr>
            <a:r>
              <a:rPr lang="en-US" sz="3200" dirty="0" smtClean="0">
                <a:solidFill>
                  <a:srgbClr val="C00000"/>
                </a:solidFill>
              </a:rPr>
              <a:t>Every officer --Rs. 1000 for each day </a:t>
            </a:r>
            <a:r>
              <a:rPr lang="en-US" sz="3200" dirty="0" smtClean="0"/>
              <a:t>during which such default continues</a:t>
            </a:r>
            <a:r>
              <a:rPr lang="en-US" sz="3200" dirty="0" smtClean="0">
                <a:solidFill>
                  <a:srgbClr val="C00000"/>
                </a:solidFill>
              </a:rPr>
              <a:t> but not exceeding an amount of                          Rs.100,000</a:t>
            </a:r>
            <a:r>
              <a:rPr lang="en-US" dirty="0" smtClean="0">
                <a:solidFill>
                  <a:srgbClr val="C00000"/>
                </a:solidFill>
              </a:rPr>
              <a:t>.</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A3F31473-23EB-4724-8B59-FE6D21D89FA4}" type="slidenum">
              <a:rPr lang="en-US" smtClean="0"/>
              <a:pPr/>
              <a:t>49</a:t>
            </a:fld>
            <a:endParaRPr lang="en-US"/>
          </a:p>
        </p:txBody>
      </p:sp>
      <p:sp>
        <p:nvSpPr>
          <p:cNvPr id="5" name="Title 4"/>
          <p:cNvSpPr>
            <a:spLocks noGrp="1"/>
          </p:cNvSpPr>
          <p:nvPr>
            <p:ph type="title"/>
          </p:nvPr>
        </p:nvSpPr>
        <p:spPr>
          <a:xfrm>
            <a:off x="609441" y="-205455"/>
            <a:ext cx="10969943" cy="1143000"/>
          </a:xfrm>
        </p:spPr>
        <p:txBody>
          <a:bodyPr>
            <a:normAutofit/>
          </a:bodyPr>
          <a:lstStyle/>
          <a:p>
            <a:pPr algn="ctr"/>
            <a:r>
              <a:rPr lang="en-US" sz="3600" dirty="0" smtClean="0">
                <a:solidFill>
                  <a:srgbClr val="C00000"/>
                </a:solidFill>
              </a:rPr>
              <a:t>Penalty for Non Compliance</a:t>
            </a:r>
            <a:endParaRPr lang="en-US" sz="3600" dirty="0">
              <a:solidFill>
                <a:srgbClr val="C00000"/>
              </a:solidFill>
            </a:endParaRPr>
          </a:p>
        </p:txBody>
      </p:sp>
      <p:pic>
        <p:nvPicPr>
          <p:cNvPr id="9" name="Picture 8" descr="Penalty.jpg"/>
          <p:cNvPicPr>
            <a:picLocks noChangeAspect="1"/>
          </p:cNvPicPr>
          <p:nvPr/>
        </p:nvPicPr>
        <p:blipFill>
          <a:blip r:embed="rId2"/>
          <a:stretch>
            <a:fillRect/>
          </a:stretch>
        </p:blipFill>
        <p:spPr>
          <a:xfrm>
            <a:off x="5999792" y="4114800"/>
            <a:ext cx="4419600" cy="1828800"/>
          </a:xfrm>
          <a:prstGeom prst="rect">
            <a:avLst/>
          </a:prstGeom>
        </p:spPr>
      </p:pic>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476441037"/>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613" y="609600"/>
            <a:ext cx="11123772" cy="5486400"/>
          </a:xfrm>
        </p:spPr>
        <p:txBody>
          <a:bodyPr>
            <a:normAutofit fontScale="92500" lnSpcReduction="10000"/>
          </a:bodyPr>
          <a:lstStyle/>
          <a:p>
            <a:pPr marL="347663" indent="-239713">
              <a:buClrTx/>
              <a:buSzPct val="75000"/>
            </a:pPr>
            <a:r>
              <a:rPr lang="en-IN" dirty="0"/>
              <a:t>Chairman’s Letter</a:t>
            </a:r>
          </a:p>
          <a:p>
            <a:pPr marL="347663" indent="-239713">
              <a:buClrTx/>
              <a:buSzPct val="75000"/>
            </a:pPr>
            <a:r>
              <a:rPr lang="en-US" dirty="0"/>
              <a:t>Notice of </a:t>
            </a:r>
            <a:r>
              <a:rPr lang="en-US" dirty="0" smtClean="0"/>
              <a:t>AGM</a:t>
            </a:r>
          </a:p>
          <a:p>
            <a:pPr marL="347663" indent="-239713">
              <a:buClrTx/>
              <a:buSzPct val="75000"/>
            </a:pPr>
            <a:r>
              <a:rPr lang="en-US" dirty="0" smtClean="0"/>
              <a:t>Auditors Report</a:t>
            </a:r>
          </a:p>
          <a:p>
            <a:pPr marL="347663" indent="-239713">
              <a:buClrTx/>
              <a:buSzPct val="75000"/>
            </a:pPr>
            <a:r>
              <a:rPr lang="en-IN" dirty="0" smtClean="0"/>
              <a:t>Directors Report</a:t>
            </a:r>
          </a:p>
          <a:p>
            <a:pPr marL="347663" indent="-239713">
              <a:buClrTx/>
              <a:buSzPct val="75000"/>
            </a:pPr>
            <a:r>
              <a:rPr lang="en-IN" dirty="0" smtClean="0"/>
              <a:t>Management </a:t>
            </a:r>
            <a:r>
              <a:rPr lang="en-IN" dirty="0"/>
              <a:t>Discussion and Analysis (MDA</a:t>
            </a:r>
            <a:r>
              <a:rPr lang="en-IN" dirty="0" smtClean="0"/>
              <a:t>)</a:t>
            </a:r>
          </a:p>
          <a:p>
            <a:pPr marL="347663" indent="-239713">
              <a:buClrTx/>
              <a:buSzPct val="75000"/>
            </a:pPr>
            <a:r>
              <a:rPr lang="en-IN" dirty="0"/>
              <a:t>Business Responsibility Report</a:t>
            </a:r>
          </a:p>
          <a:p>
            <a:pPr marL="347663" indent="-239713">
              <a:buClrTx/>
              <a:buSzPct val="75000"/>
            </a:pPr>
            <a:r>
              <a:rPr lang="en-US" dirty="0"/>
              <a:t>Corporate Governance </a:t>
            </a:r>
            <a:r>
              <a:rPr lang="en-US" dirty="0" smtClean="0"/>
              <a:t>Report</a:t>
            </a:r>
          </a:p>
          <a:p>
            <a:pPr marL="347663" indent="-239713">
              <a:buClrTx/>
              <a:buSzPct val="75000"/>
            </a:pPr>
            <a:r>
              <a:rPr lang="en-IN" dirty="0" smtClean="0"/>
              <a:t>Standalone Financial Statement with </a:t>
            </a:r>
            <a:r>
              <a:rPr lang="en-US" dirty="0" smtClean="0"/>
              <a:t>BS, PL ,Schedules and </a:t>
            </a:r>
            <a:r>
              <a:rPr lang="en-IN" dirty="0" smtClean="0"/>
              <a:t>Cash Flow Statement</a:t>
            </a:r>
          </a:p>
          <a:p>
            <a:pPr marL="347663" indent="-239713">
              <a:buClrTx/>
              <a:buSzPct val="75000"/>
            </a:pPr>
            <a:r>
              <a:rPr lang="en-US" dirty="0" smtClean="0"/>
              <a:t>Consolidated Financial Statement with BS, P&amp;L, Schedules and </a:t>
            </a:r>
            <a:r>
              <a:rPr lang="en-IN" dirty="0"/>
              <a:t>Cash Flow Statement</a:t>
            </a:r>
          </a:p>
          <a:p>
            <a:pPr>
              <a:buClrTx/>
            </a:pPr>
            <a:r>
              <a:rPr lang="en-IN" dirty="0" smtClean="0"/>
              <a:t>Route </a:t>
            </a:r>
            <a:r>
              <a:rPr lang="en-IN" dirty="0"/>
              <a:t>Map to the AGM , Attendance Slip, Proxy Form</a:t>
            </a:r>
            <a:r>
              <a:rPr lang="en-IN" dirty="0" smtClean="0"/>
              <a:t>.</a:t>
            </a:r>
            <a:endParaRPr lang="en-IN" dirty="0" smtClean="0">
              <a:solidFill>
                <a:srgbClr val="FF0000"/>
              </a:solidFill>
            </a:endParaRPr>
          </a:p>
          <a:p>
            <a:pPr marL="109728" indent="0" algn="just">
              <a:buNone/>
            </a:pPr>
            <a:r>
              <a:rPr lang="en-IN" dirty="0" smtClean="0">
                <a:solidFill>
                  <a:srgbClr val="FF0000"/>
                </a:solidFill>
              </a:rPr>
              <a:t>(For CFS as per Schedule III, the company is required to give CFS of all subsidiaries, associates and Joint ventures (whether Indian or Foreign) </a:t>
            </a:r>
            <a:endParaRPr lang="en-IN" dirty="0">
              <a:solidFill>
                <a:srgbClr val="FF0000"/>
              </a:solidFill>
            </a:endParaRPr>
          </a:p>
          <a:p>
            <a:endParaRPr lang="en-IN" dirty="0" smtClean="0"/>
          </a:p>
          <a:p>
            <a:endParaRPr lang="en-IN" dirty="0"/>
          </a:p>
        </p:txBody>
      </p:sp>
      <p:sp>
        <p:nvSpPr>
          <p:cNvPr id="3" name="Footer Placeholder 2"/>
          <p:cNvSpPr>
            <a:spLocks noGrp="1"/>
          </p:cNvSpPr>
          <p:nvPr>
            <p:ph type="ftr" sz="quarter" idx="11"/>
          </p:nvPr>
        </p:nvSpPr>
        <p:spPr/>
        <p:txBody>
          <a:bodyPr/>
          <a:lstStyle/>
          <a:p>
            <a:pPr lvl="0"/>
            <a:r>
              <a:rPr lang="en-US" sz="1100" dirty="0" err="1" smtClean="0">
                <a:solidFill>
                  <a:prstClr val="black"/>
                </a:solidFill>
              </a:rPr>
              <a:t>Amita</a:t>
            </a:r>
            <a:r>
              <a:rPr lang="en-US" sz="1100" dirty="0" smtClean="0">
                <a:solidFill>
                  <a:prstClr val="black"/>
                </a:solidFill>
              </a:rPr>
              <a:t>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5</a:t>
            </a:fld>
            <a:endParaRPr lang="en-US" dirty="0"/>
          </a:p>
        </p:txBody>
      </p:sp>
      <p:sp>
        <p:nvSpPr>
          <p:cNvPr id="5" name="Title 4"/>
          <p:cNvSpPr>
            <a:spLocks noGrp="1"/>
          </p:cNvSpPr>
          <p:nvPr>
            <p:ph type="title"/>
          </p:nvPr>
        </p:nvSpPr>
        <p:spPr>
          <a:xfrm>
            <a:off x="609441" y="152400"/>
            <a:ext cx="10285571" cy="457200"/>
          </a:xfrm>
        </p:spPr>
        <p:txBody>
          <a:bodyPr>
            <a:normAutofit fontScale="90000"/>
          </a:bodyPr>
          <a:lstStyle/>
          <a:p>
            <a:pPr algn="ctr"/>
            <a:r>
              <a:rPr lang="en-IN" dirty="0" smtClean="0">
                <a:solidFill>
                  <a:srgbClr val="FF0000"/>
                </a:solidFill>
              </a:rPr>
              <a:t>Annual Report </a:t>
            </a:r>
            <a:endParaRPr lang="en-IN" dirty="0">
              <a:solidFill>
                <a:srgbClr val="FF0000"/>
              </a:solidFill>
            </a:endParaRPr>
          </a:p>
        </p:txBody>
      </p:sp>
    </p:spTree>
    <p:extLst>
      <p:ext uri="{BB962C8B-B14F-4D97-AF65-F5344CB8AC3E}">
        <p14:creationId xmlns:p14="http://schemas.microsoft.com/office/powerpoint/2010/main" xmlns="" val="1552169648"/>
      </p:ext>
    </p:extLst>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4809" y="1070372"/>
            <a:ext cx="10934575" cy="5105400"/>
          </a:xfrm>
          <a:solidFill>
            <a:schemeClr val="accent1">
              <a:lumMod val="20000"/>
              <a:lumOff val="80000"/>
            </a:schemeClr>
          </a:solidFill>
        </p:spPr>
        <p:txBody>
          <a:bodyPr>
            <a:normAutofit fontScale="92500" lnSpcReduction="10000"/>
          </a:bodyPr>
          <a:lstStyle/>
          <a:p>
            <a:pPr marL="109728" indent="0" algn="just">
              <a:buNone/>
            </a:pPr>
            <a:r>
              <a:rPr lang="en-US" sz="3600" dirty="0" smtClean="0"/>
              <a:t>In case Company </a:t>
            </a:r>
            <a:r>
              <a:rPr lang="en-US" sz="3600" dirty="0" smtClean="0">
                <a:solidFill>
                  <a:srgbClr val="FF0000"/>
                </a:solidFill>
              </a:rPr>
              <a:t>fails to file INC 20A </a:t>
            </a:r>
            <a:r>
              <a:rPr lang="en-US" sz="3600" dirty="0" smtClean="0"/>
              <a:t>with Registrar within a period of </a:t>
            </a:r>
            <a:r>
              <a:rPr lang="en-US" sz="3600" dirty="0" smtClean="0">
                <a:solidFill>
                  <a:srgbClr val="FF0000"/>
                </a:solidFill>
              </a:rPr>
              <a:t>180 days </a:t>
            </a:r>
            <a:r>
              <a:rPr lang="en-US" sz="3600" dirty="0" smtClean="0"/>
              <a:t>from the date of incorporation of the Company </a:t>
            </a:r>
          </a:p>
          <a:p>
            <a:pPr marL="109728" indent="0" algn="ctr">
              <a:buNone/>
            </a:pPr>
            <a:r>
              <a:rPr lang="en-US" sz="3600" b="1" dirty="0" smtClean="0"/>
              <a:t>And </a:t>
            </a:r>
          </a:p>
          <a:p>
            <a:pPr marL="109728" indent="0" algn="just">
              <a:buNone/>
            </a:pPr>
            <a:r>
              <a:rPr lang="en-US" sz="3600" dirty="0" smtClean="0"/>
              <a:t>The Registrar has </a:t>
            </a:r>
            <a:r>
              <a:rPr lang="en-US" sz="3600" dirty="0" smtClean="0">
                <a:solidFill>
                  <a:srgbClr val="FF0000"/>
                </a:solidFill>
              </a:rPr>
              <a:t>reasonable cause to believe </a:t>
            </a:r>
            <a:r>
              <a:rPr lang="en-US" sz="3600" dirty="0" smtClean="0"/>
              <a:t>that the Company is not carrying any business or operations, </a:t>
            </a:r>
          </a:p>
          <a:p>
            <a:pPr marL="109728" indent="0" algn="just">
              <a:buNone/>
            </a:pPr>
            <a:endParaRPr lang="en-US" sz="3600" dirty="0"/>
          </a:p>
          <a:p>
            <a:pPr marL="109728" indent="0" algn="just">
              <a:buNone/>
            </a:pPr>
            <a:r>
              <a:rPr lang="en-US" sz="3600" dirty="0" smtClean="0"/>
              <a:t>he may without prejudice to the provisions of penalty, initiate </a:t>
            </a:r>
            <a:r>
              <a:rPr lang="en-US" sz="3600" dirty="0" smtClean="0">
                <a:solidFill>
                  <a:srgbClr val="FF0000"/>
                </a:solidFill>
              </a:rPr>
              <a:t>action for removal of the name of the Company</a:t>
            </a:r>
            <a:r>
              <a:rPr lang="en-US" sz="3600" dirty="0" smtClean="0">
                <a:solidFill>
                  <a:srgbClr val="C00000"/>
                </a:solidFill>
              </a:rPr>
              <a:t> </a:t>
            </a:r>
            <a:r>
              <a:rPr lang="en-US" sz="3600" dirty="0" smtClean="0"/>
              <a:t>from the Registrar of Companies under Chapter XVIII.</a:t>
            </a:r>
            <a:endParaRPr lang="en-US" sz="36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50</a:t>
            </a:fld>
            <a:endParaRPr lang="en-US"/>
          </a:p>
        </p:txBody>
      </p:sp>
      <p:sp>
        <p:nvSpPr>
          <p:cNvPr id="5" name="Title 4"/>
          <p:cNvSpPr>
            <a:spLocks noGrp="1"/>
          </p:cNvSpPr>
          <p:nvPr>
            <p:ph type="title"/>
          </p:nvPr>
        </p:nvSpPr>
        <p:spPr>
          <a:xfrm>
            <a:off x="760412" y="152400"/>
            <a:ext cx="10818972" cy="685800"/>
          </a:xfrm>
        </p:spPr>
        <p:txBody>
          <a:bodyPr>
            <a:noAutofit/>
          </a:bodyPr>
          <a:lstStyle/>
          <a:p>
            <a:pPr algn="ctr"/>
            <a:r>
              <a:rPr lang="en-US" sz="2800" dirty="0" smtClean="0">
                <a:solidFill>
                  <a:srgbClr val="C00000"/>
                </a:solidFill>
              </a:rPr>
              <a:t>Removal of name of Company from the Registrar of Companies</a:t>
            </a:r>
            <a:endParaRPr lang="en-US" sz="2800" dirty="0">
              <a:solidFill>
                <a:srgbClr val="C00000"/>
              </a:solidFill>
            </a:endParaRPr>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201555675"/>
      </p:ext>
    </p:extLst>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F31473-23EB-4724-8B59-FE6D21D89FA4}" type="slidenum">
              <a:rPr lang="en-US" smtClean="0"/>
              <a:pPr/>
              <a:t>51</a:t>
            </a:fld>
            <a:endParaRPr lang="en-US"/>
          </a:p>
        </p:txBody>
      </p:sp>
      <p:sp>
        <p:nvSpPr>
          <p:cNvPr id="2" name="Title 1"/>
          <p:cNvSpPr>
            <a:spLocks noGrp="1"/>
          </p:cNvSpPr>
          <p:nvPr>
            <p:ph type="title"/>
          </p:nvPr>
        </p:nvSpPr>
        <p:spPr>
          <a:xfrm>
            <a:off x="556750" y="1447800"/>
            <a:ext cx="10969943" cy="3581400"/>
          </a:xfrm>
          <a:solidFill>
            <a:schemeClr val="bg2"/>
          </a:solidFill>
        </p:spPr>
        <p:txBody>
          <a:bodyPr>
            <a:normAutofit/>
          </a:bodyPr>
          <a:lstStyle/>
          <a:p>
            <a:pPr algn="ctr"/>
            <a:r>
              <a:rPr lang="en-US" sz="6000" dirty="0" smtClean="0">
                <a:latin typeface="Times New Roman" pitchFamily="18" charset="0"/>
                <a:cs typeface="Times New Roman" pitchFamily="18" charset="0"/>
              </a:rPr>
              <a:t>Form DPT -3</a:t>
            </a:r>
            <a:endParaRPr lang="en-IN" sz="5400" dirty="0"/>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632691483"/>
      </p:ext>
    </p:extLst>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613" y="609600"/>
            <a:ext cx="11123772" cy="5486400"/>
          </a:xfrm>
        </p:spPr>
        <p:txBody>
          <a:bodyPr>
            <a:normAutofit/>
          </a:bodyPr>
          <a:lstStyle/>
          <a:p>
            <a:pPr algn="just"/>
            <a:r>
              <a:rPr lang="en-IN" sz="4000" dirty="0" smtClean="0"/>
              <a:t>Explanation was inserted under Rule 16 of the Companies (Acceptance of Deposit) Rules, 2014 which mandated that Form DPT-3 be used to file return of deposit or particulars not considered as deposit or both by every Company except govt. Company</a:t>
            </a:r>
          </a:p>
          <a:p>
            <a:pPr algn="just"/>
            <a:r>
              <a:rPr lang="en-IN" sz="4000" dirty="0" smtClean="0"/>
              <a:t>Last date of filing : before 30</a:t>
            </a:r>
            <a:r>
              <a:rPr lang="en-IN" sz="4000" baseline="30000" dirty="0" smtClean="0"/>
              <a:t>th</a:t>
            </a:r>
            <a:r>
              <a:rPr lang="en-IN" sz="4000" dirty="0" smtClean="0"/>
              <a:t> June of every financial year ending in March </a:t>
            </a:r>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52</a:t>
            </a:fld>
            <a:endParaRPr lang="en-US" dirty="0"/>
          </a:p>
        </p:txBody>
      </p:sp>
      <p:sp>
        <p:nvSpPr>
          <p:cNvPr id="5" name="Title 4"/>
          <p:cNvSpPr>
            <a:spLocks noGrp="1"/>
          </p:cNvSpPr>
          <p:nvPr>
            <p:ph type="title"/>
          </p:nvPr>
        </p:nvSpPr>
        <p:spPr>
          <a:xfrm>
            <a:off x="609441" y="152400"/>
            <a:ext cx="10285571" cy="457200"/>
          </a:xfrm>
        </p:spPr>
        <p:txBody>
          <a:bodyPr>
            <a:normAutofit fontScale="90000"/>
          </a:bodyPr>
          <a:lstStyle/>
          <a:p>
            <a:pPr algn="ctr"/>
            <a:r>
              <a:rPr lang="en-IN" dirty="0" smtClean="0">
                <a:solidFill>
                  <a:srgbClr val="FF0000"/>
                </a:solidFill>
              </a:rPr>
              <a:t>Form DPT-3</a:t>
            </a:r>
            <a:endParaRPr lang="en-IN" dirty="0">
              <a:solidFill>
                <a:srgbClr val="FF0000"/>
              </a:solidFill>
            </a:endParaRPr>
          </a:p>
        </p:txBody>
      </p:sp>
    </p:spTree>
    <p:extLst>
      <p:ext uri="{BB962C8B-B14F-4D97-AF65-F5344CB8AC3E}">
        <p14:creationId xmlns:p14="http://schemas.microsoft.com/office/powerpoint/2010/main" xmlns="" val="3668119883"/>
      </p:ext>
    </p:extLst>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1"/>
            <a:ext cx="10969943" cy="6007291"/>
          </a:xfrm>
        </p:spPr>
        <p:txBody>
          <a:bodyPr/>
          <a:lstStyle/>
          <a:p>
            <a:pPr algn="ctr">
              <a:buNone/>
            </a:pPr>
            <a:r>
              <a:rPr lang="en-US" b="1" dirty="0" smtClean="0">
                <a:latin typeface="Times New Roman" pitchFamily="18" charset="0"/>
                <a:cs typeface="Times New Roman" pitchFamily="18" charset="0"/>
              </a:rPr>
              <a:t> </a:t>
            </a:r>
            <a:r>
              <a:rPr lang="en-US" sz="2800" b="1" u="sng" dirty="0" smtClean="0">
                <a:solidFill>
                  <a:schemeClr val="accent2"/>
                </a:solidFill>
                <a:latin typeface="Times New Roman" pitchFamily="18" charset="0"/>
                <a:cs typeface="Times New Roman" pitchFamily="18" charset="0"/>
              </a:rPr>
              <a:t>Applicability --Filing Form DPT -3 </a:t>
            </a:r>
            <a:r>
              <a:rPr lang="en-US" sz="2800" dirty="0" smtClean="0">
                <a:solidFill>
                  <a:schemeClr val="accent2"/>
                </a:solidFill>
                <a:latin typeface="Times New Roman" pitchFamily="18" charset="0"/>
                <a:cs typeface="Times New Roman" pitchFamily="18" charset="0"/>
              </a:rPr>
              <a:t>:</a:t>
            </a:r>
          </a:p>
          <a:p>
            <a:pPr algn="ctr">
              <a:buNone/>
            </a:pPr>
            <a:r>
              <a:rPr lang="en-US" sz="2000" dirty="0" smtClean="0">
                <a:solidFill>
                  <a:schemeClr val="accent1">
                    <a:lumMod val="75000"/>
                  </a:schemeClr>
                </a:solidFill>
                <a:latin typeface="Times New Roman" pitchFamily="18" charset="0"/>
                <a:cs typeface="Times New Roman" pitchFamily="18" charset="0"/>
              </a:rPr>
              <a:t> </a:t>
            </a:r>
            <a:endParaRPr lang="en-US" b="1" u="sng" dirty="0" smtClean="0"/>
          </a:p>
          <a:p>
            <a:pPr algn="ctr">
              <a:buNone/>
            </a:pPr>
            <a:endParaRPr lang="en-US" b="1" u="sng" dirty="0" smtClean="0"/>
          </a:p>
          <a:p>
            <a:pPr algn="ctr">
              <a:buNone/>
            </a:pPr>
            <a:endParaRPr lang="en-US" b="1" u="sng" dirty="0"/>
          </a:p>
        </p:txBody>
      </p:sp>
      <p:graphicFrame>
        <p:nvGraphicFramePr>
          <p:cNvPr id="24" name="Content Placeholder 5"/>
          <p:cNvGraphicFramePr>
            <a:graphicFrameLocks/>
          </p:cNvGraphicFramePr>
          <p:nvPr/>
        </p:nvGraphicFramePr>
        <p:xfrm>
          <a:off x="406294" y="609600"/>
          <a:ext cx="11376237"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3F31473-23EB-4724-8B59-FE6D21D89FA4}" type="slidenum">
              <a:rPr lang="en-US" smtClean="0"/>
              <a:pPr/>
              <a:t>53</a:t>
            </a:fld>
            <a:endParaRPr lang="en-US"/>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358783782"/>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556750" y="3505200"/>
            <a:ext cx="10969943" cy="273069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normAutofit lnSpcReduction="10000"/>
          </a:bodyPr>
          <a:lstStyle/>
          <a:p>
            <a:pPr algn="just">
              <a:buNone/>
            </a:pPr>
            <a:r>
              <a:rPr lang="en-US" sz="2800" b="1" dirty="0" smtClean="0">
                <a:latin typeface="Times New Roman" pitchFamily="18" charset="0"/>
                <a:cs typeface="Times New Roman" pitchFamily="18" charset="0"/>
              </a:rPr>
              <a:t> *What is a Government Company </a:t>
            </a:r>
            <a:r>
              <a:rPr lang="en-US" sz="2800" dirty="0" smtClean="0">
                <a:latin typeface="Times New Roman" pitchFamily="18" charset="0"/>
                <a:cs typeface="Times New Roman" pitchFamily="18" charset="0"/>
              </a:rPr>
              <a:t>: Government Company means the Company where </a:t>
            </a:r>
            <a:r>
              <a:rPr lang="en-US" sz="2800" dirty="0" smtClean="0">
                <a:solidFill>
                  <a:srgbClr val="FF0000"/>
                </a:solidFill>
                <a:latin typeface="Times New Roman" pitchFamily="18" charset="0"/>
                <a:cs typeface="Times New Roman" pitchFamily="18" charset="0"/>
              </a:rPr>
              <a:t>holding of more than </a:t>
            </a:r>
            <a:r>
              <a:rPr lang="en-US" sz="2800" b="1" dirty="0" smtClean="0">
                <a:solidFill>
                  <a:srgbClr val="FF0000"/>
                </a:solidFill>
                <a:latin typeface="Times New Roman" pitchFamily="18" charset="0"/>
                <a:cs typeface="Times New Roman" pitchFamily="18" charset="0"/>
              </a:rPr>
              <a:t>51% </a:t>
            </a:r>
            <a:r>
              <a:rPr lang="en-US" sz="2800" dirty="0" smtClean="0">
                <a:solidFill>
                  <a:srgbClr val="FF0000"/>
                </a:solidFill>
                <a:latin typeface="Times New Roman" pitchFamily="18" charset="0"/>
                <a:cs typeface="Times New Roman" pitchFamily="18" charset="0"/>
              </a:rPr>
              <a:t>of  the paid up share capital </a:t>
            </a:r>
            <a:r>
              <a:rPr lang="en-US" sz="2800" dirty="0" smtClean="0">
                <a:solidFill>
                  <a:schemeClr val="tx1"/>
                </a:solidFill>
                <a:latin typeface="Times New Roman" pitchFamily="18" charset="0"/>
                <a:cs typeface="Times New Roman" pitchFamily="18" charset="0"/>
              </a:rPr>
              <a:t>is with </a:t>
            </a:r>
            <a:r>
              <a:rPr lang="en-US" sz="2800" dirty="0" smtClean="0">
                <a:latin typeface="Times New Roman" pitchFamily="18" charset="0"/>
                <a:cs typeface="Times New Roman" pitchFamily="18" charset="0"/>
              </a:rPr>
              <a:t>the Central Government, or by State Government, or partly by Central Government and partly by State Government and Includes a Company which is Subsidiary Company of such Government Company</a:t>
            </a:r>
            <a:endParaRPr lang="en-US" sz="2800" dirty="0"/>
          </a:p>
        </p:txBody>
      </p:sp>
      <p:graphicFrame>
        <p:nvGraphicFramePr>
          <p:cNvPr id="10" name="Content Placeholder 5"/>
          <p:cNvGraphicFramePr>
            <a:graphicFrameLocks/>
          </p:cNvGraphicFramePr>
          <p:nvPr>
            <p:extLst/>
          </p:nvPr>
        </p:nvGraphicFramePr>
        <p:xfrm>
          <a:off x="507867" y="0"/>
          <a:ext cx="10969943"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3F31473-23EB-4724-8B59-FE6D21D89FA4}" type="slidenum">
              <a:rPr lang="en-US" smtClean="0"/>
              <a:pPr/>
              <a:t>54</a:t>
            </a:fld>
            <a:endParaRPr lang="en-US"/>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503636684"/>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228600"/>
            <a:ext cx="10969943" cy="6248400"/>
          </a:xfrm>
        </p:spPr>
        <p:txBody>
          <a:bodyPr/>
          <a:lstStyle/>
          <a:p>
            <a:pPr algn="ctr">
              <a:buNone/>
            </a:pPr>
            <a:endParaRPr lang="en-US" sz="2800" b="1" u="sng" dirty="0" smtClean="0">
              <a:solidFill>
                <a:schemeClr val="accent2"/>
              </a:solidFill>
              <a:effectLst>
                <a:outerShdw blurRad="50800" dist="38100" dir="5400000" algn="t" rotWithShape="0">
                  <a:prstClr val="black">
                    <a:alpha val="40000"/>
                  </a:prstClr>
                </a:outerShdw>
              </a:effectLst>
              <a:latin typeface="Times New Roman" pitchFamily="18" charset="0"/>
              <a:cs typeface="Times New Roman" pitchFamily="18" charset="0"/>
            </a:endParaRPr>
          </a:p>
          <a:p>
            <a:pPr algn="ctr">
              <a:buNone/>
            </a:pPr>
            <a:endParaRPr lang="en-US" sz="2800" b="1" u="sng" dirty="0" smtClean="0">
              <a:solidFill>
                <a:schemeClr val="accent2"/>
              </a:solidFill>
              <a:effectLst>
                <a:outerShdw blurRad="50800" dist="38100" dir="5400000" algn="t" rotWithShape="0">
                  <a:prstClr val="black">
                    <a:alpha val="40000"/>
                  </a:prstClr>
                </a:outerShdw>
              </a:effectLst>
              <a:latin typeface="Times New Roman" pitchFamily="18" charset="0"/>
              <a:cs typeface="Times New Roman" pitchFamily="18" charset="0"/>
            </a:endParaRPr>
          </a:p>
          <a:p>
            <a:endParaRPr lang="en-US" dirty="0"/>
          </a:p>
        </p:txBody>
      </p:sp>
      <p:graphicFrame>
        <p:nvGraphicFramePr>
          <p:cNvPr id="6" name="Diagram 5"/>
          <p:cNvGraphicFramePr/>
          <p:nvPr>
            <p:extLst/>
          </p:nvPr>
        </p:nvGraphicFramePr>
        <p:xfrm>
          <a:off x="603371" y="228600"/>
          <a:ext cx="10868369"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3F31473-23EB-4724-8B59-FE6D21D89FA4}" type="slidenum">
              <a:rPr lang="en-US" smtClean="0"/>
              <a:pPr/>
              <a:t>55</a:t>
            </a:fld>
            <a:endParaRPr lang="en-US"/>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845762979"/>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nvPr>
        </p:nvGraphicFramePr>
        <p:xfrm>
          <a:off x="314212" y="914399"/>
          <a:ext cx="11212481" cy="5638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3F31473-23EB-4724-8B59-FE6D21D89FA4}" type="slidenum">
              <a:rPr lang="en-US" smtClean="0"/>
              <a:pPr/>
              <a:t>56</a:t>
            </a:fld>
            <a:endParaRPr lang="en-US"/>
          </a:p>
        </p:txBody>
      </p:sp>
      <p:sp>
        <p:nvSpPr>
          <p:cNvPr id="3" name="Title 2"/>
          <p:cNvSpPr>
            <a:spLocks noGrp="1"/>
          </p:cNvSpPr>
          <p:nvPr>
            <p:ph type="title"/>
          </p:nvPr>
        </p:nvSpPr>
        <p:spPr>
          <a:xfrm>
            <a:off x="609440" y="152400"/>
            <a:ext cx="10969943" cy="639762"/>
          </a:xfrm>
        </p:spPr>
        <p:txBody>
          <a:bodyPr>
            <a:normAutofit fontScale="90000"/>
          </a:bodyPr>
          <a:lstStyle/>
          <a:p>
            <a:pPr algn="ctr"/>
            <a:r>
              <a:rPr lang="en-IN" sz="4900" dirty="0" smtClean="0">
                <a:solidFill>
                  <a:srgbClr val="C00000"/>
                </a:solidFill>
              </a:rPr>
              <a:t/>
            </a:r>
            <a:br>
              <a:rPr lang="en-IN" sz="4900" dirty="0" smtClean="0">
                <a:solidFill>
                  <a:srgbClr val="C00000"/>
                </a:solidFill>
              </a:rPr>
            </a:br>
            <a:r>
              <a:rPr lang="en-IN" sz="4900" u="sng" dirty="0" smtClean="0">
                <a:solidFill>
                  <a:srgbClr val="C00000"/>
                </a:solidFill>
              </a:rPr>
              <a:t>Clarification</a:t>
            </a:r>
            <a:r>
              <a:rPr lang="en-IN" dirty="0" smtClean="0"/>
              <a:t/>
            </a:r>
            <a:br>
              <a:rPr lang="en-IN" dirty="0" smtClean="0"/>
            </a:br>
            <a:endParaRPr lang="en-IN" dirty="0"/>
          </a:p>
        </p:txBody>
      </p:sp>
      <p:sp>
        <p:nvSpPr>
          <p:cNvPr id="6"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1772868018"/>
      </p:ext>
    </p:extLst>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212" y="124869"/>
            <a:ext cx="11276172" cy="6172200"/>
          </a:xfrm>
          <a:solidFill>
            <a:schemeClr val="accent1">
              <a:lumMod val="20000"/>
              <a:lumOff val="80000"/>
            </a:schemeClr>
          </a:solidFill>
        </p:spPr>
        <p:txBody>
          <a:bodyPr>
            <a:normAutofit/>
          </a:bodyPr>
          <a:lstStyle/>
          <a:p>
            <a:pPr algn="ctr">
              <a:buNone/>
            </a:pPr>
            <a:r>
              <a:rPr lang="en-US" sz="3600" b="1" u="sng" dirty="0" smtClean="0">
                <a:solidFill>
                  <a:srgbClr val="C00000"/>
                </a:solidFill>
                <a:latin typeface="Times New Roman" pitchFamily="18" charset="0"/>
                <a:cs typeface="Times New Roman" pitchFamily="18" charset="0"/>
              </a:rPr>
              <a:t>What is Deposit :</a:t>
            </a:r>
          </a:p>
          <a:p>
            <a:pPr marL="85725" indent="-7938" algn="just">
              <a:buNone/>
            </a:pPr>
            <a:r>
              <a:rPr lang="en-US" sz="3200" b="1" u="sng" dirty="0" smtClean="0">
                <a:latin typeface="Times New Roman" pitchFamily="18" charset="0"/>
                <a:cs typeface="Times New Roman" pitchFamily="18" charset="0"/>
              </a:rPr>
              <a:t>Deposit includes </a:t>
            </a:r>
            <a:r>
              <a:rPr lang="en-US" sz="32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p>
          <a:p>
            <a:pPr marL="85725" indent="-7938" algn="just">
              <a:buNone/>
            </a:pPr>
            <a:endParaRPr lang="en-US" sz="2800" b="1" dirty="0" smtClean="0">
              <a:latin typeface="Times New Roman" pitchFamily="18" charset="0"/>
              <a:cs typeface="Times New Roman" pitchFamily="18" charset="0"/>
            </a:endParaRPr>
          </a:p>
          <a:p>
            <a:pPr marL="85725" indent="-7938" algn="just">
              <a:buNone/>
            </a:pPr>
            <a:r>
              <a:rPr lang="en-US" sz="2800" b="1"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pic>
        <p:nvPicPr>
          <p:cNvPr id="8" name="Picture 5" descr="d:\Users\pc-6\Desktop\ARVIND\images (1).jpg"/>
          <p:cNvPicPr>
            <a:picLocks noChangeAspect="1" noChangeArrowheads="1"/>
          </p:cNvPicPr>
          <p:nvPr/>
        </p:nvPicPr>
        <p:blipFill>
          <a:blip r:embed="rId2"/>
          <a:srcRect/>
          <a:stretch>
            <a:fillRect/>
          </a:stretch>
        </p:blipFill>
        <p:spPr bwMode="auto">
          <a:xfrm>
            <a:off x="8884576" y="124869"/>
            <a:ext cx="3129670" cy="1758632"/>
          </a:xfrm>
          <a:prstGeom prst="rect">
            <a:avLst/>
          </a:prstGeom>
          <a:noFill/>
        </p:spPr>
      </p:pic>
      <p:sp>
        <p:nvSpPr>
          <p:cNvPr id="6" name="Rounded Rectangle 5"/>
          <p:cNvSpPr/>
          <p:nvPr/>
        </p:nvSpPr>
        <p:spPr>
          <a:xfrm>
            <a:off x="531812" y="1883501"/>
            <a:ext cx="9296400" cy="152400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en-US" sz="2800" b="1" dirty="0" smtClean="0">
                <a:latin typeface="Times New Roman" pitchFamily="18" charset="0"/>
                <a:cs typeface="Times New Roman" pitchFamily="18" charset="0"/>
              </a:rPr>
              <a:t>Any receipt of money by way of deposit or loan or in any other form, by a company,</a:t>
            </a:r>
          </a:p>
          <a:p>
            <a:pPr algn="just"/>
            <a:endParaRPr lang="en-US" sz="2800" dirty="0"/>
          </a:p>
        </p:txBody>
      </p:sp>
      <p:sp>
        <p:nvSpPr>
          <p:cNvPr id="7" name="Rounded Rectangle 6"/>
          <p:cNvSpPr/>
          <p:nvPr/>
        </p:nvSpPr>
        <p:spPr>
          <a:xfrm>
            <a:off x="531812" y="4498506"/>
            <a:ext cx="9601200" cy="131574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en-US" sz="24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Under Rule 2 (1) (c) (</a:t>
            </a:r>
            <a:r>
              <a:rPr lang="en-US" sz="2800" b="1" dirty="0" err="1" smtClean="0">
                <a:latin typeface="Times New Roman" pitchFamily="18" charset="0"/>
                <a:cs typeface="Times New Roman" pitchFamily="18" charset="0"/>
              </a:rPr>
              <a:t>i</a:t>
            </a:r>
            <a:r>
              <a:rPr lang="en-US" sz="2800" b="1" dirty="0" smtClean="0">
                <a:latin typeface="Times New Roman" pitchFamily="18" charset="0"/>
                <a:cs typeface="Times New Roman" pitchFamily="18" charset="0"/>
              </a:rPr>
              <a:t>) to (xviii) of the Companies (Acceptance of Deposits) Rules, 2014</a:t>
            </a:r>
          </a:p>
          <a:p>
            <a:pPr algn="ctr"/>
            <a:endParaRPr lang="en-US" sz="2400" dirty="0"/>
          </a:p>
        </p:txBody>
      </p:sp>
      <p:sp>
        <p:nvSpPr>
          <p:cNvPr id="9" name="Slide Number Placeholder 8"/>
          <p:cNvSpPr>
            <a:spLocks noGrp="1"/>
          </p:cNvSpPr>
          <p:nvPr>
            <p:ph type="sldNum" sz="quarter" idx="12"/>
          </p:nvPr>
        </p:nvSpPr>
        <p:spPr/>
        <p:txBody>
          <a:bodyPr/>
          <a:lstStyle/>
          <a:p>
            <a:fld id="{A3F31473-23EB-4724-8B59-FE6D21D89FA4}" type="slidenum">
              <a:rPr lang="en-US" smtClean="0"/>
              <a:pPr/>
              <a:t>57</a:t>
            </a:fld>
            <a:endParaRPr lang="en-US"/>
          </a:p>
        </p:txBody>
      </p:sp>
      <p:sp>
        <p:nvSpPr>
          <p:cNvPr id="11" name="Rectangle 10"/>
          <p:cNvSpPr/>
          <p:nvPr/>
        </p:nvSpPr>
        <p:spPr>
          <a:xfrm>
            <a:off x="303212" y="3835759"/>
            <a:ext cx="6019799" cy="584775"/>
          </a:xfrm>
          <a:prstGeom prst="rect">
            <a:avLst/>
          </a:prstGeom>
        </p:spPr>
        <p:txBody>
          <a:bodyPr wrap="square">
            <a:spAutoFit/>
          </a:bodyPr>
          <a:lstStyle/>
          <a:p>
            <a:r>
              <a:rPr lang="en-US" sz="2400" b="1" u="sng" dirty="0" smtClean="0">
                <a:latin typeface="Times New Roman" pitchFamily="18" charset="0"/>
                <a:cs typeface="Times New Roman" pitchFamily="18" charset="0"/>
              </a:rPr>
              <a:t> </a:t>
            </a:r>
            <a:r>
              <a:rPr lang="en-US" sz="3200" b="1" u="sng" dirty="0" smtClean="0">
                <a:latin typeface="Times New Roman" pitchFamily="18" charset="0"/>
                <a:cs typeface="Times New Roman" pitchFamily="18" charset="0"/>
              </a:rPr>
              <a:t>Except</a:t>
            </a:r>
            <a:r>
              <a:rPr lang="en-US" sz="2400" b="1" u="sng" dirty="0" smtClean="0">
                <a:latin typeface="Times New Roman" pitchFamily="18" charset="0"/>
                <a:cs typeface="Times New Roman" pitchFamily="18" charset="0"/>
              </a:rPr>
              <a:t> </a:t>
            </a:r>
            <a:r>
              <a:rPr lang="en-US" sz="3200" b="1" u="sng" dirty="0" smtClean="0">
                <a:latin typeface="Times New Roman" pitchFamily="18" charset="0"/>
                <a:cs typeface="Times New Roman" pitchFamily="18" charset="0"/>
              </a:rPr>
              <a:t>the item prescribed</a:t>
            </a:r>
            <a:endParaRPr lang="en-US" sz="2400" u="sng" dirty="0"/>
          </a:p>
        </p:txBody>
      </p:sp>
      <p:sp>
        <p:nvSpPr>
          <p:cNvPr id="12" name="Footer Placeholder 11"/>
          <p:cNvSpPr>
            <a:spLocks noGrp="1"/>
          </p:cNvSpPr>
          <p:nvPr>
            <p:ph type="ftr" sz="quarter" idx="11"/>
          </p:nvPr>
        </p:nvSpPr>
        <p:spPr>
          <a:xfrm>
            <a:off x="8380412" y="6324600"/>
            <a:ext cx="3133425" cy="365125"/>
          </a:xfrm>
        </p:spPr>
        <p:txBody>
          <a:bodyPr/>
          <a:lstStyle/>
          <a:p>
            <a:r>
              <a:rPr lang="it-IT" sz="1200" smtClean="0"/>
              <a:t>AMITA DESAI &amp; CO. 21 April 2019</a:t>
            </a:r>
            <a:endParaRPr lang="en-US" sz="1200" dirty="0"/>
          </a:p>
        </p:txBody>
      </p:sp>
    </p:spTree>
    <p:extLst>
      <p:ext uri="{BB962C8B-B14F-4D97-AF65-F5344CB8AC3E}">
        <p14:creationId xmlns:p14="http://schemas.microsoft.com/office/powerpoint/2010/main" xmlns="" val="2695564071"/>
      </p:ext>
    </p:extLst>
  </p:cSld>
  <p:clrMapOvr>
    <a:masterClrMapping/>
  </p:clrMapOvr>
  <p:transition spd="med">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7868" y="228600"/>
            <a:ext cx="11274663" cy="6248400"/>
          </a:xfrm>
        </p:spPr>
        <p:txBody>
          <a:bodyPr>
            <a:normAutofit/>
          </a:bodyPr>
          <a:lstStyle/>
          <a:p>
            <a:pPr algn="ctr">
              <a:buNone/>
            </a:pPr>
            <a:r>
              <a:rPr lang="en-US" sz="3600" b="1" u="sng" dirty="0" smtClean="0">
                <a:solidFill>
                  <a:srgbClr val="C00000"/>
                </a:solidFill>
                <a:latin typeface="Times New Roman" pitchFamily="18" charset="0"/>
                <a:cs typeface="Times New Roman" pitchFamily="18" charset="0"/>
              </a:rPr>
              <a:t>Exempted Deposits </a:t>
            </a:r>
            <a:r>
              <a:rPr lang="en-US" dirty="0" smtClean="0">
                <a:latin typeface="Times New Roman" pitchFamily="18" charset="0"/>
                <a:cs typeface="Times New Roman" pitchFamily="18" charset="0"/>
              </a:rPr>
              <a:t> </a:t>
            </a:r>
          </a:p>
          <a:p>
            <a:pPr marL="365125" indent="-255588" algn="just">
              <a:buNone/>
            </a:pPr>
            <a:r>
              <a:rPr lang="en-US" dirty="0" smtClean="0">
                <a:latin typeface="Times New Roman" pitchFamily="18" charset="0"/>
                <a:cs typeface="Times New Roman" pitchFamily="18" charset="0"/>
              </a:rPr>
              <a:t>   Rule 2 (1) (c) of the Companies (Acceptance of Deposit) Rules, 2014 provides for exempted Deposits  </a:t>
            </a:r>
          </a:p>
          <a:p>
            <a:pPr marL="365125" indent="-255588" algn="just">
              <a:buNone/>
            </a:pPr>
            <a:endParaRPr lang="en-US" dirty="0" smtClean="0">
              <a:latin typeface="Times New Roman" pitchFamily="18" charset="0"/>
              <a:cs typeface="Times New Roman" pitchFamily="18" charset="0"/>
            </a:endParaRPr>
          </a:p>
          <a:p>
            <a:pPr marL="365125" indent="-255588" algn="just">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912812" y="1891466"/>
          <a:ext cx="10869719" cy="4890334"/>
        </p:xfrm>
        <a:graphic>
          <a:graphicData uri="http://schemas.openxmlformats.org/drawingml/2006/table">
            <a:tbl>
              <a:tblPr firstRow="1" bandRow="1">
                <a:tableStyleId>{5C22544A-7EE6-4342-B048-85BDC9FD1C3A}</a:tableStyleId>
              </a:tblPr>
              <a:tblGrid>
                <a:gridCol w="1127852"/>
                <a:gridCol w="9741867"/>
              </a:tblGrid>
              <a:tr h="976829">
                <a:tc>
                  <a:txBody>
                    <a:bodyPr/>
                    <a:lstStyle/>
                    <a:p>
                      <a:r>
                        <a:rPr kumimoji="0" lang="en-US" sz="2400" kern="1200" dirty="0" smtClean="0">
                          <a:solidFill>
                            <a:schemeClr val="tx1"/>
                          </a:solidFill>
                          <a:latin typeface="Times New Roman" pitchFamily="18" charset="0"/>
                          <a:ea typeface="+mn-ea"/>
                          <a:cs typeface="Times New Roman" pitchFamily="18" charset="0"/>
                        </a:rPr>
                        <a:t>Sr.No.</a:t>
                      </a:r>
                    </a:p>
                  </a:txBody>
                  <a:tcPr marL="121888" marR="121888">
                    <a:solidFill>
                      <a:schemeClr val="accent4">
                        <a:lumMod val="60000"/>
                        <a:lumOff val="40000"/>
                      </a:schemeClr>
                    </a:solidFill>
                  </a:tcPr>
                </a:tc>
                <a:tc>
                  <a:txBody>
                    <a:bodyPr/>
                    <a:lstStyle/>
                    <a:p>
                      <a:pPr marL="0" algn="l" rtl="0" eaLnBrk="1" latinLnBrk="0" hangingPunct="1"/>
                      <a:r>
                        <a:rPr kumimoji="0" lang="en-US" sz="2400" b="1" kern="1200" dirty="0" smtClean="0">
                          <a:solidFill>
                            <a:schemeClr val="tx1"/>
                          </a:solidFill>
                          <a:latin typeface="Times New Roman" pitchFamily="18" charset="0"/>
                          <a:ea typeface="+mn-ea"/>
                          <a:cs typeface="Times New Roman" pitchFamily="18" charset="0"/>
                        </a:rPr>
                        <a:t>Particular</a:t>
                      </a:r>
                    </a:p>
                  </a:txBody>
                  <a:tcPr marL="121888" marR="121888">
                    <a:solidFill>
                      <a:schemeClr val="accent4">
                        <a:lumMod val="60000"/>
                        <a:lumOff val="40000"/>
                      </a:schemeClr>
                    </a:solidFill>
                  </a:tcPr>
                </a:tc>
              </a:tr>
              <a:tr h="925417">
                <a:tc>
                  <a:txBody>
                    <a:bodyPr/>
                    <a:lstStyle/>
                    <a:p>
                      <a:r>
                        <a:rPr kumimoji="0" lang="en-US" sz="2400" kern="1200" dirty="0" smtClean="0">
                          <a:solidFill>
                            <a:schemeClr val="tx1"/>
                          </a:solidFill>
                          <a:latin typeface="Times New Roman" pitchFamily="18" charset="0"/>
                          <a:ea typeface="+mn-ea"/>
                          <a:cs typeface="Times New Roman" pitchFamily="18" charset="0"/>
                        </a:rPr>
                        <a:t>1</a:t>
                      </a:r>
                    </a:p>
                  </a:txBody>
                  <a:tcPr marL="121888" marR="121888"/>
                </a:tc>
                <a:tc>
                  <a:txBody>
                    <a:bodyPr/>
                    <a:lstStyle/>
                    <a:p>
                      <a:pPr marL="0" marR="0" algn="just">
                        <a:lnSpc>
                          <a:spcPct val="107000"/>
                        </a:lnSpc>
                        <a:spcBef>
                          <a:spcPts val="0"/>
                        </a:spcBef>
                        <a:spcAft>
                          <a:spcPts val="0"/>
                        </a:spcAft>
                      </a:pPr>
                      <a:r>
                        <a:rPr kumimoji="0" lang="en-US" sz="2400" kern="1200" dirty="0">
                          <a:solidFill>
                            <a:schemeClr val="tx1"/>
                          </a:solidFill>
                          <a:latin typeface="Times New Roman" pitchFamily="18" charset="0"/>
                          <a:ea typeface="+mn-ea"/>
                          <a:cs typeface="Times New Roman" pitchFamily="18" charset="0"/>
                        </a:rPr>
                        <a:t>Any received Amount from </a:t>
                      </a:r>
                      <a:r>
                        <a:rPr kumimoji="0" lang="en-US" sz="2400" b="1" u="sng" kern="1200" dirty="0">
                          <a:solidFill>
                            <a:schemeClr val="tx1"/>
                          </a:solidFill>
                          <a:latin typeface="Times New Roman" pitchFamily="18" charset="0"/>
                          <a:ea typeface="+mn-ea"/>
                          <a:cs typeface="Times New Roman" pitchFamily="18" charset="0"/>
                        </a:rPr>
                        <a:t>Central or State Government or Local </a:t>
                      </a:r>
                      <a:r>
                        <a:rPr kumimoji="0" lang="en-US" sz="2400" b="1" u="sng" kern="1200" dirty="0" smtClean="0">
                          <a:solidFill>
                            <a:schemeClr val="tx1"/>
                          </a:solidFill>
                          <a:latin typeface="Times New Roman" pitchFamily="18" charset="0"/>
                          <a:ea typeface="+mn-ea"/>
                          <a:cs typeface="Times New Roman" pitchFamily="18" charset="0"/>
                        </a:rPr>
                        <a:t>Authority, Statutory </a:t>
                      </a:r>
                      <a:r>
                        <a:rPr kumimoji="0" lang="en-US" sz="2400" b="1" u="sng" kern="1200" dirty="0">
                          <a:solidFill>
                            <a:schemeClr val="tx1"/>
                          </a:solidFill>
                          <a:latin typeface="Times New Roman" pitchFamily="18" charset="0"/>
                          <a:ea typeface="+mn-ea"/>
                          <a:cs typeface="Times New Roman" pitchFamily="18" charset="0"/>
                        </a:rPr>
                        <a:t>A</a:t>
                      </a:r>
                      <a:r>
                        <a:rPr kumimoji="0" lang="en-US" sz="2400" b="1" u="sng" kern="1200" dirty="0" smtClean="0">
                          <a:solidFill>
                            <a:schemeClr val="tx1"/>
                          </a:solidFill>
                          <a:latin typeface="Times New Roman" pitchFamily="18" charset="0"/>
                          <a:ea typeface="+mn-ea"/>
                          <a:cs typeface="Times New Roman" pitchFamily="18" charset="0"/>
                        </a:rPr>
                        <a:t>uthority </a:t>
                      </a:r>
                      <a:r>
                        <a:rPr kumimoji="0" lang="en-US" sz="2400" b="1" u="sng" kern="1200" dirty="0">
                          <a:solidFill>
                            <a:schemeClr val="tx1"/>
                          </a:solidFill>
                          <a:latin typeface="Times New Roman" pitchFamily="18" charset="0"/>
                          <a:ea typeface="+mn-ea"/>
                          <a:cs typeface="Times New Roman" pitchFamily="18" charset="0"/>
                        </a:rPr>
                        <a:t>constitute under act of </a:t>
                      </a:r>
                      <a:r>
                        <a:rPr kumimoji="0" lang="en-US" sz="2400" b="1" u="sng" kern="1200" dirty="0" smtClean="0">
                          <a:solidFill>
                            <a:schemeClr val="tx1"/>
                          </a:solidFill>
                          <a:latin typeface="Times New Roman" pitchFamily="18" charset="0"/>
                          <a:ea typeface="+mn-ea"/>
                          <a:cs typeface="Times New Roman" pitchFamily="18" charset="0"/>
                        </a:rPr>
                        <a:t>Parliament </a:t>
                      </a:r>
                      <a:r>
                        <a:rPr kumimoji="0" lang="en-US" sz="2400" b="1" u="sng" kern="1200" dirty="0">
                          <a:solidFill>
                            <a:schemeClr val="tx1"/>
                          </a:solidFill>
                          <a:latin typeface="Times New Roman" pitchFamily="18" charset="0"/>
                          <a:ea typeface="+mn-ea"/>
                          <a:cs typeface="Times New Roman" pitchFamily="18" charset="0"/>
                        </a:rPr>
                        <a:t>or </a:t>
                      </a:r>
                      <a:r>
                        <a:rPr kumimoji="0" lang="en-US" sz="2400" b="1" u="sng" kern="1200" dirty="0" smtClean="0">
                          <a:solidFill>
                            <a:schemeClr val="tx1"/>
                          </a:solidFill>
                          <a:latin typeface="Times New Roman" pitchFamily="18" charset="0"/>
                          <a:ea typeface="+mn-ea"/>
                          <a:cs typeface="Times New Roman" pitchFamily="18" charset="0"/>
                        </a:rPr>
                        <a:t>State </a:t>
                      </a:r>
                      <a:r>
                        <a:rPr kumimoji="0" lang="en-US" sz="2400" b="1" u="sng" kern="1200" dirty="0">
                          <a:solidFill>
                            <a:schemeClr val="tx1"/>
                          </a:solidFill>
                          <a:latin typeface="Times New Roman" pitchFamily="18" charset="0"/>
                          <a:ea typeface="+mn-ea"/>
                          <a:cs typeface="Times New Roman" pitchFamily="18" charset="0"/>
                        </a:rPr>
                        <a:t>L</a:t>
                      </a:r>
                      <a:r>
                        <a:rPr kumimoji="0" lang="en-US" sz="2400" b="1" u="sng" kern="1200" dirty="0" smtClean="0">
                          <a:solidFill>
                            <a:schemeClr val="tx1"/>
                          </a:solidFill>
                          <a:latin typeface="Times New Roman" pitchFamily="18" charset="0"/>
                          <a:ea typeface="+mn-ea"/>
                          <a:cs typeface="Times New Roman" pitchFamily="18" charset="0"/>
                        </a:rPr>
                        <a:t>egislature</a:t>
                      </a:r>
                      <a:r>
                        <a:rPr kumimoji="0" lang="en-US" sz="2400" b="1" u="sng" kern="1200" dirty="0">
                          <a:solidFill>
                            <a:schemeClr val="tx1"/>
                          </a:solidFill>
                          <a:latin typeface="Times New Roman" pitchFamily="18" charset="0"/>
                          <a:ea typeface="+mn-ea"/>
                          <a:cs typeface="Times New Roman" pitchFamily="18" charset="0"/>
                        </a:rPr>
                        <a:t>.</a:t>
                      </a:r>
                    </a:p>
                    <a:p>
                      <a:pPr marL="0" marR="0">
                        <a:lnSpc>
                          <a:spcPct val="107000"/>
                        </a:lnSpc>
                        <a:spcBef>
                          <a:spcPts val="0"/>
                        </a:spcBef>
                        <a:spcAft>
                          <a:spcPts val="0"/>
                        </a:spcAft>
                      </a:pPr>
                      <a:r>
                        <a:rPr kumimoji="0" lang="en-US" sz="2400" kern="1200" dirty="0">
                          <a:solidFill>
                            <a:schemeClr val="tx1"/>
                          </a:solidFill>
                          <a:latin typeface="Times New Roman" pitchFamily="18" charset="0"/>
                          <a:ea typeface="+mn-ea"/>
                          <a:cs typeface="Times New Roman" pitchFamily="18" charset="0"/>
                        </a:rPr>
                        <a:t> </a:t>
                      </a:r>
                    </a:p>
                  </a:txBody>
                  <a:tcPr marL="68580" marR="68580" marT="0" marB="0"/>
                </a:tc>
              </a:tr>
              <a:tr h="925417">
                <a:tc>
                  <a:txBody>
                    <a:bodyPr/>
                    <a:lstStyle/>
                    <a:p>
                      <a:r>
                        <a:rPr kumimoji="0" lang="en-US" sz="2400" kern="1200" dirty="0" smtClean="0">
                          <a:solidFill>
                            <a:schemeClr val="tx1"/>
                          </a:solidFill>
                          <a:latin typeface="Times New Roman" pitchFamily="18" charset="0"/>
                          <a:ea typeface="+mn-ea"/>
                          <a:cs typeface="Times New Roman" pitchFamily="18" charset="0"/>
                        </a:rPr>
                        <a:t>2</a:t>
                      </a:r>
                    </a:p>
                  </a:txBody>
                  <a:tcPr marL="121888" marR="121888"/>
                </a:tc>
                <a:tc>
                  <a:txBody>
                    <a:bodyPr/>
                    <a:lstStyle/>
                    <a:p>
                      <a:pPr marL="0" marR="0" algn="just">
                        <a:lnSpc>
                          <a:spcPct val="107000"/>
                        </a:lnSpc>
                        <a:spcBef>
                          <a:spcPts val="0"/>
                        </a:spcBef>
                        <a:spcAft>
                          <a:spcPts val="0"/>
                        </a:spcAft>
                      </a:pPr>
                      <a:r>
                        <a:rPr kumimoji="0" lang="en-US" sz="2400" kern="1200" dirty="0">
                          <a:solidFill>
                            <a:schemeClr val="tx1"/>
                          </a:solidFill>
                          <a:latin typeface="Times New Roman" pitchFamily="18" charset="0"/>
                          <a:ea typeface="+mn-ea"/>
                          <a:cs typeface="Times New Roman" pitchFamily="18" charset="0"/>
                        </a:rPr>
                        <a:t>Any received Amount from  </a:t>
                      </a:r>
                      <a:r>
                        <a:rPr kumimoji="0" lang="en-US" sz="2400" b="1" u="sng" kern="1200" dirty="0">
                          <a:solidFill>
                            <a:schemeClr val="tx1"/>
                          </a:solidFill>
                          <a:latin typeface="Times New Roman" pitchFamily="18" charset="0"/>
                          <a:ea typeface="+mn-ea"/>
                          <a:cs typeface="Times New Roman" pitchFamily="18" charset="0"/>
                        </a:rPr>
                        <a:t>F</a:t>
                      </a:r>
                      <a:r>
                        <a:rPr kumimoji="0" lang="en-US" sz="2400" b="1" u="sng" kern="1200" dirty="0" smtClean="0">
                          <a:solidFill>
                            <a:schemeClr val="tx1"/>
                          </a:solidFill>
                          <a:latin typeface="Times New Roman" pitchFamily="18" charset="0"/>
                          <a:ea typeface="+mn-ea"/>
                          <a:cs typeface="Times New Roman" pitchFamily="18" charset="0"/>
                        </a:rPr>
                        <a:t>oreign </a:t>
                      </a:r>
                      <a:r>
                        <a:rPr kumimoji="0" lang="en-US" sz="2400" b="1" u="sng" kern="1200" dirty="0">
                          <a:solidFill>
                            <a:schemeClr val="tx1"/>
                          </a:solidFill>
                          <a:latin typeface="Times New Roman" pitchFamily="18" charset="0"/>
                          <a:ea typeface="+mn-ea"/>
                          <a:cs typeface="Times New Roman" pitchFamily="18" charset="0"/>
                        </a:rPr>
                        <a:t>G</a:t>
                      </a:r>
                      <a:r>
                        <a:rPr kumimoji="0" lang="en-US" sz="2400" b="1" u="sng" kern="1200" dirty="0" smtClean="0">
                          <a:solidFill>
                            <a:schemeClr val="tx1"/>
                          </a:solidFill>
                          <a:latin typeface="Times New Roman" pitchFamily="18" charset="0"/>
                          <a:ea typeface="+mn-ea"/>
                          <a:cs typeface="Times New Roman" pitchFamily="18" charset="0"/>
                        </a:rPr>
                        <a:t>overnment </a:t>
                      </a:r>
                      <a:r>
                        <a:rPr kumimoji="0" lang="en-US" sz="2400" b="1" u="sng" kern="1200" dirty="0">
                          <a:solidFill>
                            <a:schemeClr val="tx1"/>
                          </a:solidFill>
                          <a:latin typeface="Times New Roman" pitchFamily="18" charset="0"/>
                          <a:ea typeface="+mn-ea"/>
                          <a:cs typeface="Times New Roman" pitchFamily="18" charset="0"/>
                        </a:rPr>
                        <a:t>or </a:t>
                      </a:r>
                      <a:r>
                        <a:rPr kumimoji="0" lang="en-US" sz="2400" b="1" u="sng" kern="1200" dirty="0" smtClean="0">
                          <a:solidFill>
                            <a:schemeClr val="tx1"/>
                          </a:solidFill>
                          <a:latin typeface="Times New Roman" pitchFamily="18" charset="0"/>
                          <a:ea typeface="+mn-ea"/>
                          <a:cs typeface="Times New Roman" pitchFamily="18" charset="0"/>
                        </a:rPr>
                        <a:t>Foreign </a:t>
                      </a:r>
                      <a:r>
                        <a:rPr kumimoji="0" lang="en-US" sz="2400" b="1" u="sng" kern="1200" dirty="0">
                          <a:solidFill>
                            <a:schemeClr val="tx1"/>
                          </a:solidFill>
                          <a:latin typeface="Times New Roman" pitchFamily="18" charset="0"/>
                          <a:ea typeface="+mn-ea"/>
                          <a:cs typeface="Times New Roman" pitchFamily="18" charset="0"/>
                        </a:rPr>
                        <a:t>Bank, </a:t>
                      </a:r>
                      <a:r>
                        <a:rPr kumimoji="0" lang="en-US" sz="2400" b="1" u="sng" kern="1200" dirty="0" smtClean="0">
                          <a:solidFill>
                            <a:schemeClr val="tx1"/>
                          </a:solidFill>
                          <a:latin typeface="Times New Roman" pitchFamily="18" charset="0"/>
                          <a:ea typeface="+mn-ea"/>
                          <a:cs typeface="Times New Roman" pitchFamily="18" charset="0"/>
                        </a:rPr>
                        <a:t>Foreign </a:t>
                      </a:r>
                      <a:r>
                        <a:rPr kumimoji="0" lang="en-US" sz="2400" b="1" u="sng" kern="1200" dirty="0">
                          <a:solidFill>
                            <a:schemeClr val="tx1"/>
                          </a:solidFill>
                          <a:latin typeface="Times New Roman" pitchFamily="18" charset="0"/>
                          <a:ea typeface="+mn-ea"/>
                          <a:cs typeface="Times New Roman" pitchFamily="18" charset="0"/>
                        </a:rPr>
                        <a:t>E</a:t>
                      </a:r>
                      <a:r>
                        <a:rPr kumimoji="0" lang="en-US" sz="2400" b="1" u="sng" kern="1200" dirty="0" smtClean="0">
                          <a:solidFill>
                            <a:schemeClr val="tx1"/>
                          </a:solidFill>
                          <a:latin typeface="Times New Roman" pitchFamily="18" charset="0"/>
                          <a:ea typeface="+mn-ea"/>
                          <a:cs typeface="Times New Roman" pitchFamily="18" charset="0"/>
                        </a:rPr>
                        <a:t>xport </a:t>
                      </a:r>
                      <a:r>
                        <a:rPr kumimoji="0" lang="en-US" sz="2400" b="1" u="sng" kern="1200" dirty="0">
                          <a:solidFill>
                            <a:schemeClr val="tx1"/>
                          </a:solidFill>
                          <a:latin typeface="Times New Roman" pitchFamily="18" charset="0"/>
                          <a:ea typeface="+mn-ea"/>
                          <a:cs typeface="Times New Roman" pitchFamily="18" charset="0"/>
                        </a:rPr>
                        <a:t>C</a:t>
                      </a:r>
                      <a:r>
                        <a:rPr kumimoji="0" lang="en-US" sz="2400" b="1" u="sng" kern="1200" dirty="0" smtClean="0">
                          <a:solidFill>
                            <a:schemeClr val="tx1"/>
                          </a:solidFill>
                          <a:latin typeface="Times New Roman" pitchFamily="18" charset="0"/>
                          <a:ea typeface="+mn-ea"/>
                          <a:cs typeface="Times New Roman" pitchFamily="18" charset="0"/>
                        </a:rPr>
                        <a:t>redit Agencies</a:t>
                      </a:r>
                      <a:r>
                        <a:rPr kumimoji="0" lang="en-US" sz="2400" b="1" u="sng" kern="1200" dirty="0">
                          <a:solidFill>
                            <a:schemeClr val="tx1"/>
                          </a:solidFill>
                          <a:latin typeface="Times New Roman" pitchFamily="18" charset="0"/>
                          <a:ea typeface="+mn-ea"/>
                          <a:cs typeface="Times New Roman" pitchFamily="18" charset="0"/>
                        </a:rPr>
                        <a:t>, </a:t>
                      </a:r>
                      <a:r>
                        <a:rPr kumimoji="0" lang="en-US" sz="2400" b="1" u="sng" kern="1200" dirty="0" smtClean="0">
                          <a:solidFill>
                            <a:schemeClr val="tx1"/>
                          </a:solidFill>
                          <a:latin typeface="Times New Roman" pitchFamily="18" charset="0"/>
                          <a:ea typeface="+mn-ea"/>
                          <a:cs typeface="Times New Roman" pitchFamily="18" charset="0"/>
                        </a:rPr>
                        <a:t>Foreign </a:t>
                      </a:r>
                      <a:r>
                        <a:rPr kumimoji="0" lang="en-US" sz="2400" b="1" u="sng" kern="1200" dirty="0">
                          <a:solidFill>
                            <a:schemeClr val="tx1"/>
                          </a:solidFill>
                          <a:latin typeface="Times New Roman" pitchFamily="18" charset="0"/>
                          <a:ea typeface="+mn-ea"/>
                          <a:cs typeface="Times New Roman" pitchFamily="18" charset="0"/>
                        </a:rPr>
                        <a:t>C</a:t>
                      </a:r>
                      <a:r>
                        <a:rPr kumimoji="0" lang="en-US" sz="2400" b="1" u="sng" kern="1200" dirty="0" smtClean="0">
                          <a:solidFill>
                            <a:schemeClr val="tx1"/>
                          </a:solidFill>
                          <a:latin typeface="Times New Roman" pitchFamily="18" charset="0"/>
                          <a:ea typeface="+mn-ea"/>
                          <a:cs typeface="Times New Roman" pitchFamily="18" charset="0"/>
                        </a:rPr>
                        <a:t>ollaborators</a:t>
                      </a:r>
                      <a:r>
                        <a:rPr kumimoji="0" lang="en-US" sz="2400" b="1" u="sng" kern="1200" dirty="0">
                          <a:solidFill>
                            <a:schemeClr val="tx1"/>
                          </a:solidFill>
                          <a:latin typeface="Times New Roman" pitchFamily="18" charset="0"/>
                          <a:ea typeface="+mn-ea"/>
                          <a:cs typeface="Times New Roman" pitchFamily="18" charset="0"/>
                        </a:rPr>
                        <a:t>, </a:t>
                      </a:r>
                      <a:r>
                        <a:rPr kumimoji="0" lang="en-US" sz="2400" b="1" u="sng" kern="1200" dirty="0" smtClean="0">
                          <a:solidFill>
                            <a:schemeClr val="tx1"/>
                          </a:solidFill>
                          <a:latin typeface="Times New Roman" pitchFamily="18" charset="0"/>
                          <a:ea typeface="+mn-ea"/>
                          <a:cs typeface="Times New Roman" pitchFamily="18" charset="0"/>
                        </a:rPr>
                        <a:t>Foreign </a:t>
                      </a:r>
                      <a:r>
                        <a:rPr kumimoji="0" lang="en-US" sz="2400" b="1" u="sng" kern="1200" dirty="0">
                          <a:solidFill>
                            <a:schemeClr val="tx1"/>
                          </a:solidFill>
                          <a:latin typeface="Times New Roman" pitchFamily="18" charset="0"/>
                          <a:ea typeface="+mn-ea"/>
                          <a:cs typeface="Times New Roman" pitchFamily="18" charset="0"/>
                        </a:rPr>
                        <a:t>bodies </a:t>
                      </a:r>
                      <a:r>
                        <a:rPr kumimoji="0" lang="en-US" sz="2400" b="1" u="sng" kern="1200" dirty="0" smtClean="0">
                          <a:solidFill>
                            <a:schemeClr val="tx1"/>
                          </a:solidFill>
                          <a:latin typeface="Times New Roman" pitchFamily="18" charset="0"/>
                          <a:ea typeface="+mn-ea"/>
                          <a:cs typeface="Times New Roman" pitchFamily="18" charset="0"/>
                        </a:rPr>
                        <a:t>Corporate </a:t>
                      </a:r>
                      <a:r>
                        <a:rPr kumimoji="0" lang="en-US" sz="2400" b="1" u="sng" kern="1200" dirty="0">
                          <a:solidFill>
                            <a:schemeClr val="tx1"/>
                          </a:solidFill>
                          <a:latin typeface="Times New Roman" pitchFamily="18" charset="0"/>
                          <a:ea typeface="+mn-ea"/>
                          <a:cs typeface="Times New Roman" pitchFamily="18" charset="0"/>
                        </a:rPr>
                        <a:t>and F</a:t>
                      </a:r>
                      <a:r>
                        <a:rPr kumimoji="0" lang="en-US" sz="2400" b="1" u="sng" kern="1200" dirty="0" smtClean="0">
                          <a:solidFill>
                            <a:schemeClr val="tx1"/>
                          </a:solidFill>
                          <a:latin typeface="Times New Roman" pitchFamily="18" charset="0"/>
                          <a:ea typeface="+mn-ea"/>
                          <a:cs typeface="Times New Roman" pitchFamily="18" charset="0"/>
                        </a:rPr>
                        <a:t>oreign Citizens</a:t>
                      </a:r>
                      <a:r>
                        <a:rPr kumimoji="0" lang="en-US" sz="2400" b="1" u="sng" kern="1200" dirty="0">
                          <a:solidFill>
                            <a:schemeClr val="tx1"/>
                          </a:solidFill>
                          <a:latin typeface="Times New Roman" pitchFamily="18" charset="0"/>
                          <a:ea typeface="+mn-ea"/>
                          <a:cs typeface="Times New Roman" pitchFamily="18" charset="0"/>
                        </a:rPr>
                        <a:t>, F</a:t>
                      </a:r>
                      <a:r>
                        <a:rPr kumimoji="0" lang="en-US" sz="2400" b="1" u="sng" kern="1200" dirty="0" smtClean="0">
                          <a:solidFill>
                            <a:schemeClr val="tx1"/>
                          </a:solidFill>
                          <a:latin typeface="Times New Roman" pitchFamily="18" charset="0"/>
                          <a:ea typeface="+mn-ea"/>
                          <a:cs typeface="Times New Roman" pitchFamily="18" charset="0"/>
                        </a:rPr>
                        <a:t>oreign Authorities </a:t>
                      </a:r>
                      <a:r>
                        <a:rPr kumimoji="0" lang="en-US" sz="2400" b="1" u="sng" kern="1200" dirty="0">
                          <a:solidFill>
                            <a:schemeClr val="tx1"/>
                          </a:solidFill>
                          <a:latin typeface="Times New Roman" pitchFamily="18" charset="0"/>
                          <a:ea typeface="+mn-ea"/>
                          <a:cs typeface="Times New Roman" pitchFamily="18" charset="0"/>
                        </a:rPr>
                        <a:t>or persons resident outside India</a:t>
                      </a:r>
                      <a:r>
                        <a:rPr kumimoji="0" lang="en-US" sz="2400" kern="1200" dirty="0">
                          <a:solidFill>
                            <a:schemeClr val="tx1"/>
                          </a:solidFill>
                          <a:latin typeface="Times New Roman" pitchFamily="18" charset="0"/>
                          <a:ea typeface="+mn-ea"/>
                          <a:cs typeface="Times New Roman" pitchFamily="18" charset="0"/>
                        </a:rPr>
                        <a:t> subject to the provisions of Foreign Exchange Management Act, 1999 (42 of 1999) and rules and regulations made there under;</a:t>
                      </a:r>
                    </a:p>
                    <a:p>
                      <a:pPr marL="0" marR="0">
                        <a:lnSpc>
                          <a:spcPct val="107000"/>
                        </a:lnSpc>
                        <a:spcBef>
                          <a:spcPts val="0"/>
                        </a:spcBef>
                        <a:spcAft>
                          <a:spcPts val="0"/>
                        </a:spcAft>
                      </a:pPr>
                      <a:r>
                        <a:rPr kumimoji="0" lang="en-US" sz="2400" kern="1200" dirty="0">
                          <a:solidFill>
                            <a:schemeClr val="tx1"/>
                          </a:solidFill>
                          <a:latin typeface="Times New Roman" pitchFamily="18" charset="0"/>
                          <a:ea typeface="+mn-ea"/>
                          <a:cs typeface="Times New Roman" pitchFamily="18" charset="0"/>
                        </a:rPr>
                        <a:t> </a:t>
                      </a: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A3F31473-23EB-4724-8B59-FE6D21D89FA4}" type="slidenum">
              <a:rPr lang="en-US" smtClean="0"/>
              <a:pPr/>
              <a:t>58</a:t>
            </a:fld>
            <a:endParaRPr lang="en-US"/>
          </a:p>
        </p:txBody>
      </p:sp>
      <p:sp>
        <p:nvSpPr>
          <p:cNvPr id="7" name="Footer Placeholder 11"/>
          <p:cNvSpPr>
            <a:spLocks noGrp="1"/>
          </p:cNvSpPr>
          <p:nvPr>
            <p:ph type="ftr" sz="quarter" idx="11"/>
          </p:nvPr>
        </p:nvSpPr>
        <p:spPr>
          <a:xfrm>
            <a:off x="8380412" y="6324600"/>
            <a:ext cx="3133425" cy="365125"/>
          </a:xfrm>
        </p:spPr>
        <p:txBody>
          <a:bodyPr/>
          <a:lstStyle/>
          <a:p>
            <a:r>
              <a:rPr lang="it-IT" sz="1200" smtClean="0"/>
              <a:t>AMITA DESAI &amp; CO. 21 April 2019</a:t>
            </a:r>
            <a:endParaRPr lang="en-US" sz="1200" dirty="0"/>
          </a:p>
        </p:txBody>
      </p:sp>
    </p:spTree>
    <p:extLst>
      <p:ext uri="{BB962C8B-B14F-4D97-AF65-F5344CB8AC3E}">
        <p14:creationId xmlns:p14="http://schemas.microsoft.com/office/powerpoint/2010/main" xmlns="" val="141912689"/>
      </p:ext>
    </p:extLst>
  </p:cSld>
  <p:clrMapOvr>
    <a:masterClrMapping/>
  </p:clrMapOvr>
  <p:transition spd="med">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227013" y="228600"/>
          <a:ext cx="11734800" cy="6675946"/>
        </p:xfrm>
        <a:graphic>
          <a:graphicData uri="http://schemas.openxmlformats.org/drawingml/2006/table">
            <a:tbl>
              <a:tblPr firstRow="1" bandRow="1">
                <a:tableStyleId>{5C22544A-7EE6-4342-B048-85BDC9FD1C3A}</a:tableStyleId>
              </a:tblPr>
              <a:tblGrid>
                <a:gridCol w="838199"/>
                <a:gridCol w="10896601"/>
              </a:tblGrid>
              <a:tr h="370840">
                <a:tc>
                  <a:txBody>
                    <a:bodyPr/>
                    <a:lstStyle/>
                    <a:p>
                      <a:endParaRPr lang="en-US" dirty="0"/>
                    </a:p>
                  </a:txBody>
                  <a:tcPr/>
                </a:tc>
                <a:tc>
                  <a:txBody>
                    <a:bodyPr/>
                    <a:lstStyle/>
                    <a:p>
                      <a:endParaRPr lang="en-US"/>
                    </a:p>
                  </a:txBody>
                  <a:tcPr/>
                </a:tc>
              </a:tr>
              <a:tr h="1153160">
                <a:tc>
                  <a:txBody>
                    <a:bodyPr/>
                    <a:lstStyle/>
                    <a:p>
                      <a:r>
                        <a:rPr lang="en-US" dirty="0" smtClean="0"/>
                        <a:t>3</a:t>
                      </a:r>
                      <a:endParaRPr lang="en-US" dirty="0"/>
                    </a:p>
                  </a:txBody>
                  <a:tcPr/>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amount received as a loan or facility from any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B</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ank</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 Public Financial Institutions/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Co-operative Banks.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17549">
                <a:tc>
                  <a:txBody>
                    <a:bodyPr/>
                    <a:lstStyle/>
                    <a:p>
                      <a:r>
                        <a:rPr lang="en-US" dirty="0" smtClean="0"/>
                        <a:t>4</a:t>
                      </a:r>
                      <a:endParaRPr lang="en-US" dirty="0"/>
                    </a:p>
                  </a:txBody>
                  <a:tcPr/>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amount received as a loan or facility from any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Public Financial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Institutions notified by Central Government/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Insurance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Companies or Schedule Commercial Bank</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r>
                        <a:rPr lang="en-US" dirty="0" smtClean="0"/>
                        <a:t>5</a:t>
                      </a:r>
                      <a:endParaRPr lang="en-US" dirty="0"/>
                    </a:p>
                  </a:txBody>
                  <a:tcPr/>
                </a:tc>
                <a:tc>
                  <a:txBody>
                    <a:bodyPr/>
                    <a:lstStyle/>
                    <a:p>
                      <a:pPr marL="0" marR="0">
                        <a:lnSpc>
                          <a:spcPct val="107000"/>
                        </a:lnSpc>
                        <a:spcBef>
                          <a:spcPts val="0"/>
                        </a:spcBef>
                        <a:spcAft>
                          <a:spcPts val="0"/>
                        </a:spcAft>
                      </a:pPr>
                      <a:r>
                        <a:rPr lang="en-US" sz="2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Any amount received against issue of </a:t>
                      </a:r>
                      <a:r>
                        <a:rPr lang="en-US" sz="2400" b="1" u="sng"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C</a:t>
                      </a:r>
                      <a:r>
                        <a:rPr lang="en-US" sz="2400" b="1" u="sng" dirty="0" smtClean="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ommercial Paper (CP)</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r>
                        <a:rPr lang="en-US" dirty="0" smtClean="0"/>
                        <a:t>6</a:t>
                      </a:r>
                      <a:endParaRPr lang="en-US" dirty="0"/>
                    </a:p>
                  </a:txBody>
                  <a:tcPr/>
                </a:tc>
                <a:tc>
                  <a: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Money received from any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other Company (ICD)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r>
                        <a:rPr lang="en-US" dirty="0" smtClean="0"/>
                        <a:t>7</a:t>
                      </a:r>
                      <a:endParaRPr lang="en-US" dirty="0"/>
                    </a:p>
                  </a:txBody>
                  <a:tcPr/>
                </a:tc>
                <a:tc>
                  <a: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Amount received towards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subscription of any securities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Allotment to be made within 60 days from the date of receipt of money or advance.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amount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not refunded within 15 days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from completion of 60 days will be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treated as deposits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Any adjustment of the amount</a:t>
                      </a:r>
                      <a:r>
                        <a:rPr lang="en-US" sz="2400" baseline="0" dirty="0" smtClean="0">
                          <a:effectLst/>
                          <a:latin typeface="Times New Roman" panose="02020603050405020304" pitchFamily="18" charset="0"/>
                          <a:ea typeface="Calibri" panose="020F0502020204030204" pitchFamily="34" charset="0"/>
                          <a:cs typeface="Times New Roman" panose="02020603050405020304" pitchFamily="18" charset="0"/>
                        </a:rPr>
                        <a:t> for any other purpose shall not be </a:t>
                      </a:r>
                      <a:r>
                        <a:rPr lang="en-US" sz="2400" baseline="0" dirty="0" err="1" smtClean="0">
                          <a:effectLst/>
                          <a:latin typeface="Times New Roman" panose="02020603050405020304" pitchFamily="18" charset="0"/>
                          <a:ea typeface="Calibri" panose="020F0502020204030204" pitchFamily="34" charset="0"/>
                          <a:cs typeface="Times New Roman" panose="02020603050405020304" pitchFamily="18" charset="0"/>
                        </a:rPr>
                        <a:t>treatedas</a:t>
                      </a:r>
                      <a:r>
                        <a:rPr lang="en-US" sz="2400" baseline="0" dirty="0" smtClean="0">
                          <a:effectLst/>
                          <a:latin typeface="Times New Roman" panose="02020603050405020304" pitchFamily="18" charset="0"/>
                          <a:ea typeface="Calibri" panose="020F0502020204030204" pitchFamily="34" charset="0"/>
                          <a:cs typeface="Times New Roman" panose="02020603050405020304" pitchFamily="18" charset="0"/>
                        </a:rPr>
                        <a:t> refund and considered as Deposit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A3F31473-23EB-4724-8B59-FE6D21D89FA4}" type="slidenum">
              <a:rPr lang="en-US" smtClean="0"/>
              <a:pPr/>
              <a:t>59</a:t>
            </a:fld>
            <a:endParaRPr lang="en-US"/>
          </a:p>
        </p:txBody>
      </p:sp>
      <p:sp>
        <p:nvSpPr>
          <p:cNvPr id="5" name="Footer Placeholder 11"/>
          <p:cNvSpPr>
            <a:spLocks noGrp="1"/>
          </p:cNvSpPr>
          <p:nvPr>
            <p:ph type="ftr" sz="quarter" idx="11"/>
          </p:nvPr>
        </p:nvSpPr>
        <p:spPr>
          <a:xfrm>
            <a:off x="8380412" y="6324600"/>
            <a:ext cx="3133425" cy="365125"/>
          </a:xfrm>
        </p:spPr>
        <p:txBody>
          <a:bodyPr/>
          <a:lstStyle/>
          <a:p>
            <a:r>
              <a:rPr lang="it-IT" sz="1200" smtClean="0"/>
              <a:t>AMITA DESAI &amp; CO. 21 April 2019</a:t>
            </a:r>
            <a:endParaRPr lang="en-US" sz="1200" dirty="0"/>
          </a:p>
        </p:txBody>
      </p:sp>
    </p:spTree>
    <p:extLst>
      <p:ext uri="{BB962C8B-B14F-4D97-AF65-F5344CB8AC3E}">
        <p14:creationId xmlns:p14="http://schemas.microsoft.com/office/powerpoint/2010/main" xmlns="" val="1007147021"/>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685800"/>
            <a:ext cx="11404805" cy="5334000"/>
          </a:xfrm>
        </p:spPr>
        <p:txBody>
          <a:bodyPr>
            <a:normAutofit/>
          </a:bodyPr>
          <a:lstStyle/>
          <a:p>
            <a:pPr marL="109728" indent="0" algn="just">
              <a:buNone/>
            </a:pPr>
            <a:r>
              <a:rPr lang="en-IN" sz="2800" b="1" u="sng" dirty="0" smtClean="0"/>
              <a:t>Notice of the BM </a:t>
            </a:r>
          </a:p>
          <a:p>
            <a:pPr marL="109728" indent="0" algn="just">
              <a:buNone/>
            </a:pPr>
            <a:endParaRPr lang="en-IN" sz="2800" b="1" u="sng" dirty="0" smtClean="0"/>
          </a:p>
          <a:p>
            <a:pPr algn="just"/>
            <a:r>
              <a:rPr lang="en-IN" sz="2800" dirty="0" smtClean="0"/>
              <a:t>7 days Notice with detailed agenda </a:t>
            </a:r>
            <a:r>
              <a:rPr lang="en-US" sz="2800" dirty="0"/>
              <a:t>by hand or by speed post or by registered post or by e-mail or by any other electronic means </a:t>
            </a:r>
            <a:r>
              <a:rPr lang="en-US" sz="2800" dirty="0" smtClean="0"/>
              <a:t>with </a:t>
            </a:r>
            <a:r>
              <a:rPr lang="en-IN" sz="2800" dirty="0" smtClean="0"/>
              <a:t>all relevant draft documents like Financials, Directors Report and Notice of AGM </a:t>
            </a:r>
          </a:p>
          <a:p>
            <a:pPr marL="109728" indent="0" algn="just">
              <a:buNone/>
            </a:pPr>
            <a:r>
              <a:rPr lang="en-IN" sz="2800" dirty="0" smtClean="0"/>
              <a:t>  						……………. </a:t>
            </a:r>
            <a:r>
              <a:rPr lang="en-IN" sz="2800" b="1" u="sng" dirty="0" smtClean="0"/>
              <a:t>para No.1.3.7 of SS -1.</a:t>
            </a:r>
          </a:p>
          <a:p>
            <a:pPr algn="just"/>
            <a:r>
              <a:rPr lang="en-US" sz="2800" dirty="0"/>
              <a:t>In case the company sends the Agenda and Notes on Agenda by speed </a:t>
            </a:r>
            <a:r>
              <a:rPr lang="en-US" sz="2800" dirty="0" smtClean="0"/>
              <a:t>post or </a:t>
            </a:r>
            <a:r>
              <a:rPr lang="en-US" sz="2800" dirty="0"/>
              <a:t>by registered post, an additional two days shall be added for the service </a:t>
            </a:r>
            <a:r>
              <a:rPr lang="en-US" sz="2800" dirty="0" smtClean="0"/>
              <a:t>of Agenda </a:t>
            </a:r>
            <a:r>
              <a:rPr lang="en-US" sz="2800" dirty="0"/>
              <a:t>and Notes on Agenda</a:t>
            </a:r>
            <a:endParaRPr lang="en-IN" sz="2800" dirty="0" smtClean="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6</a:t>
            </a:fld>
            <a:endParaRPr lang="en-US"/>
          </a:p>
        </p:txBody>
      </p:sp>
      <p:sp>
        <p:nvSpPr>
          <p:cNvPr id="5" name="Title 4"/>
          <p:cNvSpPr>
            <a:spLocks noGrp="1"/>
          </p:cNvSpPr>
          <p:nvPr>
            <p:ph type="title"/>
          </p:nvPr>
        </p:nvSpPr>
        <p:spPr>
          <a:xfrm>
            <a:off x="608012" y="0"/>
            <a:ext cx="10969943" cy="806038"/>
          </a:xfrm>
        </p:spPr>
        <p:txBody>
          <a:bodyPr>
            <a:noAutofit/>
          </a:bodyPr>
          <a:lstStyle/>
          <a:p>
            <a:pPr algn="ctr"/>
            <a:r>
              <a:rPr lang="en-US" sz="2800" dirty="0" smtClean="0">
                <a:solidFill>
                  <a:schemeClr val="accent2"/>
                </a:solidFill>
              </a:rPr>
              <a:t>Board meeting for approval of Annual Report</a:t>
            </a:r>
            <a:endParaRPr lang="en-IN" sz="2800" dirty="0"/>
          </a:p>
        </p:txBody>
      </p:sp>
    </p:spTree>
    <p:extLst>
      <p:ext uri="{BB962C8B-B14F-4D97-AF65-F5344CB8AC3E}">
        <p14:creationId xmlns:p14="http://schemas.microsoft.com/office/powerpoint/2010/main" xmlns="" val="370298952"/>
      </p:ext>
    </p:extLst>
  </p:cSld>
  <p:clrMapOvr>
    <a:masterClrMapping/>
  </p:clrMapOvr>
  <p:transition spd="med">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507867" y="304800"/>
          <a:ext cx="10969943" cy="6261608"/>
        </p:xfrm>
        <a:graphic>
          <a:graphicData uri="http://schemas.openxmlformats.org/drawingml/2006/table">
            <a:tbl>
              <a:tblPr firstRow="1" bandRow="1">
                <a:tableStyleId>{5C22544A-7EE6-4342-B048-85BDC9FD1C3A}</a:tableStyleId>
              </a:tblPr>
              <a:tblGrid>
                <a:gridCol w="711015"/>
                <a:gridCol w="1025892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dk1"/>
                          </a:solidFill>
                          <a:latin typeface="Times New Roman" pitchFamily="18" charset="0"/>
                          <a:ea typeface="+mn-ea"/>
                          <a:cs typeface="Times New Roman" pitchFamily="18" charset="0"/>
                        </a:rPr>
                        <a:t>8</a:t>
                      </a:r>
                      <a:endParaRPr kumimoji="0" lang="en-US" sz="2400" b="0" kern="1200" dirty="0">
                        <a:solidFill>
                          <a:schemeClr val="dk1"/>
                        </a:solidFill>
                        <a:latin typeface="Times New Roman" pitchFamily="18" charset="0"/>
                        <a:ea typeface="+mn-ea"/>
                        <a:cs typeface="Times New Roman" pitchFamily="18" charset="0"/>
                      </a:endParaRPr>
                    </a:p>
                  </a:txBody>
                  <a:tcPr marL="121888" marR="121888">
                    <a:solidFill>
                      <a:schemeClr val="bg1">
                        <a:lumMod val="95000"/>
                      </a:schemeClr>
                    </a:solidFill>
                  </a:tcPr>
                </a:tc>
                <a:tc>
                  <a:txBody>
                    <a:bodyPr/>
                    <a:lstStyle/>
                    <a:p>
                      <a:pPr marL="0" marR="0">
                        <a:lnSpc>
                          <a:spcPct val="107000"/>
                        </a:lnSpc>
                        <a:spcBef>
                          <a:spcPts val="0"/>
                        </a:spcBef>
                        <a:spcAft>
                          <a:spcPts val="0"/>
                        </a:spcAft>
                      </a:pPr>
                      <a:r>
                        <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Deposit from</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lang="en-US" sz="2400" b="1" u="sng"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irectors</a:t>
                      </a:r>
                      <a:r>
                        <a:rPr lang="en-US" sz="2400" b="1" u="none"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a:t>
                      </a:r>
                      <a:r>
                        <a:rPr lang="en-US" sz="240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u="sng"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Relative </a:t>
                      </a:r>
                      <a:r>
                        <a:rPr lang="en-US" sz="24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of director</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 case of private </a:t>
                      </a:r>
                      <a:r>
                        <a:rPr lang="en-US" sz="24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company</a:t>
                      </a:r>
                    </a:p>
                    <a:p>
                      <a:pPr marL="0" marR="0">
                        <a:lnSpc>
                          <a:spcPct val="107000"/>
                        </a:lnSpc>
                        <a:spcBef>
                          <a:spcPts val="0"/>
                        </a:spcBef>
                        <a:spcAft>
                          <a:spcPts val="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dk1"/>
                          </a:solidFill>
                          <a:latin typeface="Times New Roman" pitchFamily="18" charset="0"/>
                          <a:ea typeface="+mn-ea"/>
                          <a:cs typeface="Times New Roman" pitchFamily="18" charset="0"/>
                        </a:rPr>
                        <a:t>9</a:t>
                      </a:r>
                    </a:p>
                  </a:txBody>
                  <a:tcPr marL="121888" marR="121888"/>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kumimoji="0" lang="en-US" sz="2400" kern="1200" dirty="0" smtClean="0">
                          <a:solidFill>
                            <a:schemeClr val="tx1"/>
                          </a:solidFill>
                          <a:latin typeface="Times New Roman" pitchFamily="18" charset="0"/>
                          <a:ea typeface="+mn-ea"/>
                          <a:cs typeface="Times New Roman" pitchFamily="18" charset="0"/>
                        </a:rPr>
                        <a:t>Amount issued as </a:t>
                      </a:r>
                      <a:r>
                        <a:rPr kumimoji="0" lang="en-US" sz="2400" b="1" u="sng" kern="1200" dirty="0" smtClean="0">
                          <a:solidFill>
                            <a:schemeClr val="tx1"/>
                          </a:solidFill>
                          <a:latin typeface="Times New Roman" pitchFamily="18" charset="0"/>
                          <a:ea typeface="+mn-ea"/>
                          <a:cs typeface="Times New Roman" pitchFamily="18" charset="0"/>
                        </a:rPr>
                        <a:t>CCD </a:t>
                      </a:r>
                      <a:r>
                        <a:rPr kumimoji="0" lang="en-US" sz="2400" kern="1200" dirty="0" smtClean="0">
                          <a:solidFill>
                            <a:schemeClr val="tx1"/>
                          </a:solidFill>
                          <a:latin typeface="Times New Roman" pitchFamily="18" charset="0"/>
                          <a:ea typeface="+mn-ea"/>
                          <a:cs typeface="Times New Roman" pitchFamily="18" charset="0"/>
                        </a:rPr>
                        <a:t>(Provided it is mandatorily converted in shares in 10years)</a:t>
                      </a:r>
                    </a:p>
                    <a:p>
                      <a:pPr marL="0" marR="0">
                        <a:lnSpc>
                          <a:spcPct val="107000"/>
                        </a:lnSpc>
                        <a:spcBef>
                          <a:spcPts val="0"/>
                        </a:spcBef>
                        <a:spcAft>
                          <a:spcPts val="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Amount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issued as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Secured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Debentures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(Provided it is 100% secured</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Any amount raised</a:t>
                      </a:r>
                      <a:r>
                        <a:rPr lang="en-US" sz="2400" baseline="0" dirty="0" smtClean="0">
                          <a:effectLst/>
                          <a:latin typeface="Times New Roman" panose="02020603050405020304" pitchFamily="18" charset="0"/>
                          <a:ea typeface="Calibri" panose="020F0502020204030204" pitchFamily="34" charset="0"/>
                          <a:cs typeface="Times New Roman" panose="02020603050405020304" pitchFamily="18" charset="0"/>
                        </a:rPr>
                        <a:t> by issue of unsecured NCD and listed on Stock Exchange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dk1"/>
                          </a:solidFill>
                          <a:latin typeface="Times New Roman" pitchFamily="18" charset="0"/>
                          <a:ea typeface="+mn-ea"/>
                          <a:cs typeface="Times New Roman" pitchFamily="18" charset="0"/>
                        </a:rPr>
                        <a:t>10</a:t>
                      </a:r>
                    </a:p>
                  </a:txBody>
                  <a:tcPr marL="121888" marR="121888"/>
                </a:tc>
                <a:tc>
                  <a: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Amount received from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E</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mployee</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(Not exceeding his annual salary)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dk1"/>
                          </a:solidFill>
                          <a:latin typeface="Times New Roman" pitchFamily="18" charset="0"/>
                          <a:ea typeface="+mn-ea"/>
                          <a:cs typeface="Times New Roman" pitchFamily="18" charset="0"/>
                        </a:rPr>
                        <a:t>11</a:t>
                      </a:r>
                    </a:p>
                  </a:txBody>
                  <a:tcPr marL="121888" marR="121888"/>
                </a:tc>
                <a:tc>
                  <a:txBody>
                    <a:bodyPr/>
                    <a:lstStyle/>
                    <a:p>
                      <a:pPr marL="0" marR="0">
                        <a:lnSpc>
                          <a:spcPct val="107000"/>
                        </a:lnSpc>
                        <a:spcBef>
                          <a:spcPts val="0"/>
                        </a:spcBef>
                        <a:spcAft>
                          <a:spcPts val="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Any</a:t>
                      </a:r>
                      <a:r>
                        <a:rPr lang="en-US" sz="2400" baseline="0" dirty="0" smtClean="0">
                          <a:effectLst/>
                          <a:latin typeface="Times New Roman" panose="02020603050405020304" pitchFamily="18" charset="0"/>
                          <a:ea typeface="Calibri" panose="020F0502020204030204" pitchFamily="34" charset="0"/>
                          <a:cs typeface="Times New Roman" panose="02020603050405020304" pitchFamily="18" charset="0"/>
                        </a:rPr>
                        <a:t> non interest bearing amount received and held 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n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Trust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dk1"/>
                          </a:solidFill>
                          <a:latin typeface="Times New Roman" pitchFamily="18" charset="0"/>
                          <a:ea typeface="+mn-ea"/>
                          <a:cs typeface="Times New Roman" pitchFamily="18" charset="0"/>
                        </a:rPr>
                        <a:t>12</a:t>
                      </a:r>
                      <a:endParaRPr kumimoji="0" lang="en-US" sz="2400" b="0" kern="1200" dirty="0">
                        <a:solidFill>
                          <a:schemeClr val="dk1"/>
                        </a:solidFill>
                        <a:latin typeface="Times New Roman" pitchFamily="18" charset="0"/>
                        <a:ea typeface="+mn-ea"/>
                        <a:cs typeface="Times New Roman" pitchFamily="18" charset="0"/>
                      </a:endParaRPr>
                    </a:p>
                  </a:txBody>
                  <a:tcPr marL="121888" marR="121888"/>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Advance received for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supply of goods/services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Maximum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365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days),  amount received for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immovable</a:t>
                      </a:r>
                      <a:r>
                        <a:rPr lang="en-US" sz="2400" b="1" u="sng" baseline="0" dirty="0" smtClean="0">
                          <a:effectLst/>
                          <a:latin typeface="Times New Roman" panose="02020603050405020304" pitchFamily="18" charset="0"/>
                          <a:ea typeface="Calibri" panose="020F0502020204030204" pitchFamily="34" charset="0"/>
                          <a:cs typeface="Times New Roman" panose="02020603050405020304" pitchFamily="18" charset="0"/>
                        </a:rPr>
                        <a:t> property </a:t>
                      </a:r>
                      <a:r>
                        <a:rPr lang="en-US" sz="2400" baseline="0" dirty="0" smtClean="0">
                          <a:effectLst/>
                          <a:latin typeface="Times New Roman" panose="02020603050405020304" pitchFamily="18" charset="0"/>
                          <a:ea typeface="Calibri" panose="020F0502020204030204" pitchFamily="34" charset="0"/>
                          <a:cs typeface="Times New Roman" panose="02020603050405020304" pitchFamily="18" charset="0"/>
                        </a:rPr>
                        <a:t>under agreement, security deposit for performance of contract , advance received under </a:t>
                      </a:r>
                      <a:r>
                        <a:rPr lang="en-US" sz="2400" b="1" u="sng" baseline="0" dirty="0" smtClean="0">
                          <a:effectLst/>
                          <a:latin typeface="Times New Roman" panose="02020603050405020304" pitchFamily="18" charset="0"/>
                          <a:ea typeface="Calibri" panose="020F0502020204030204" pitchFamily="34" charset="0"/>
                          <a:cs typeface="Times New Roman" panose="02020603050405020304" pitchFamily="18" charset="0"/>
                        </a:rPr>
                        <a:t>long term project for supply of capital goods </a:t>
                      </a:r>
                      <a:r>
                        <a:rPr lang="en-US" sz="2400" baseline="0" dirty="0" smtClean="0">
                          <a:effectLst/>
                          <a:latin typeface="Times New Roman" panose="02020603050405020304" pitchFamily="18" charset="0"/>
                          <a:ea typeface="Calibri" panose="020F0502020204030204" pitchFamily="34" charset="0"/>
                          <a:cs typeface="Times New Roman" panose="02020603050405020304" pitchFamily="18" charset="0"/>
                        </a:rPr>
                        <a:t>and advance for future services in the form of </a:t>
                      </a:r>
                      <a:r>
                        <a:rPr lang="en-US" sz="2400" b="1" u="sng" baseline="0" dirty="0" smtClean="0">
                          <a:effectLst/>
                          <a:latin typeface="Times New Roman" panose="02020603050405020304" pitchFamily="18" charset="0"/>
                          <a:ea typeface="Calibri" panose="020F0502020204030204" pitchFamily="34" charset="0"/>
                          <a:cs typeface="Times New Roman" panose="02020603050405020304" pitchFamily="18" charset="0"/>
                        </a:rPr>
                        <a:t>warranty for period as per normal practice or 5 years </a:t>
                      </a:r>
                      <a:r>
                        <a:rPr lang="en-US" sz="2400" baseline="0" dirty="0" smtClean="0">
                          <a:effectLst/>
                          <a:latin typeface="Times New Roman" panose="02020603050405020304" pitchFamily="18" charset="0"/>
                          <a:ea typeface="Calibri" panose="020F0502020204030204" pitchFamily="34" charset="0"/>
                          <a:cs typeface="Times New Roman" panose="02020603050405020304" pitchFamily="18" charset="0"/>
                        </a:rPr>
                        <a:t>which ever is less.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A3F31473-23EB-4724-8B59-FE6D21D89FA4}" type="slidenum">
              <a:rPr lang="en-US" smtClean="0"/>
              <a:pPr/>
              <a:t>60</a:t>
            </a:fld>
            <a:endParaRPr lang="en-US"/>
          </a:p>
        </p:txBody>
      </p:sp>
      <p:sp>
        <p:nvSpPr>
          <p:cNvPr id="5" name="Footer Placeholder 11"/>
          <p:cNvSpPr>
            <a:spLocks noGrp="1"/>
          </p:cNvSpPr>
          <p:nvPr>
            <p:ph type="ftr" sz="quarter" idx="11"/>
          </p:nvPr>
        </p:nvSpPr>
        <p:spPr>
          <a:xfrm>
            <a:off x="8380412" y="6324600"/>
            <a:ext cx="3133425" cy="365125"/>
          </a:xfrm>
        </p:spPr>
        <p:txBody>
          <a:bodyPr/>
          <a:lstStyle/>
          <a:p>
            <a:r>
              <a:rPr lang="it-IT" sz="1200" smtClean="0"/>
              <a:t>AMITA DESAI &amp; CO. 21 April 2019</a:t>
            </a:r>
            <a:endParaRPr lang="en-US" sz="1200" dirty="0"/>
          </a:p>
        </p:txBody>
      </p:sp>
    </p:spTree>
    <p:extLst>
      <p:ext uri="{BB962C8B-B14F-4D97-AF65-F5344CB8AC3E}">
        <p14:creationId xmlns:p14="http://schemas.microsoft.com/office/powerpoint/2010/main" xmlns="" val="1982751153"/>
      </p:ext>
    </p:extLst>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nvPr>
        </p:nvGraphicFramePr>
        <p:xfrm>
          <a:off x="684212" y="381000"/>
          <a:ext cx="10969943" cy="5177748"/>
        </p:xfrm>
        <a:graphic>
          <a:graphicData uri="http://schemas.openxmlformats.org/drawingml/2006/table">
            <a:tbl>
              <a:tblPr firstRow="1" bandRow="1">
                <a:tableStyleId>{5C22544A-7EE6-4342-B048-85BDC9FD1C3A}</a:tableStyleId>
              </a:tblPr>
              <a:tblGrid>
                <a:gridCol w="1117309"/>
                <a:gridCol w="9852634"/>
              </a:tblGrid>
              <a:tr h="457200">
                <a:tc>
                  <a:txBody>
                    <a:bodyPr/>
                    <a:lstStyle/>
                    <a:p>
                      <a:r>
                        <a:rPr kumimoji="0" lang="en-US" sz="2000" b="0" kern="1200" dirty="0" smtClean="0">
                          <a:solidFill>
                            <a:schemeClr val="tx1"/>
                          </a:solidFill>
                          <a:latin typeface="Times New Roman" pitchFamily="18" charset="0"/>
                          <a:ea typeface="+mn-ea"/>
                          <a:cs typeface="Times New Roman" pitchFamily="18" charset="0"/>
                        </a:rPr>
                        <a:t>13</a:t>
                      </a:r>
                      <a:endParaRPr kumimoji="0" lang="en-US" sz="2000" b="0" kern="1200" dirty="0">
                        <a:solidFill>
                          <a:schemeClr val="tx1"/>
                        </a:solidFill>
                        <a:latin typeface="Times New Roman" pitchFamily="18" charset="0"/>
                        <a:ea typeface="+mn-ea"/>
                        <a:cs typeface="Times New Roman" pitchFamily="18" charset="0"/>
                      </a:endParaRPr>
                    </a:p>
                  </a:txBody>
                  <a:tcPr marL="121888" marR="121888">
                    <a:solidFill>
                      <a:schemeClr val="bg1">
                        <a:lumMod val="85000"/>
                      </a:schemeClr>
                    </a:solidFill>
                  </a:tcPr>
                </a:tc>
                <a:tc>
                  <a:txBody>
                    <a:bodyPr/>
                    <a:lstStyle/>
                    <a:p>
                      <a:pPr marL="0" marR="0">
                        <a:lnSpc>
                          <a:spcPct val="107000"/>
                        </a:lnSpc>
                        <a:spcBef>
                          <a:spcPts val="0"/>
                        </a:spcBef>
                        <a:spcAft>
                          <a:spcPts val="0"/>
                        </a:spcAft>
                      </a:pPr>
                      <a:r>
                        <a:rPr lang="en-US" sz="2400" b="1" u="sng"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‘Promoter</a:t>
                      </a:r>
                      <a:r>
                        <a:rPr lang="en-US" sz="24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unsecured </a:t>
                      </a:r>
                      <a:r>
                        <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funding </a:t>
                      </a:r>
                      <a:r>
                        <a:rPr lang="en-US" sz="2400" b="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on </a:t>
                      </a:r>
                      <a:r>
                        <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stipulation imposed by lending institution</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r>
              <a:tr h="481542">
                <a:tc>
                  <a:txBody>
                    <a:bodyPr/>
                    <a:lstStyle/>
                    <a:p>
                      <a:pPr marL="0" algn="l" rtl="0" eaLnBrk="1" latinLnBrk="0" hangingPunct="1"/>
                      <a:r>
                        <a:rPr kumimoji="0" lang="en-US" sz="2000" b="0" kern="1200" dirty="0" smtClean="0">
                          <a:solidFill>
                            <a:schemeClr val="tx1"/>
                          </a:solidFill>
                          <a:latin typeface="Times New Roman" pitchFamily="18" charset="0"/>
                          <a:ea typeface="+mn-ea"/>
                          <a:cs typeface="Times New Roman" pitchFamily="18" charset="0"/>
                        </a:rPr>
                        <a:t>14</a:t>
                      </a:r>
                      <a:endParaRPr kumimoji="0" lang="en-US" sz="2000" b="0" kern="1200" dirty="0">
                        <a:solidFill>
                          <a:schemeClr val="tx1"/>
                        </a:solidFill>
                        <a:latin typeface="Times New Roman" pitchFamily="18" charset="0"/>
                        <a:ea typeface="+mn-ea"/>
                        <a:cs typeface="Times New Roman" pitchFamily="18" charset="0"/>
                      </a:endParaRPr>
                    </a:p>
                  </a:txBody>
                  <a:tcPr marL="121888" marR="121888"/>
                </a:tc>
                <a:tc>
                  <a:txBody>
                    <a:bodyPr/>
                    <a:lstStyle/>
                    <a:p>
                      <a:pPr marL="0" marR="0">
                        <a:lnSpc>
                          <a:spcPct val="107000"/>
                        </a:lnSpc>
                        <a:spcBef>
                          <a:spcPts val="0"/>
                        </a:spcBef>
                        <a:spcAft>
                          <a:spcPts val="0"/>
                        </a:spcAft>
                      </a:pPr>
                      <a:r>
                        <a:rPr lang="en-US" sz="2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Any </a:t>
                      </a:r>
                      <a:r>
                        <a:rPr lang="en-US" sz="2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amount accepted by a </a:t>
                      </a:r>
                      <a:r>
                        <a:rPr lang="en-US" sz="2400" b="1" u="sng"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Nidhi company</a:t>
                      </a:r>
                      <a:r>
                        <a:rPr lang="en-US" sz="2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81542">
                <a:tc>
                  <a:txBody>
                    <a:bodyPr/>
                    <a:lstStyle/>
                    <a:p>
                      <a:pPr marL="0" algn="l" rtl="0" eaLnBrk="1" latinLnBrk="0" hangingPunct="1"/>
                      <a:r>
                        <a:rPr kumimoji="0" lang="en-US" sz="2000" b="0" kern="1200" dirty="0" smtClean="0">
                          <a:solidFill>
                            <a:schemeClr val="tx1"/>
                          </a:solidFill>
                          <a:latin typeface="Times New Roman" pitchFamily="18" charset="0"/>
                          <a:ea typeface="+mn-ea"/>
                          <a:cs typeface="Times New Roman" pitchFamily="18" charset="0"/>
                        </a:rPr>
                        <a:t>15</a:t>
                      </a:r>
                      <a:endParaRPr kumimoji="0" lang="en-US" sz="2000" b="0" kern="1200" dirty="0">
                        <a:solidFill>
                          <a:schemeClr val="tx1"/>
                        </a:solidFill>
                        <a:latin typeface="Times New Roman" pitchFamily="18" charset="0"/>
                        <a:ea typeface="+mn-ea"/>
                        <a:cs typeface="Times New Roman" pitchFamily="18" charset="0"/>
                      </a:endParaRPr>
                    </a:p>
                  </a:txBody>
                  <a:tcPr marL="121888" marR="121888"/>
                </a:tc>
                <a:tc>
                  <a:txBody>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amount received by way of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‘Subscription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in respect of a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Chit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under the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Chit Fund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Act, 1982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3358">
                <a:tc>
                  <a:txBody>
                    <a:bodyPr/>
                    <a:lstStyle/>
                    <a:p>
                      <a:pPr marL="0" algn="l" rtl="0" eaLnBrk="1" latinLnBrk="0" hangingPunct="1"/>
                      <a:r>
                        <a:rPr kumimoji="0" lang="en-US" sz="2000" b="0" kern="1200" dirty="0" smtClean="0">
                          <a:solidFill>
                            <a:schemeClr val="tx1"/>
                          </a:solidFill>
                          <a:latin typeface="Times New Roman" pitchFamily="18" charset="0"/>
                          <a:ea typeface="+mn-ea"/>
                          <a:cs typeface="Times New Roman" pitchFamily="18" charset="0"/>
                        </a:rPr>
                        <a:t>16</a:t>
                      </a:r>
                      <a:endParaRPr kumimoji="0" lang="en-US" sz="2000" b="0" kern="1200" dirty="0">
                        <a:solidFill>
                          <a:schemeClr val="tx1"/>
                        </a:solidFill>
                        <a:latin typeface="Times New Roman" pitchFamily="18" charset="0"/>
                        <a:ea typeface="+mn-ea"/>
                        <a:cs typeface="Times New Roman" pitchFamily="18" charset="0"/>
                      </a:endParaRPr>
                    </a:p>
                  </a:txBody>
                  <a:tcPr marL="121888" marR="121888"/>
                </a:tc>
                <a:tc>
                  <a:txBody>
                    <a:bodyPr/>
                    <a:lstStyle/>
                    <a:p>
                      <a:pPr marL="0" marR="0">
                        <a:lnSpc>
                          <a:spcPct val="107000"/>
                        </a:lnSpc>
                        <a:spcBef>
                          <a:spcPts val="0"/>
                        </a:spcBef>
                        <a:spcAft>
                          <a:spcPts val="0"/>
                        </a:spcAf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Collective Investment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Scheme </a:t>
                      </a:r>
                      <a:r>
                        <a:rPr lang="en-US" sz="2400" b="0" u="none" dirty="0" smtClean="0">
                          <a:effectLst/>
                          <a:latin typeface="Times New Roman" panose="02020603050405020304" pitchFamily="18" charset="0"/>
                          <a:ea typeface="Calibri" panose="020F0502020204030204" pitchFamily="34" charset="0"/>
                          <a:cs typeface="Times New Roman" panose="02020603050405020304" pitchFamily="18" charset="0"/>
                        </a:rPr>
                        <a:t>in compliance with SEBI Regulation </a:t>
                      </a:r>
                      <a:endParaRPr lang="en-US" sz="2400" b="0" u="none"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81542">
                <a:tc>
                  <a:txBody>
                    <a:bodyPr/>
                    <a:lstStyle/>
                    <a:p>
                      <a:pPr marL="0" algn="l" rtl="0" eaLnBrk="1" latinLnBrk="0" hangingPunct="1"/>
                      <a:r>
                        <a:rPr kumimoji="0" lang="en-US" sz="2000" b="0" kern="1200" dirty="0" smtClean="0">
                          <a:solidFill>
                            <a:schemeClr val="tx1"/>
                          </a:solidFill>
                          <a:latin typeface="Times New Roman" pitchFamily="18" charset="0"/>
                          <a:ea typeface="+mn-ea"/>
                          <a:cs typeface="Times New Roman" pitchFamily="18" charset="0"/>
                        </a:rPr>
                        <a:t>17</a:t>
                      </a:r>
                      <a:endParaRPr kumimoji="0" lang="en-US" sz="2000" b="0" kern="1200" dirty="0">
                        <a:solidFill>
                          <a:schemeClr val="tx1"/>
                        </a:solidFill>
                        <a:latin typeface="Times New Roman" pitchFamily="18" charset="0"/>
                        <a:ea typeface="+mn-ea"/>
                        <a:cs typeface="Times New Roman" pitchFamily="18" charset="0"/>
                      </a:endParaRPr>
                    </a:p>
                  </a:txBody>
                  <a:tcPr marL="121888" marR="121888"/>
                </a:tc>
                <a:tc>
                  <a:txBody>
                    <a:bodyPr/>
                    <a:lstStyle/>
                    <a:p>
                      <a:pPr marL="0" marR="0">
                        <a:lnSpc>
                          <a:spcPct val="107000"/>
                        </a:lnSpc>
                        <a:spcBef>
                          <a:spcPts val="0"/>
                        </a:spcBef>
                        <a:spcAft>
                          <a:spcPts val="0"/>
                        </a:spcAf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Convertible </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Note</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issued by Start up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Company (25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lakhs or more repayable within 5 years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51958">
                <a:tc>
                  <a:txBody>
                    <a:bodyPr/>
                    <a:lstStyle/>
                    <a:p>
                      <a:pPr marL="0" algn="l" rtl="0" eaLnBrk="1" latinLnBrk="0" hangingPunct="1"/>
                      <a:r>
                        <a:rPr kumimoji="0" lang="en-US" sz="2000" b="0" kern="1200" dirty="0" smtClean="0">
                          <a:solidFill>
                            <a:schemeClr val="tx1"/>
                          </a:solidFill>
                          <a:latin typeface="Times New Roman" pitchFamily="18" charset="0"/>
                          <a:ea typeface="+mn-ea"/>
                          <a:cs typeface="Times New Roman" pitchFamily="18" charset="0"/>
                        </a:rPr>
                        <a:t>18</a:t>
                      </a:r>
                      <a:endParaRPr kumimoji="0" lang="en-US" sz="2000" b="0" kern="1200" dirty="0">
                        <a:solidFill>
                          <a:schemeClr val="tx1"/>
                        </a:solidFill>
                        <a:latin typeface="Times New Roman" pitchFamily="18" charset="0"/>
                        <a:ea typeface="+mn-ea"/>
                        <a:cs typeface="Times New Roman" pitchFamily="18" charset="0"/>
                      </a:endParaRPr>
                    </a:p>
                  </a:txBody>
                  <a:tcPr marL="121888" marR="121888"/>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Amount received by co from </a:t>
                      </a: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AIF, MF, Domestic Capital Venture, Infrastructure Investment Trusts, Real Estate Investment Trusts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(inserted vide amended Rules,2019)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A3F31473-23EB-4724-8B59-FE6D21D89FA4}" type="slidenum">
              <a:rPr lang="en-US" smtClean="0"/>
              <a:pPr/>
              <a:t>61</a:t>
            </a:fld>
            <a:endParaRPr lang="en-US"/>
          </a:p>
        </p:txBody>
      </p:sp>
      <p:sp>
        <p:nvSpPr>
          <p:cNvPr id="5" name="Footer Placeholder 11"/>
          <p:cNvSpPr>
            <a:spLocks noGrp="1"/>
          </p:cNvSpPr>
          <p:nvPr>
            <p:ph type="ftr" sz="quarter" idx="11"/>
          </p:nvPr>
        </p:nvSpPr>
        <p:spPr>
          <a:xfrm>
            <a:off x="8380412" y="6324600"/>
            <a:ext cx="3133425" cy="365125"/>
          </a:xfrm>
        </p:spPr>
        <p:txBody>
          <a:bodyPr/>
          <a:lstStyle/>
          <a:p>
            <a:r>
              <a:rPr lang="it-IT" sz="1200" smtClean="0"/>
              <a:t>AMITA DESAI &amp; CO. 21 April 2019</a:t>
            </a:r>
            <a:endParaRPr lang="en-US" sz="1200" dirty="0"/>
          </a:p>
        </p:txBody>
      </p:sp>
    </p:spTree>
    <p:extLst>
      <p:ext uri="{BB962C8B-B14F-4D97-AF65-F5344CB8AC3E}">
        <p14:creationId xmlns:p14="http://schemas.microsoft.com/office/powerpoint/2010/main" xmlns="" val="1288917970"/>
      </p:ext>
    </p:extLst>
  </p:cSld>
  <p:clrMapOvr>
    <a:masterClrMapping/>
  </p:clrMapOvr>
  <p:transition spd="med">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609441" y="228600"/>
          <a:ext cx="10969943"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A3F31473-23EB-4724-8B59-FE6D21D89FA4}" type="slidenum">
              <a:rPr lang="en-US" smtClean="0"/>
              <a:pPr/>
              <a:t>62</a:t>
            </a:fld>
            <a:endParaRPr lang="en-US"/>
          </a:p>
        </p:txBody>
      </p:sp>
      <p:sp>
        <p:nvSpPr>
          <p:cNvPr id="5"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3584320632"/>
      </p:ext>
    </p:extLst>
  </p:cSld>
  <p:clrMapOvr>
    <a:masterClrMapping/>
  </p:clrMapOvr>
  <p:transitio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609441" y="1481138"/>
          <a:ext cx="10969943"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pPr algn="ctr"/>
            <a:r>
              <a:rPr lang="en-US" sz="3600" dirty="0" smtClean="0">
                <a:solidFill>
                  <a:srgbClr val="FF0000"/>
                </a:solidFill>
                <a:latin typeface="Times New Roman" pitchFamily="18" charset="0"/>
                <a:ea typeface="+mn-ea"/>
                <a:cs typeface="Times New Roman" pitchFamily="18" charset="0"/>
              </a:rPr>
              <a:t>Punishment For Contravention of Deposit Rules </a:t>
            </a:r>
            <a:br>
              <a:rPr lang="en-US" sz="3600" dirty="0" smtClean="0">
                <a:solidFill>
                  <a:srgbClr val="FF0000"/>
                </a:solidFill>
                <a:latin typeface="Times New Roman" pitchFamily="18" charset="0"/>
                <a:ea typeface="+mn-ea"/>
                <a:cs typeface="Times New Roman" pitchFamily="18" charset="0"/>
              </a:rPr>
            </a:br>
            <a:r>
              <a:rPr lang="en-US" sz="3600" dirty="0" smtClean="0">
                <a:solidFill>
                  <a:srgbClr val="FF0000"/>
                </a:solidFill>
                <a:latin typeface="Times New Roman" pitchFamily="18" charset="0"/>
                <a:ea typeface="+mn-ea"/>
                <a:cs typeface="Times New Roman" pitchFamily="18" charset="0"/>
              </a:rPr>
              <a:t> (Rule 21)</a:t>
            </a:r>
            <a:endParaRPr lang="en-US" sz="3600" dirty="0">
              <a:solidFill>
                <a:srgbClr val="FF0000"/>
              </a:solidFill>
              <a:latin typeface="Times New Roman" pitchFamily="18" charset="0"/>
              <a:ea typeface="+mn-ea"/>
              <a:cs typeface="Times New Roman" pitchFamily="18" charset="0"/>
            </a:endParaRPr>
          </a:p>
        </p:txBody>
      </p:sp>
      <p:sp>
        <p:nvSpPr>
          <p:cNvPr id="4" name="Slide Number Placeholder 3"/>
          <p:cNvSpPr>
            <a:spLocks noGrp="1"/>
          </p:cNvSpPr>
          <p:nvPr>
            <p:ph type="sldNum" sz="quarter" idx="12"/>
          </p:nvPr>
        </p:nvSpPr>
        <p:spPr/>
        <p:txBody>
          <a:bodyPr/>
          <a:lstStyle/>
          <a:p>
            <a:fld id="{A3F31473-23EB-4724-8B59-FE6D21D89FA4}" type="slidenum">
              <a:rPr lang="en-US" smtClean="0"/>
              <a:pPr/>
              <a:t>63</a:t>
            </a:fld>
            <a:endParaRPr lang="en-US"/>
          </a:p>
        </p:txBody>
      </p:sp>
      <p:sp>
        <p:nvSpPr>
          <p:cNvPr id="7"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2827680341"/>
      </p:ext>
    </p:extLst>
  </p:cSld>
  <p:clrMapOvr>
    <a:masterClrMapping/>
  </p:clrMapOvr>
  <p:transition spd="med">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904412" y="5791200"/>
            <a:ext cx="2362200" cy="369332"/>
          </a:xfrm>
          <a:prstGeom prst="rect">
            <a:avLst/>
          </a:prstGeom>
          <a:noFill/>
        </p:spPr>
        <p:txBody>
          <a:bodyPr wrap="square" rtlCol="0">
            <a:spAutoFit/>
          </a:bodyPr>
          <a:lstStyle/>
          <a:p>
            <a:r>
              <a:rPr lang="en-US" b="1" dirty="0" smtClean="0">
                <a:solidFill>
                  <a:srgbClr val="002060"/>
                </a:solidFill>
              </a:rPr>
              <a:t>- </a:t>
            </a:r>
            <a:r>
              <a:rPr lang="en-US" b="1" dirty="0" err="1" smtClean="0">
                <a:solidFill>
                  <a:srgbClr val="002060"/>
                </a:solidFill>
              </a:rPr>
              <a:t>Amita</a:t>
            </a:r>
            <a:r>
              <a:rPr lang="en-US" b="1" dirty="0" smtClean="0">
                <a:solidFill>
                  <a:srgbClr val="002060"/>
                </a:solidFill>
              </a:rPr>
              <a:t> Desai &amp; Co</a:t>
            </a:r>
            <a:r>
              <a:rPr lang="en-US" b="1" dirty="0" smtClean="0"/>
              <a:t>.</a:t>
            </a:r>
            <a:endParaRPr lang="en-US" b="1" dirty="0"/>
          </a:p>
        </p:txBody>
      </p:sp>
      <p:pic>
        <p:nvPicPr>
          <p:cNvPr id="16" name="Picture 15" descr="Company-Annual-Filing-1.jpg"/>
          <p:cNvPicPr>
            <a:picLocks noChangeAspect="1"/>
          </p:cNvPicPr>
          <p:nvPr/>
        </p:nvPicPr>
        <p:blipFill>
          <a:blip r:embed="rId3"/>
          <a:stretch>
            <a:fillRect/>
          </a:stretch>
        </p:blipFill>
        <p:spPr>
          <a:xfrm>
            <a:off x="912812" y="1066800"/>
            <a:ext cx="10439400" cy="4572000"/>
          </a:xfrm>
          <a:prstGeom prst="rect">
            <a:avLst/>
          </a:prstGeom>
        </p:spPr>
      </p:pic>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64</a:t>
            </a:fld>
            <a:endParaRPr lang="en-US"/>
          </a:p>
        </p:txBody>
      </p:sp>
    </p:spTree>
    <p:extLst>
      <p:ext uri="{BB962C8B-B14F-4D97-AF65-F5344CB8AC3E}">
        <p14:creationId xmlns:p14="http://schemas.microsoft.com/office/powerpoint/2010/main" xmlns="" val="183290422"/>
      </p:ext>
    </p:extLst>
  </p:cSld>
  <p:clrMapOvr>
    <a:masterClrMapping/>
  </p:clrMapOvr>
  <p:transition spd="med">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574271" y="983544"/>
          <a:ext cx="8558741" cy="5417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65</a:t>
            </a:fld>
            <a:endParaRPr lang="en-US"/>
          </a:p>
        </p:txBody>
      </p:sp>
    </p:spTree>
    <p:extLst>
      <p:ext uri="{BB962C8B-B14F-4D97-AF65-F5344CB8AC3E}">
        <p14:creationId xmlns:p14="http://schemas.microsoft.com/office/powerpoint/2010/main" xmlns="" val="2896951251"/>
      </p:ext>
    </p:extLst>
  </p:cSld>
  <p:clrMapOvr>
    <a:masterClrMapping/>
  </p:clrMapOvr>
  <p:transition spd="med">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141412" y="838200"/>
            <a:ext cx="99822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latin typeface="Times New Roman" pitchFamily="18" charset="0"/>
                <a:cs typeface="Times New Roman" pitchFamily="18" charset="0"/>
              </a:rPr>
              <a:t>Section 92: Annual Return</a:t>
            </a:r>
            <a:endParaRPr lang="en-US" sz="3600" b="1" dirty="0">
              <a:latin typeface="Times New Roman" pitchFamily="18" charset="0"/>
              <a:cs typeface="Times New Roman" pitchFamily="18" charset="0"/>
            </a:endParaRPr>
          </a:p>
        </p:txBody>
      </p:sp>
      <p:graphicFrame>
        <p:nvGraphicFramePr>
          <p:cNvPr id="9" name="Diagram 8"/>
          <p:cNvGraphicFramePr/>
          <p:nvPr>
            <p:extLst/>
          </p:nvPr>
        </p:nvGraphicFramePr>
        <p:xfrm>
          <a:off x="2436812" y="1828800"/>
          <a:ext cx="6477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7" name="Slide Number Placeholder 6"/>
          <p:cNvSpPr>
            <a:spLocks noGrp="1"/>
          </p:cNvSpPr>
          <p:nvPr>
            <p:ph type="sldNum" sz="quarter" idx="12"/>
          </p:nvPr>
        </p:nvSpPr>
        <p:spPr/>
        <p:txBody>
          <a:bodyPr/>
          <a:lstStyle/>
          <a:p>
            <a:fld id="{A3F31473-23EB-4724-8B59-FE6D21D89FA4}" type="slidenum">
              <a:rPr lang="en-US" smtClean="0"/>
              <a:pPr/>
              <a:t>66</a:t>
            </a:fld>
            <a:endParaRPr lang="en-US"/>
          </a:p>
        </p:txBody>
      </p:sp>
    </p:spTree>
    <p:extLst>
      <p:ext uri="{BB962C8B-B14F-4D97-AF65-F5344CB8AC3E}">
        <p14:creationId xmlns:p14="http://schemas.microsoft.com/office/powerpoint/2010/main" xmlns="" val="2764868390"/>
      </p:ext>
    </p:extLst>
  </p:cSld>
  <p:clrMapOvr>
    <a:masterClrMapping/>
  </p:clrMapOvr>
  <p:transition spd="med">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exagon 7"/>
          <p:cNvSpPr/>
          <p:nvPr/>
        </p:nvSpPr>
        <p:spPr>
          <a:xfrm>
            <a:off x="303212" y="990600"/>
            <a:ext cx="11658600" cy="685800"/>
          </a:xfrm>
          <a:prstGeom prst="hexagon">
            <a:avLst/>
          </a:prstGeom>
          <a:solidFill>
            <a:schemeClr val="bg2"/>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smtClean="0">
                <a:latin typeface="Times New Roman" pitchFamily="18" charset="0"/>
                <a:cs typeface="Times New Roman" pitchFamily="18" charset="0"/>
              </a:rPr>
              <a:t>Annual Return in Form MGT - 7 which shall contain the following particulars as on the close of the Financial Year</a:t>
            </a:r>
            <a:endParaRPr lang="en-US" sz="2000" b="1" dirty="0">
              <a:latin typeface="Times New Roman" pitchFamily="18" charset="0"/>
              <a:cs typeface="Times New Roman" pitchFamily="18" charset="0"/>
            </a:endParaRPr>
          </a:p>
        </p:txBody>
      </p:sp>
      <p:sp>
        <p:nvSpPr>
          <p:cNvPr id="23" name="Rectangle 22"/>
          <p:cNvSpPr/>
          <p:nvPr/>
        </p:nvSpPr>
        <p:spPr>
          <a:xfrm>
            <a:off x="531812" y="2057400"/>
            <a:ext cx="112014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latin typeface="Times New Roman" pitchFamily="18" charset="0"/>
                <a:cs typeface="Times New Roman" pitchFamily="18" charset="0"/>
              </a:rPr>
              <a:t>its </a:t>
            </a:r>
            <a:r>
              <a:rPr lang="en-US" sz="2000" b="1" u="sng" dirty="0" smtClean="0">
                <a:solidFill>
                  <a:srgbClr val="C00000"/>
                </a:solidFill>
                <a:latin typeface="Times New Roman" pitchFamily="18" charset="0"/>
                <a:cs typeface="Times New Roman" pitchFamily="18" charset="0"/>
              </a:rPr>
              <a:t>promoters, directors, key managerial personnel </a:t>
            </a:r>
            <a:r>
              <a:rPr lang="en-US" sz="2000" dirty="0" smtClean="0">
                <a:latin typeface="Times New Roman" pitchFamily="18" charset="0"/>
                <a:cs typeface="Times New Roman" pitchFamily="18" charset="0"/>
              </a:rPr>
              <a:t>along with changes therein since the close of the previous financial year</a:t>
            </a:r>
            <a:endParaRPr lang="en-US" sz="2000" dirty="0">
              <a:latin typeface="Times New Roman" pitchFamily="18" charset="0"/>
              <a:cs typeface="Times New Roman" pitchFamily="18" charset="0"/>
            </a:endParaRPr>
          </a:p>
        </p:txBody>
      </p:sp>
      <p:sp>
        <p:nvSpPr>
          <p:cNvPr id="24" name="Rectangle 23"/>
          <p:cNvSpPr/>
          <p:nvPr/>
        </p:nvSpPr>
        <p:spPr>
          <a:xfrm>
            <a:off x="531812" y="2971800"/>
            <a:ext cx="112014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u="sng" dirty="0" smtClean="0">
                <a:solidFill>
                  <a:srgbClr val="C00000"/>
                </a:solidFill>
                <a:latin typeface="Times New Roman" pitchFamily="18" charset="0"/>
                <a:cs typeface="Times New Roman" pitchFamily="18" charset="0"/>
              </a:rPr>
              <a:t>meetings of members or a class </a:t>
            </a:r>
            <a:r>
              <a:rPr lang="en-US" sz="2000" dirty="0" smtClean="0">
                <a:solidFill>
                  <a:srgbClr val="C00000"/>
                </a:solidFill>
                <a:latin typeface="Times New Roman" pitchFamily="18" charset="0"/>
                <a:cs typeface="Times New Roman" pitchFamily="18" charset="0"/>
              </a:rPr>
              <a:t>thereof, board and its various committees </a:t>
            </a:r>
            <a:r>
              <a:rPr lang="en-US" sz="2000" dirty="0" smtClean="0">
                <a:latin typeface="Times New Roman" pitchFamily="18" charset="0"/>
                <a:cs typeface="Times New Roman" pitchFamily="18" charset="0"/>
              </a:rPr>
              <a:t>along with attendance details</a:t>
            </a:r>
          </a:p>
        </p:txBody>
      </p:sp>
      <p:sp>
        <p:nvSpPr>
          <p:cNvPr id="26" name="Rectangle 25"/>
          <p:cNvSpPr/>
          <p:nvPr/>
        </p:nvSpPr>
        <p:spPr>
          <a:xfrm>
            <a:off x="531812" y="3886200"/>
            <a:ext cx="112014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u="sng" dirty="0" smtClean="0">
                <a:solidFill>
                  <a:srgbClr val="C00000"/>
                </a:solidFill>
                <a:latin typeface="Times New Roman" pitchFamily="18" charset="0"/>
                <a:cs typeface="Times New Roman" pitchFamily="18" charset="0"/>
              </a:rPr>
              <a:t>remuneration</a:t>
            </a:r>
            <a:r>
              <a:rPr lang="en-US" sz="2000" dirty="0" smtClean="0">
                <a:latin typeface="Times New Roman" pitchFamily="18" charset="0"/>
                <a:cs typeface="Times New Roman" pitchFamily="18" charset="0"/>
              </a:rPr>
              <a:t> of directors and key managerial personnel and for private companies aggregate amount of remuneration drawn by directors</a:t>
            </a:r>
          </a:p>
        </p:txBody>
      </p:sp>
      <p:sp>
        <p:nvSpPr>
          <p:cNvPr id="28" name="Rectangle 27"/>
          <p:cNvSpPr/>
          <p:nvPr/>
        </p:nvSpPr>
        <p:spPr>
          <a:xfrm>
            <a:off x="531812" y="4800600"/>
            <a:ext cx="112014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u="sng" dirty="0" smtClean="0">
                <a:solidFill>
                  <a:srgbClr val="C00000"/>
                </a:solidFill>
                <a:latin typeface="Times New Roman" pitchFamily="18" charset="0"/>
                <a:cs typeface="Times New Roman" pitchFamily="18" charset="0"/>
              </a:rPr>
              <a:t>penalty or punishment </a:t>
            </a:r>
            <a:r>
              <a:rPr lang="en-US" sz="2000" dirty="0" smtClean="0">
                <a:latin typeface="Times New Roman" pitchFamily="18" charset="0"/>
                <a:cs typeface="Times New Roman" pitchFamily="18" charset="0"/>
              </a:rPr>
              <a:t>imposed on the company, its directors or officers and details of compounding of offences and appeals made against such penalty or punishment</a:t>
            </a:r>
          </a:p>
        </p:txBody>
      </p:sp>
      <p:sp>
        <p:nvSpPr>
          <p:cNvPr id="34" name="Rectangle 33"/>
          <p:cNvSpPr/>
          <p:nvPr/>
        </p:nvSpPr>
        <p:spPr>
          <a:xfrm>
            <a:off x="531812" y="5715000"/>
            <a:ext cx="112014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latin typeface="Times New Roman" pitchFamily="18" charset="0"/>
                <a:cs typeface="Times New Roman" pitchFamily="18" charset="0"/>
              </a:rPr>
              <a:t>its </a:t>
            </a:r>
            <a:r>
              <a:rPr lang="en-US" sz="2000" b="1" u="sng" dirty="0" smtClean="0">
                <a:solidFill>
                  <a:srgbClr val="C00000"/>
                </a:solidFill>
                <a:latin typeface="Times New Roman" pitchFamily="18" charset="0"/>
                <a:cs typeface="Times New Roman" pitchFamily="18" charset="0"/>
              </a:rPr>
              <a:t>registered office, principal business activities, particulars of its holding, subsidiary and associate companies</a:t>
            </a:r>
          </a:p>
        </p:txBody>
      </p:sp>
      <p:sp>
        <p:nvSpPr>
          <p:cNvPr id="9"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0" name="Slide Number Placeholder 9"/>
          <p:cNvSpPr>
            <a:spLocks noGrp="1"/>
          </p:cNvSpPr>
          <p:nvPr>
            <p:ph type="sldNum" sz="quarter" idx="12"/>
          </p:nvPr>
        </p:nvSpPr>
        <p:spPr/>
        <p:txBody>
          <a:bodyPr/>
          <a:lstStyle/>
          <a:p>
            <a:fld id="{A3F31473-23EB-4724-8B59-FE6D21D89FA4}" type="slidenum">
              <a:rPr lang="en-US" smtClean="0"/>
              <a:pPr/>
              <a:t>67</a:t>
            </a:fld>
            <a:endParaRPr lang="en-US"/>
          </a:p>
        </p:txBody>
      </p:sp>
    </p:spTree>
    <p:extLst>
      <p:ext uri="{BB962C8B-B14F-4D97-AF65-F5344CB8AC3E}">
        <p14:creationId xmlns:p14="http://schemas.microsoft.com/office/powerpoint/2010/main" xmlns="" val="2323531247"/>
      </p:ext>
    </p:extLst>
  </p:cSld>
  <p:clrMapOvr>
    <a:masterClrMapping/>
  </p:clrMapOvr>
  <p:transition spd="med">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531812" y="4648200"/>
            <a:ext cx="11277600" cy="990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latin typeface="Times New Roman" pitchFamily="18" charset="0"/>
                <a:cs typeface="Times New Roman" pitchFamily="18" charset="0"/>
              </a:rPr>
              <a:t>matters relating </a:t>
            </a:r>
            <a:r>
              <a:rPr lang="en-US" sz="2800" b="1" u="sng" dirty="0" smtClean="0">
                <a:solidFill>
                  <a:srgbClr val="C00000"/>
                </a:solidFill>
                <a:latin typeface="Times New Roman" pitchFamily="18" charset="0"/>
                <a:cs typeface="Times New Roman" pitchFamily="18" charset="0"/>
              </a:rPr>
              <a:t>to certification of compliances, disclosures </a:t>
            </a:r>
            <a:r>
              <a:rPr lang="en-US" sz="2800" dirty="0" smtClean="0">
                <a:latin typeface="Times New Roman" pitchFamily="18" charset="0"/>
                <a:cs typeface="Times New Roman" pitchFamily="18" charset="0"/>
              </a:rPr>
              <a:t>as may be prescribed</a:t>
            </a:r>
            <a:endParaRPr lang="en-US" sz="2800" dirty="0">
              <a:latin typeface="Times New Roman" pitchFamily="18" charset="0"/>
              <a:cs typeface="Times New Roman" pitchFamily="18" charset="0"/>
            </a:endParaRPr>
          </a:p>
        </p:txBody>
      </p:sp>
      <p:sp>
        <p:nvSpPr>
          <p:cNvPr id="22" name="Rectangle 21"/>
          <p:cNvSpPr/>
          <p:nvPr/>
        </p:nvSpPr>
        <p:spPr>
          <a:xfrm>
            <a:off x="379412" y="3352800"/>
            <a:ext cx="11277600" cy="1143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latin typeface="Times New Roman" pitchFamily="18" charset="0"/>
                <a:cs typeface="Times New Roman" pitchFamily="18" charset="0"/>
              </a:rPr>
              <a:t>its shares, debentures and other securities &amp; </a:t>
            </a:r>
            <a:r>
              <a:rPr lang="en-US" sz="2800" b="1" u="sng" dirty="0" smtClean="0">
                <a:solidFill>
                  <a:srgbClr val="C00000"/>
                </a:solidFill>
                <a:latin typeface="Times New Roman" pitchFamily="18" charset="0"/>
                <a:cs typeface="Times New Roman" pitchFamily="18" charset="0"/>
              </a:rPr>
              <a:t>shareholding pattern and its indebtedness </a:t>
            </a:r>
            <a:endParaRPr lang="en-US" sz="2800" b="1" u="sng" dirty="0">
              <a:solidFill>
                <a:srgbClr val="C00000"/>
              </a:solidFill>
              <a:latin typeface="Times New Roman" pitchFamily="18" charset="0"/>
              <a:cs typeface="Times New Roman" pitchFamily="18" charset="0"/>
            </a:endParaRPr>
          </a:p>
        </p:txBody>
      </p:sp>
      <p:sp>
        <p:nvSpPr>
          <p:cNvPr id="23" name="Rectangle 22"/>
          <p:cNvSpPr/>
          <p:nvPr/>
        </p:nvSpPr>
        <p:spPr>
          <a:xfrm>
            <a:off x="455612" y="2057400"/>
            <a:ext cx="11201400" cy="1219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latin typeface="Times New Roman" pitchFamily="18" charset="0"/>
                <a:cs typeface="Times New Roman" pitchFamily="18" charset="0"/>
              </a:rPr>
              <a:t>Details, as may be prescribed, in </a:t>
            </a:r>
            <a:r>
              <a:rPr lang="en-US" sz="2400" b="1" u="sng" dirty="0" smtClean="0">
                <a:solidFill>
                  <a:srgbClr val="C00000"/>
                </a:solidFill>
                <a:latin typeface="Times New Roman" pitchFamily="18" charset="0"/>
                <a:cs typeface="Times New Roman" pitchFamily="18" charset="0"/>
              </a:rPr>
              <a:t>respect of shares </a:t>
            </a:r>
            <a:r>
              <a:rPr lang="en-US" sz="2400" dirty="0" smtClean="0">
                <a:latin typeface="Times New Roman" pitchFamily="18" charset="0"/>
                <a:cs typeface="Times New Roman" pitchFamily="18" charset="0"/>
              </a:rPr>
              <a:t>held by or on behalf of the Foreign Institutional Investors indicating their names, addresses, countries of incorporation, registration and percentage of shareholding held by them</a:t>
            </a:r>
            <a:endParaRPr lang="en-US" sz="2400" dirty="0">
              <a:latin typeface="Times New Roman" pitchFamily="18" charset="0"/>
              <a:cs typeface="Times New Roman" pitchFamily="18" charset="0"/>
            </a:endParaRPr>
          </a:p>
        </p:txBody>
      </p:sp>
      <p:sp>
        <p:nvSpPr>
          <p:cNvPr id="24" name="Rectangle 23"/>
          <p:cNvSpPr/>
          <p:nvPr/>
        </p:nvSpPr>
        <p:spPr>
          <a:xfrm>
            <a:off x="379412" y="5943600"/>
            <a:ext cx="112776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latin typeface="Times New Roman" pitchFamily="18" charset="0"/>
                <a:cs typeface="Times New Roman" pitchFamily="18" charset="0"/>
              </a:rPr>
              <a:t>such other matters as may be prescribed</a:t>
            </a:r>
            <a:endParaRPr lang="en-US" sz="3200" dirty="0">
              <a:latin typeface="Times New Roman" pitchFamily="18" charset="0"/>
              <a:cs typeface="Times New Roman" pitchFamily="18" charset="0"/>
            </a:endParaRPr>
          </a:p>
        </p:txBody>
      </p:sp>
      <p:sp>
        <p:nvSpPr>
          <p:cNvPr id="25" name="Rectangle 24"/>
          <p:cNvSpPr/>
          <p:nvPr/>
        </p:nvSpPr>
        <p:spPr>
          <a:xfrm>
            <a:off x="455612" y="762000"/>
            <a:ext cx="11277600" cy="1143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b="1" u="sng" dirty="0" smtClean="0">
                <a:solidFill>
                  <a:srgbClr val="C00000"/>
                </a:solidFill>
                <a:latin typeface="Times New Roman" pitchFamily="18" charset="0"/>
                <a:cs typeface="Times New Roman" pitchFamily="18" charset="0"/>
              </a:rPr>
              <a:t>its members and debenture-holders </a:t>
            </a:r>
            <a:r>
              <a:rPr lang="en-US" sz="2400" dirty="0" smtClean="0">
                <a:latin typeface="Times New Roman" pitchFamily="18" charset="0"/>
                <a:cs typeface="Times New Roman" pitchFamily="18" charset="0"/>
              </a:rPr>
              <a:t>along with changes therein since the close of the previous financial year</a:t>
            </a:r>
          </a:p>
        </p:txBody>
      </p:sp>
      <p:sp>
        <p:nvSpPr>
          <p:cNvPr id="9"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8" name="Slide Number Placeholder 7"/>
          <p:cNvSpPr>
            <a:spLocks noGrp="1"/>
          </p:cNvSpPr>
          <p:nvPr>
            <p:ph type="sldNum" sz="quarter" idx="12"/>
          </p:nvPr>
        </p:nvSpPr>
        <p:spPr/>
        <p:txBody>
          <a:bodyPr/>
          <a:lstStyle/>
          <a:p>
            <a:fld id="{A3F31473-23EB-4724-8B59-FE6D21D89FA4}" type="slidenum">
              <a:rPr lang="en-US" smtClean="0"/>
              <a:pPr/>
              <a:t>68</a:t>
            </a:fld>
            <a:endParaRPr lang="en-US"/>
          </a:p>
        </p:txBody>
      </p:sp>
    </p:spTree>
    <p:extLst>
      <p:ext uri="{BB962C8B-B14F-4D97-AF65-F5344CB8AC3E}">
        <p14:creationId xmlns:p14="http://schemas.microsoft.com/office/powerpoint/2010/main" xmlns="" val="1744141503"/>
      </p:ext>
    </p:extLst>
  </p:cSld>
  <p:clrMapOvr>
    <a:masterClrMapping/>
  </p:clrMapOvr>
  <p:transition spd="med">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5612" y="838200"/>
            <a:ext cx="11353800" cy="457200"/>
          </a:xfrm>
          <a:prstGeom prst="rect">
            <a:avLst/>
          </a:prstGeom>
          <a:solidFill>
            <a:schemeClr val="bg2"/>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Summary of Section 92 – Annual Return</a:t>
            </a:r>
            <a:endParaRPr lang="en-US" sz="2800" b="1" dirty="0">
              <a:latin typeface="Times New Roman" pitchFamily="18" charset="0"/>
              <a:cs typeface="Times New Roman" pitchFamily="18" charset="0"/>
            </a:endParaRPr>
          </a:p>
        </p:txBody>
      </p:sp>
      <p:sp>
        <p:nvSpPr>
          <p:cNvPr id="7" name="Rounded Rectangle 6"/>
          <p:cNvSpPr/>
          <p:nvPr/>
        </p:nvSpPr>
        <p:spPr>
          <a:xfrm>
            <a:off x="531812" y="1447800"/>
            <a:ext cx="11201400" cy="685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latin typeface="Times New Roman" pitchFamily="18" charset="0"/>
                <a:cs typeface="Times New Roman" pitchFamily="18" charset="0"/>
              </a:rPr>
              <a:t>Every Company shall prepare its Annual Return in </a:t>
            </a:r>
            <a:r>
              <a:rPr lang="en-US" sz="2000" b="1" dirty="0" smtClean="0">
                <a:latin typeface="Times New Roman" pitchFamily="18" charset="0"/>
                <a:cs typeface="Times New Roman" pitchFamily="18" charset="0"/>
              </a:rPr>
              <a:t>Form MGT-7 </a:t>
            </a:r>
            <a:r>
              <a:rPr lang="en-US" sz="2000" dirty="0" smtClean="0">
                <a:latin typeface="Times New Roman" pitchFamily="18" charset="0"/>
                <a:cs typeface="Times New Roman" pitchFamily="18" charset="0"/>
              </a:rPr>
              <a:t>stating certain details  as on close of the Financial Year </a:t>
            </a:r>
            <a:endParaRPr lang="en-US" sz="2000" dirty="0">
              <a:latin typeface="Times New Roman" pitchFamily="18" charset="0"/>
              <a:cs typeface="Times New Roman" pitchFamily="18" charset="0"/>
            </a:endParaRPr>
          </a:p>
        </p:txBody>
      </p:sp>
      <p:sp>
        <p:nvSpPr>
          <p:cNvPr id="8" name="Rounded Rectangle 7"/>
          <p:cNvSpPr/>
          <p:nvPr/>
        </p:nvSpPr>
        <p:spPr>
          <a:xfrm>
            <a:off x="531812" y="2286000"/>
            <a:ext cx="11201400" cy="685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smtClean="0">
                <a:latin typeface="Times New Roman" pitchFamily="18" charset="0"/>
                <a:cs typeface="Times New Roman" pitchFamily="18" charset="0"/>
              </a:rPr>
              <a:t>An extract of Annual Return in </a:t>
            </a:r>
            <a:r>
              <a:rPr lang="en-US" sz="2000" b="1" dirty="0" smtClean="0">
                <a:latin typeface="Times New Roman" pitchFamily="18" charset="0"/>
                <a:cs typeface="Times New Roman" pitchFamily="18" charset="0"/>
              </a:rPr>
              <a:t>Form MGT-9 </a:t>
            </a:r>
            <a:r>
              <a:rPr lang="en-US" sz="2000" dirty="0" smtClean="0">
                <a:latin typeface="Times New Roman" pitchFamily="18" charset="0"/>
                <a:cs typeface="Times New Roman" pitchFamily="18" charset="0"/>
              </a:rPr>
              <a:t>shall be attached with the Director’s Report.</a:t>
            </a:r>
          </a:p>
          <a:p>
            <a:pPr algn="ctr"/>
            <a:r>
              <a:rPr lang="en-US" sz="2000" dirty="0" smtClean="0">
                <a:latin typeface="Times New Roman" pitchFamily="18" charset="0"/>
                <a:cs typeface="Times New Roman" pitchFamily="18" charset="0"/>
              </a:rPr>
              <a:t>(Same is exempted for Specified IFSC Public Co. &amp; Private Co.)</a:t>
            </a:r>
          </a:p>
        </p:txBody>
      </p:sp>
      <p:sp>
        <p:nvSpPr>
          <p:cNvPr id="9" name="Rectangle 8"/>
          <p:cNvSpPr/>
          <p:nvPr/>
        </p:nvSpPr>
        <p:spPr>
          <a:xfrm>
            <a:off x="684212" y="3048000"/>
            <a:ext cx="3276600" cy="381000"/>
          </a:xfrm>
          <a:prstGeom prst="rect">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smtClean="0">
                <a:solidFill>
                  <a:schemeClr val="tx1"/>
                </a:solidFill>
                <a:latin typeface="Times New Roman" pitchFamily="18" charset="0"/>
                <a:cs typeface="Times New Roman" pitchFamily="18" charset="0"/>
              </a:rPr>
              <a:t>Signing of Annual Return</a:t>
            </a:r>
            <a:endParaRPr lang="en-US" sz="2000" b="1" dirty="0">
              <a:solidFill>
                <a:schemeClr val="tx1"/>
              </a:solidFill>
              <a:latin typeface="Times New Roman" pitchFamily="18" charset="0"/>
              <a:cs typeface="Times New Roman" pitchFamily="18" charset="0"/>
            </a:endParaRPr>
          </a:p>
        </p:txBody>
      </p:sp>
      <p:sp>
        <p:nvSpPr>
          <p:cNvPr id="10" name="Rectangle 9"/>
          <p:cNvSpPr/>
          <p:nvPr/>
        </p:nvSpPr>
        <p:spPr>
          <a:xfrm>
            <a:off x="227012" y="3733800"/>
            <a:ext cx="1828800" cy="838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Other Co.</a:t>
            </a:r>
            <a:endParaRPr lang="en-US" dirty="0">
              <a:latin typeface="Times New Roman" pitchFamily="18" charset="0"/>
              <a:cs typeface="Times New Roman" pitchFamily="18" charset="0"/>
            </a:endParaRPr>
          </a:p>
        </p:txBody>
      </p:sp>
      <p:sp>
        <p:nvSpPr>
          <p:cNvPr id="11" name="Rectangle 10"/>
          <p:cNvSpPr/>
          <p:nvPr/>
        </p:nvSpPr>
        <p:spPr>
          <a:xfrm>
            <a:off x="2741612" y="3733800"/>
            <a:ext cx="1828800" cy="838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OPC/ Small/ Startup Private Co</a:t>
            </a:r>
            <a:r>
              <a:rPr lang="en-US" dirty="0" smtClean="0"/>
              <a:t>.</a:t>
            </a:r>
            <a:endParaRPr lang="en-US" dirty="0"/>
          </a:p>
        </p:txBody>
      </p:sp>
      <p:sp>
        <p:nvSpPr>
          <p:cNvPr id="12" name="Rectangle 11"/>
          <p:cNvSpPr/>
          <p:nvPr/>
        </p:nvSpPr>
        <p:spPr>
          <a:xfrm>
            <a:off x="227012" y="4800600"/>
            <a:ext cx="1828800" cy="1828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66688" indent="-166688">
              <a:buFont typeface="Wingdings" pitchFamily="2" charset="2"/>
              <a:buChar char="§"/>
            </a:pPr>
            <a:r>
              <a:rPr lang="en-US" dirty="0" smtClean="0">
                <a:latin typeface="Times New Roman" pitchFamily="18" charset="0"/>
                <a:cs typeface="Times New Roman" pitchFamily="18" charset="0"/>
              </a:rPr>
              <a:t>Director &amp; CS</a:t>
            </a:r>
          </a:p>
          <a:p>
            <a:pPr marL="166688" indent="-166688"/>
            <a:endParaRPr lang="en-US" sz="800" dirty="0" smtClean="0">
              <a:latin typeface="Times New Roman" pitchFamily="18" charset="0"/>
              <a:cs typeface="Times New Roman" pitchFamily="18" charset="0"/>
            </a:endParaRPr>
          </a:p>
          <a:p>
            <a:pPr marL="342900" indent="-342900" algn="ctr"/>
            <a:r>
              <a:rPr lang="en-US" b="1" i="1" dirty="0" smtClean="0">
                <a:latin typeface="Times New Roman" pitchFamily="18" charset="0"/>
                <a:cs typeface="Times New Roman" pitchFamily="18" charset="0"/>
              </a:rPr>
              <a:t>(OR)</a:t>
            </a:r>
          </a:p>
          <a:p>
            <a:pPr marL="342900" indent="-342900" algn="ctr"/>
            <a:endParaRPr lang="en-US" sz="800" b="1" i="1" dirty="0" smtClean="0">
              <a:latin typeface="Times New Roman" pitchFamily="18" charset="0"/>
              <a:cs typeface="Times New Roman" pitchFamily="18" charset="0"/>
            </a:endParaRPr>
          </a:p>
          <a:p>
            <a:pPr marL="166688" indent="-166688" algn="just">
              <a:buFont typeface="Wingdings" pitchFamily="2" charset="2"/>
              <a:buChar char="§"/>
            </a:pPr>
            <a:r>
              <a:rPr lang="en-US" dirty="0" smtClean="0">
                <a:latin typeface="Times New Roman" pitchFamily="18" charset="0"/>
                <a:cs typeface="Times New Roman" pitchFamily="18" charset="0"/>
              </a:rPr>
              <a:t>Where there is no CS, by a PCS</a:t>
            </a:r>
            <a:endParaRPr lang="en-US" dirty="0">
              <a:latin typeface="Times New Roman" pitchFamily="18" charset="0"/>
              <a:cs typeface="Times New Roman" pitchFamily="18" charset="0"/>
            </a:endParaRPr>
          </a:p>
        </p:txBody>
      </p:sp>
      <p:sp>
        <p:nvSpPr>
          <p:cNvPr id="13" name="Rectangle 12"/>
          <p:cNvSpPr/>
          <p:nvPr/>
        </p:nvSpPr>
        <p:spPr>
          <a:xfrm>
            <a:off x="2741612" y="4800600"/>
            <a:ext cx="1828800" cy="1828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indent="166688">
              <a:buFont typeface="Wingdings" pitchFamily="2" charset="2"/>
              <a:buChar char="§"/>
            </a:pPr>
            <a:r>
              <a:rPr lang="en-US" dirty="0" smtClean="0">
                <a:latin typeface="Times New Roman" pitchFamily="18" charset="0"/>
                <a:cs typeface="Times New Roman" pitchFamily="18" charset="0"/>
              </a:rPr>
              <a:t>CS </a:t>
            </a:r>
          </a:p>
          <a:p>
            <a:pPr indent="166688"/>
            <a:endParaRPr lang="en-US" sz="800" dirty="0" smtClean="0">
              <a:latin typeface="Times New Roman" pitchFamily="18" charset="0"/>
              <a:cs typeface="Times New Roman" pitchFamily="18" charset="0"/>
            </a:endParaRPr>
          </a:p>
          <a:p>
            <a:pPr marL="342900" indent="-342900" algn="ctr"/>
            <a:r>
              <a:rPr lang="en-US" b="1" i="1" dirty="0" smtClean="0">
                <a:latin typeface="Times New Roman" pitchFamily="18" charset="0"/>
                <a:cs typeface="Times New Roman" pitchFamily="18" charset="0"/>
              </a:rPr>
              <a:t>(OR)</a:t>
            </a:r>
          </a:p>
          <a:p>
            <a:pPr marL="342900" indent="-342900" algn="ctr"/>
            <a:endParaRPr lang="en-US" sz="800" b="1" i="1" dirty="0" smtClean="0">
              <a:latin typeface="Times New Roman" pitchFamily="18" charset="0"/>
              <a:cs typeface="Times New Roman" pitchFamily="18" charset="0"/>
            </a:endParaRPr>
          </a:p>
          <a:p>
            <a:pPr marL="166688" indent="-166688" algn="just">
              <a:buFont typeface="Wingdings" pitchFamily="2" charset="2"/>
              <a:buChar char="§"/>
            </a:pPr>
            <a:r>
              <a:rPr lang="en-US" dirty="0" smtClean="0">
                <a:latin typeface="Times New Roman" pitchFamily="18" charset="0"/>
                <a:cs typeface="Times New Roman" pitchFamily="18" charset="0"/>
              </a:rPr>
              <a:t>Where there is no CS, by a PCS</a:t>
            </a:r>
            <a:endParaRPr lang="en-US" dirty="0">
              <a:latin typeface="Times New Roman" pitchFamily="18" charset="0"/>
              <a:cs typeface="Times New Roman" pitchFamily="18" charset="0"/>
            </a:endParaRPr>
          </a:p>
        </p:txBody>
      </p:sp>
      <p:sp>
        <p:nvSpPr>
          <p:cNvPr id="14" name="Rectangle 13"/>
          <p:cNvSpPr/>
          <p:nvPr/>
        </p:nvSpPr>
        <p:spPr>
          <a:xfrm>
            <a:off x="7466012" y="3048000"/>
            <a:ext cx="4114800" cy="381000"/>
          </a:xfrm>
          <a:prstGeom prst="rect">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smtClean="0">
                <a:solidFill>
                  <a:schemeClr val="tx1"/>
                </a:solidFill>
                <a:latin typeface="Times New Roman" pitchFamily="18" charset="0"/>
                <a:cs typeface="Times New Roman" pitchFamily="18" charset="0"/>
              </a:rPr>
              <a:t>Certification of Annual Return</a:t>
            </a:r>
            <a:endParaRPr lang="en-US" sz="2000" b="1" dirty="0">
              <a:solidFill>
                <a:schemeClr val="tx1"/>
              </a:solidFill>
              <a:latin typeface="Times New Roman" pitchFamily="18" charset="0"/>
              <a:cs typeface="Times New Roman" pitchFamily="18" charset="0"/>
            </a:endParaRPr>
          </a:p>
        </p:txBody>
      </p:sp>
      <p:sp>
        <p:nvSpPr>
          <p:cNvPr id="15" name="Rectangle 14"/>
          <p:cNvSpPr/>
          <p:nvPr/>
        </p:nvSpPr>
        <p:spPr>
          <a:xfrm>
            <a:off x="6399212" y="3810000"/>
            <a:ext cx="3200400" cy="2667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dirty="0" smtClean="0">
                <a:latin typeface="Times New Roman" pitchFamily="18" charset="0"/>
                <a:cs typeface="Times New Roman" pitchFamily="18" charset="0"/>
              </a:rPr>
              <a:t>The Annual Return filed by;</a:t>
            </a:r>
          </a:p>
          <a:p>
            <a:pPr algn="just"/>
            <a:endParaRPr lang="en-US" sz="500" dirty="0" smtClean="0">
              <a:latin typeface="Times New Roman" pitchFamily="18" charset="0"/>
              <a:cs typeface="Times New Roman" pitchFamily="18" charset="0"/>
            </a:endParaRPr>
          </a:p>
          <a:p>
            <a:pPr marL="225425" indent="-225425" algn="just">
              <a:buFont typeface="Wingdings" pitchFamily="2" charset="2"/>
              <a:buChar char="§"/>
            </a:pPr>
            <a:r>
              <a:rPr lang="en-US" dirty="0" smtClean="0">
                <a:latin typeface="Times New Roman" pitchFamily="18" charset="0"/>
                <a:cs typeface="Times New Roman" pitchFamily="18" charset="0"/>
              </a:rPr>
              <a:t>Listed Co.</a:t>
            </a:r>
          </a:p>
          <a:p>
            <a:pPr algn="just"/>
            <a:endParaRPr lang="en-US" sz="500" dirty="0" smtClean="0">
              <a:latin typeface="Times New Roman" pitchFamily="18" charset="0"/>
              <a:cs typeface="Times New Roman" pitchFamily="18" charset="0"/>
            </a:endParaRPr>
          </a:p>
          <a:p>
            <a:pPr algn="ctr"/>
            <a:r>
              <a:rPr lang="en-US" b="1" i="1" dirty="0" smtClean="0">
                <a:latin typeface="Times New Roman" pitchFamily="18" charset="0"/>
                <a:cs typeface="Times New Roman" pitchFamily="18" charset="0"/>
              </a:rPr>
              <a:t>(OR)</a:t>
            </a:r>
          </a:p>
          <a:p>
            <a:pPr algn="just"/>
            <a:endParaRPr lang="en-US" sz="500" dirty="0" smtClean="0">
              <a:latin typeface="Times New Roman" pitchFamily="18" charset="0"/>
              <a:cs typeface="Times New Roman" pitchFamily="18" charset="0"/>
            </a:endParaRPr>
          </a:p>
          <a:p>
            <a:pPr marL="225425" indent="-225425" algn="just">
              <a:buFont typeface="Wingdings" pitchFamily="2" charset="2"/>
              <a:buChar char="§"/>
            </a:pPr>
            <a:r>
              <a:rPr lang="en-US" dirty="0" smtClean="0">
                <a:latin typeface="Times New Roman" pitchFamily="18" charset="0"/>
                <a:cs typeface="Times New Roman" pitchFamily="18" charset="0"/>
              </a:rPr>
              <a:t>Co. having paid-up share capital of Rs.10 Cr. or more</a:t>
            </a:r>
          </a:p>
          <a:p>
            <a:pPr algn="just"/>
            <a:endParaRPr lang="en-US" sz="500" dirty="0" smtClean="0">
              <a:latin typeface="Times New Roman" pitchFamily="18" charset="0"/>
              <a:cs typeface="Times New Roman" pitchFamily="18" charset="0"/>
            </a:endParaRPr>
          </a:p>
          <a:p>
            <a:pPr algn="ctr"/>
            <a:r>
              <a:rPr lang="en-US" b="1" i="1" dirty="0" smtClean="0">
                <a:latin typeface="Times New Roman" pitchFamily="18" charset="0"/>
                <a:cs typeface="Times New Roman" pitchFamily="18" charset="0"/>
              </a:rPr>
              <a:t>(OR)</a:t>
            </a:r>
          </a:p>
          <a:p>
            <a:pPr algn="just"/>
            <a:endParaRPr lang="en-US" sz="500" dirty="0" smtClean="0">
              <a:latin typeface="Times New Roman" pitchFamily="18" charset="0"/>
              <a:cs typeface="Times New Roman" pitchFamily="18" charset="0"/>
            </a:endParaRPr>
          </a:p>
          <a:p>
            <a:pPr marL="225425" indent="-225425" algn="just">
              <a:buFont typeface="Wingdings" pitchFamily="2" charset="2"/>
              <a:buChar char="§"/>
            </a:pPr>
            <a:r>
              <a:rPr lang="en-US" dirty="0" smtClean="0">
                <a:latin typeface="Times New Roman" pitchFamily="18" charset="0"/>
                <a:cs typeface="Times New Roman" pitchFamily="18" charset="0"/>
              </a:rPr>
              <a:t>Turnover of Rs.50 Cr. or more</a:t>
            </a:r>
            <a:endParaRPr lang="en-US" dirty="0">
              <a:latin typeface="Times New Roman" pitchFamily="18" charset="0"/>
              <a:cs typeface="Times New Roman" pitchFamily="18" charset="0"/>
            </a:endParaRPr>
          </a:p>
        </p:txBody>
      </p:sp>
      <p:sp>
        <p:nvSpPr>
          <p:cNvPr id="16" name="Rectangle 15"/>
          <p:cNvSpPr/>
          <p:nvPr/>
        </p:nvSpPr>
        <p:spPr>
          <a:xfrm>
            <a:off x="9904412" y="4267200"/>
            <a:ext cx="2057400" cy="1371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Shall be certified by PCS. The Certificate shall be in </a:t>
            </a:r>
            <a:r>
              <a:rPr lang="en-US" b="1" dirty="0" smtClean="0">
                <a:latin typeface="Times New Roman" pitchFamily="18" charset="0"/>
                <a:cs typeface="Times New Roman" pitchFamily="18" charset="0"/>
              </a:rPr>
              <a:t>Form MGT-8</a:t>
            </a:r>
            <a:endParaRPr lang="en-US" b="1" dirty="0">
              <a:latin typeface="Times New Roman" pitchFamily="18" charset="0"/>
              <a:cs typeface="Times New Roman" pitchFamily="18" charset="0"/>
            </a:endParaRPr>
          </a:p>
        </p:txBody>
      </p:sp>
      <p:cxnSp>
        <p:nvCxnSpPr>
          <p:cNvPr id="18" name="Straight Arrow Connector 17"/>
          <p:cNvCxnSpPr/>
          <p:nvPr/>
        </p:nvCxnSpPr>
        <p:spPr>
          <a:xfrm rot="10800000" flipV="1">
            <a:off x="1217612" y="3429000"/>
            <a:ext cx="304800" cy="228600"/>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351212" y="3429000"/>
            <a:ext cx="304800" cy="228600"/>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1065609" y="4647803"/>
            <a:ext cx="152400" cy="794"/>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flipV="1">
            <a:off x="8075612" y="3505200"/>
            <a:ext cx="1371600" cy="228600"/>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9599612" y="4876800"/>
            <a:ext cx="228600" cy="1588"/>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3579415" y="4647803"/>
            <a:ext cx="152400" cy="794"/>
          </a:xfrm>
          <a:prstGeom prst="straightConnector1">
            <a:avLst/>
          </a:prstGeom>
          <a:ln>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23" name="Slide Number Placeholder 22"/>
          <p:cNvSpPr>
            <a:spLocks noGrp="1"/>
          </p:cNvSpPr>
          <p:nvPr>
            <p:ph type="sldNum" sz="quarter" idx="12"/>
          </p:nvPr>
        </p:nvSpPr>
        <p:spPr/>
        <p:txBody>
          <a:bodyPr/>
          <a:lstStyle/>
          <a:p>
            <a:fld id="{A3F31473-23EB-4724-8B59-FE6D21D89FA4}" type="slidenum">
              <a:rPr lang="en-US" smtClean="0"/>
              <a:pPr/>
              <a:t>69</a:t>
            </a:fld>
            <a:endParaRPr lang="en-US"/>
          </a:p>
        </p:txBody>
      </p:sp>
    </p:spTree>
    <p:extLst>
      <p:ext uri="{BB962C8B-B14F-4D97-AF65-F5344CB8AC3E}">
        <p14:creationId xmlns:p14="http://schemas.microsoft.com/office/powerpoint/2010/main" xmlns="" val="521191203"/>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685800"/>
            <a:ext cx="10969943" cy="5410200"/>
          </a:xfrm>
        </p:spPr>
        <p:txBody>
          <a:bodyPr>
            <a:noAutofit/>
          </a:bodyPr>
          <a:lstStyle/>
          <a:p>
            <a:pPr marL="0" indent="0" algn="just">
              <a:buNone/>
            </a:pPr>
            <a:r>
              <a:rPr lang="en-US" sz="2400" dirty="0" smtClean="0"/>
              <a:t>Section 134 of the CA 2013 casts a responsibility on the Board of Directors to prepare a report which needs to be annexed to the Financial Statements that are laid before the members in the AGM. </a:t>
            </a:r>
          </a:p>
          <a:p>
            <a:pPr marL="9525" indent="-9525" algn="just">
              <a:buClrTx/>
              <a:buSzPct val="75000"/>
              <a:buNone/>
            </a:pPr>
            <a:r>
              <a:rPr lang="en-US" sz="2400" b="1" u="sng" dirty="0" smtClean="0">
                <a:solidFill>
                  <a:srgbClr val="C00000"/>
                </a:solidFill>
              </a:rPr>
              <a:t>Contents of Board Report</a:t>
            </a:r>
          </a:p>
          <a:p>
            <a:pPr>
              <a:buClrTx/>
              <a:buSzPct val="75000"/>
              <a:buFont typeface="Arial" pitchFamily="34" charset="0"/>
              <a:buChar char="•"/>
            </a:pPr>
            <a:r>
              <a:rPr lang="en-US" sz="2400" dirty="0" smtClean="0">
                <a:latin typeface="+mj-lt"/>
                <a:cs typeface="Lucida Sans Unicode" pitchFamily="34" charset="0"/>
              </a:rPr>
              <a:t>Financial Performance </a:t>
            </a:r>
          </a:p>
          <a:p>
            <a:pPr>
              <a:buClrTx/>
              <a:buSzPct val="75000"/>
              <a:buFont typeface="Arial" pitchFamily="34" charset="0"/>
              <a:buChar char="•"/>
            </a:pPr>
            <a:r>
              <a:rPr lang="en-US" sz="2400" dirty="0" smtClean="0">
                <a:latin typeface="+mj-lt"/>
                <a:cs typeface="Lucida Sans Unicode" pitchFamily="34" charset="0"/>
              </a:rPr>
              <a:t>Disclosure of amounts, if any, transferred to any reserves</a:t>
            </a:r>
          </a:p>
          <a:p>
            <a:pPr>
              <a:buClrTx/>
              <a:buSzPct val="75000"/>
              <a:buFont typeface="Arial" pitchFamily="34" charset="0"/>
              <a:buChar char="•"/>
            </a:pPr>
            <a:r>
              <a:rPr lang="en-US" sz="2400" dirty="0" smtClean="0">
                <a:latin typeface="+mj-lt"/>
                <a:cs typeface="Lucida Sans Unicode" pitchFamily="34" charset="0"/>
              </a:rPr>
              <a:t>Dividend</a:t>
            </a:r>
          </a:p>
          <a:p>
            <a:pPr lvl="0">
              <a:buClrTx/>
              <a:buSzPct val="75000"/>
              <a:buFont typeface="Arial" pitchFamily="34" charset="0"/>
              <a:buChar char="•"/>
            </a:pPr>
            <a:r>
              <a:rPr lang="en-US" sz="2400" dirty="0" smtClean="0"/>
              <a:t>Brief description of the Company’s working during the year/state of Company’s affair</a:t>
            </a:r>
          </a:p>
          <a:p>
            <a:pPr lvl="0">
              <a:buClrTx/>
              <a:buSzPct val="75000"/>
              <a:buFont typeface="Arial" pitchFamily="34" charset="0"/>
              <a:buChar char="•"/>
            </a:pPr>
            <a:r>
              <a:rPr lang="en-US" sz="2400" dirty="0" smtClean="0">
                <a:latin typeface="+mj-lt"/>
                <a:cs typeface="Lucida Sans Unicode" pitchFamily="34" charset="0"/>
              </a:rPr>
              <a:t>Material changes and commitments affecting the Financial position of the Company</a:t>
            </a:r>
          </a:p>
          <a:p>
            <a:pPr>
              <a:buClrTx/>
              <a:buSzPct val="75000"/>
              <a:buFont typeface="Arial" pitchFamily="34" charset="0"/>
              <a:buChar char="•"/>
            </a:pPr>
            <a:r>
              <a:rPr lang="en-US" sz="2400" dirty="0" smtClean="0">
                <a:latin typeface="+mj-lt"/>
                <a:cs typeface="Lucida Sans Unicode" pitchFamily="34" charset="0"/>
              </a:rPr>
              <a:t>Details of Subsidiary, Joint Venture Or Associate Companies</a:t>
            </a:r>
          </a:p>
          <a:p>
            <a:pPr>
              <a:buClrTx/>
              <a:buSzPct val="75000"/>
              <a:buFont typeface="Arial" pitchFamily="34" charset="0"/>
              <a:buChar char="•"/>
            </a:pPr>
            <a:r>
              <a:rPr lang="en-US" sz="2400" dirty="0" smtClean="0">
                <a:latin typeface="+mj-lt"/>
                <a:cs typeface="Lucida Sans Unicode" pitchFamily="34" charset="0"/>
              </a:rPr>
              <a:t>Details of Directors and KMP</a:t>
            </a:r>
          </a:p>
          <a:p>
            <a:pPr>
              <a:buClrTx/>
              <a:buSzPct val="75000"/>
              <a:buFont typeface="Arial" pitchFamily="34" charset="0"/>
              <a:buChar char="•"/>
            </a:pPr>
            <a:r>
              <a:rPr lang="en-US" sz="2400" dirty="0" smtClean="0">
                <a:latin typeface="+mj-lt"/>
                <a:cs typeface="Lucida Sans Unicode" pitchFamily="34" charset="0"/>
              </a:rPr>
              <a:t>Unsecured Loan from Directors, if any</a:t>
            </a:r>
          </a:p>
          <a:p>
            <a:pPr>
              <a:buClrTx/>
              <a:buSzPct val="75000"/>
              <a:buNone/>
            </a:pPr>
            <a:endParaRPr lang="en-US" dirty="0" smtClean="0">
              <a:latin typeface="+mj-lt"/>
              <a:cs typeface="Lucida Sans Unicode" pitchFamily="34" charset="0"/>
            </a:endParaRPr>
          </a:p>
          <a:p>
            <a:pPr marL="9525" indent="-9525" algn="just">
              <a:buClrTx/>
              <a:buSzPct val="75000"/>
              <a:buNone/>
            </a:pPr>
            <a:endParaRPr lang="en-US" dirty="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7</a:t>
            </a:fld>
            <a:endParaRPr lang="en-US" dirty="0"/>
          </a:p>
        </p:txBody>
      </p:sp>
      <p:sp>
        <p:nvSpPr>
          <p:cNvPr id="5" name="Title 4"/>
          <p:cNvSpPr>
            <a:spLocks noGrp="1"/>
          </p:cNvSpPr>
          <p:nvPr>
            <p:ph type="title"/>
          </p:nvPr>
        </p:nvSpPr>
        <p:spPr>
          <a:xfrm>
            <a:off x="608012" y="0"/>
            <a:ext cx="10969943" cy="609600"/>
          </a:xfrm>
        </p:spPr>
        <p:txBody>
          <a:bodyPr>
            <a:noAutofit/>
          </a:bodyPr>
          <a:lstStyle/>
          <a:p>
            <a:pPr algn="ctr"/>
            <a:r>
              <a:rPr lang="en-US" sz="2800" dirty="0" smtClean="0">
                <a:solidFill>
                  <a:schemeClr val="accent2"/>
                </a:solidFill>
              </a:rPr>
              <a:t>Board Report </a:t>
            </a:r>
            <a:endParaRPr lang="en-US" sz="2800" dirty="0">
              <a:solidFill>
                <a:schemeClr val="accent2"/>
              </a:solidFill>
            </a:endParaRPr>
          </a:p>
        </p:txBody>
      </p:sp>
    </p:spTree>
  </p:cSld>
  <p:clrMapOvr>
    <a:masterClrMapping/>
  </p:clrMapOvr>
  <p:transition spd="med">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60412" y="990600"/>
            <a:ext cx="3962400" cy="533400"/>
          </a:xfrm>
          <a:prstGeom prst="rect">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smtClean="0">
                <a:solidFill>
                  <a:schemeClr val="tx1"/>
                </a:solidFill>
                <a:latin typeface="Times New Roman" pitchFamily="18" charset="0"/>
                <a:cs typeface="Times New Roman" pitchFamily="18" charset="0"/>
              </a:rPr>
              <a:t>Filing of Annual Return</a:t>
            </a:r>
            <a:endParaRPr lang="en-US" sz="2000" b="1" dirty="0">
              <a:solidFill>
                <a:schemeClr val="tx1"/>
              </a:solidFill>
              <a:latin typeface="Times New Roman" pitchFamily="18" charset="0"/>
              <a:cs typeface="Times New Roman" pitchFamily="18" charset="0"/>
            </a:endParaRPr>
          </a:p>
        </p:txBody>
      </p:sp>
      <p:sp>
        <p:nvSpPr>
          <p:cNvPr id="7" name="Rectangle 6"/>
          <p:cNvSpPr/>
          <p:nvPr/>
        </p:nvSpPr>
        <p:spPr>
          <a:xfrm>
            <a:off x="6704012" y="1066800"/>
            <a:ext cx="4267200" cy="533400"/>
          </a:xfrm>
          <a:prstGeom prst="rect">
            <a:avLst/>
          </a:prstGeom>
          <a:solidFill>
            <a:schemeClr val="bg2">
              <a:lumMod val="5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smtClean="0">
                <a:solidFill>
                  <a:schemeClr val="tx1"/>
                </a:solidFill>
                <a:latin typeface="Times New Roman" pitchFamily="18" charset="0"/>
                <a:cs typeface="Times New Roman" pitchFamily="18" charset="0"/>
              </a:rPr>
              <a:t>Inspection of Annual Return</a:t>
            </a:r>
            <a:endParaRPr lang="en-US" sz="2000" b="1" dirty="0">
              <a:solidFill>
                <a:schemeClr val="tx1"/>
              </a:solidFill>
              <a:latin typeface="Times New Roman" pitchFamily="18" charset="0"/>
              <a:cs typeface="Times New Roman" pitchFamily="18" charset="0"/>
            </a:endParaRPr>
          </a:p>
        </p:txBody>
      </p:sp>
      <p:sp>
        <p:nvSpPr>
          <p:cNvPr id="8" name="Rectangle 7"/>
          <p:cNvSpPr/>
          <p:nvPr/>
        </p:nvSpPr>
        <p:spPr>
          <a:xfrm>
            <a:off x="912812" y="1905000"/>
            <a:ext cx="15240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If </a:t>
            </a:r>
            <a:r>
              <a:rPr lang="en-US" b="1" dirty="0" smtClean="0">
                <a:latin typeface="Times New Roman" pitchFamily="18" charset="0"/>
                <a:cs typeface="Times New Roman" pitchFamily="18" charset="0"/>
              </a:rPr>
              <a:t>AGM</a:t>
            </a:r>
            <a:r>
              <a:rPr lang="en-US" dirty="0" smtClean="0">
                <a:latin typeface="Times New Roman" pitchFamily="18" charset="0"/>
                <a:cs typeface="Times New Roman" pitchFamily="18" charset="0"/>
              </a:rPr>
              <a:t> held</a:t>
            </a:r>
            <a:endParaRPr lang="en-US" dirty="0">
              <a:latin typeface="Times New Roman" pitchFamily="18" charset="0"/>
              <a:cs typeface="Times New Roman" pitchFamily="18" charset="0"/>
            </a:endParaRPr>
          </a:p>
        </p:txBody>
      </p:sp>
      <p:sp>
        <p:nvSpPr>
          <p:cNvPr id="9" name="Rectangle 8"/>
          <p:cNvSpPr/>
          <p:nvPr/>
        </p:nvSpPr>
        <p:spPr>
          <a:xfrm>
            <a:off x="3122612" y="1905000"/>
            <a:ext cx="1524000"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latin typeface="Times New Roman" pitchFamily="18" charset="0"/>
                <a:cs typeface="Times New Roman" pitchFamily="18" charset="0"/>
              </a:rPr>
              <a:t>If </a:t>
            </a:r>
            <a:r>
              <a:rPr lang="en-US" b="1" dirty="0" smtClean="0">
                <a:latin typeface="Times New Roman" pitchFamily="18" charset="0"/>
                <a:cs typeface="Times New Roman" pitchFamily="18" charset="0"/>
              </a:rPr>
              <a:t>AGM</a:t>
            </a:r>
            <a:r>
              <a:rPr lang="en-US" dirty="0" smtClean="0">
                <a:latin typeface="Times New Roman" pitchFamily="18" charset="0"/>
                <a:cs typeface="Times New Roman" pitchFamily="18" charset="0"/>
              </a:rPr>
              <a:t> not held</a:t>
            </a:r>
            <a:endParaRPr lang="en-US" dirty="0">
              <a:latin typeface="Times New Roman" pitchFamily="18" charset="0"/>
              <a:cs typeface="Times New Roman" pitchFamily="18" charset="0"/>
            </a:endParaRPr>
          </a:p>
        </p:txBody>
      </p:sp>
      <p:sp>
        <p:nvSpPr>
          <p:cNvPr id="10" name="Rectangle 9"/>
          <p:cNvSpPr/>
          <p:nvPr/>
        </p:nvSpPr>
        <p:spPr>
          <a:xfrm>
            <a:off x="836612" y="2971800"/>
            <a:ext cx="1600200" cy="1447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Times New Roman" pitchFamily="18" charset="0"/>
                <a:cs typeface="Times New Roman" pitchFamily="18" charset="0"/>
              </a:rPr>
              <a:t>Within 60 days of AGM</a:t>
            </a:r>
            <a:endParaRPr lang="en-US" b="1" dirty="0">
              <a:latin typeface="Times New Roman" pitchFamily="18" charset="0"/>
              <a:cs typeface="Times New Roman" pitchFamily="18" charset="0"/>
            </a:endParaRPr>
          </a:p>
        </p:txBody>
      </p:sp>
      <p:sp>
        <p:nvSpPr>
          <p:cNvPr id="11" name="Rectangle 10"/>
          <p:cNvSpPr/>
          <p:nvPr/>
        </p:nvSpPr>
        <p:spPr>
          <a:xfrm>
            <a:off x="2894012" y="2971800"/>
            <a:ext cx="1981200" cy="1447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smtClean="0">
                <a:latin typeface="Times New Roman" pitchFamily="18" charset="0"/>
                <a:cs typeface="Times New Roman" pitchFamily="18" charset="0"/>
              </a:rPr>
              <a:t>Within 60 days </a:t>
            </a:r>
            <a:r>
              <a:rPr lang="en-US" dirty="0" smtClean="0">
                <a:latin typeface="Times New Roman" pitchFamily="18" charset="0"/>
                <a:cs typeface="Times New Roman" pitchFamily="18" charset="0"/>
              </a:rPr>
              <a:t>from the date on which AGM should have been held</a:t>
            </a:r>
            <a:endParaRPr lang="en-US" dirty="0">
              <a:latin typeface="Times New Roman" pitchFamily="18" charset="0"/>
              <a:cs typeface="Times New Roman" pitchFamily="18" charset="0"/>
            </a:endParaRPr>
          </a:p>
        </p:txBody>
      </p:sp>
      <p:sp>
        <p:nvSpPr>
          <p:cNvPr id="12" name="Rectangle 11"/>
          <p:cNvSpPr/>
          <p:nvPr/>
        </p:nvSpPr>
        <p:spPr>
          <a:xfrm>
            <a:off x="6704012" y="2057400"/>
            <a:ext cx="4267200" cy="2362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66688" indent="-166688" algn="just">
              <a:buFont typeface="Wingdings" pitchFamily="2" charset="2"/>
              <a:buChar char="§"/>
            </a:pPr>
            <a:r>
              <a:rPr lang="en-US" dirty="0" smtClean="0">
                <a:latin typeface="Times New Roman" pitchFamily="18" charset="0"/>
                <a:cs typeface="Times New Roman" pitchFamily="18" charset="0"/>
              </a:rPr>
              <a:t>By any Member, Debenture Holder, Other Security Holder or Beneficial Owner;</a:t>
            </a:r>
          </a:p>
          <a:p>
            <a:pPr marL="166688" indent="-166688" algn="just"/>
            <a:endParaRPr lang="en-US" sz="500" dirty="0" smtClean="0">
              <a:latin typeface="Times New Roman" pitchFamily="18" charset="0"/>
              <a:cs typeface="Times New Roman" pitchFamily="18" charset="0"/>
            </a:endParaRPr>
          </a:p>
          <a:p>
            <a:pPr marL="166688" indent="-166688" algn="just">
              <a:buFont typeface="Wingdings" pitchFamily="2" charset="2"/>
              <a:buChar char="§"/>
            </a:pPr>
            <a:r>
              <a:rPr lang="en-US" dirty="0" smtClean="0">
                <a:latin typeface="Times New Roman" pitchFamily="18" charset="0"/>
                <a:cs typeface="Times New Roman" pitchFamily="18" charset="0"/>
              </a:rPr>
              <a:t>During business hours for reasonable time of not less than 2 hours on any working day;</a:t>
            </a:r>
          </a:p>
          <a:p>
            <a:pPr algn="ctr"/>
            <a:endParaRPr lang="en-US" sz="500" dirty="0" smtClean="0">
              <a:latin typeface="Times New Roman" pitchFamily="18" charset="0"/>
              <a:cs typeface="Times New Roman" pitchFamily="18" charset="0"/>
            </a:endParaRPr>
          </a:p>
          <a:p>
            <a:pPr marL="166688" indent="-166688" algn="just">
              <a:buFont typeface="Wingdings" pitchFamily="2" charset="2"/>
              <a:buChar char="§"/>
            </a:pPr>
            <a:r>
              <a:rPr lang="en-US" dirty="0" smtClean="0">
                <a:latin typeface="Times New Roman" pitchFamily="18" charset="0"/>
                <a:cs typeface="Times New Roman" pitchFamily="18" charset="0"/>
              </a:rPr>
              <a:t>On payment of fees as may be specified in AOA but not exceeding Rs.50/-</a:t>
            </a:r>
            <a:endParaRPr lang="en-US" dirty="0">
              <a:latin typeface="Times New Roman" pitchFamily="18" charset="0"/>
              <a:cs typeface="Times New Roman" pitchFamily="18" charset="0"/>
            </a:endParaRPr>
          </a:p>
        </p:txBody>
      </p:sp>
      <p:cxnSp>
        <p:nvCxnSpPr>
          <p:cNvPr id="14" name="Straight Arrow Connector 13"/>
          <p:cNvCxnSpPr/>
          <p:nvPr/>
        </p:nvCxnSpPr>
        <p:spPr>
          <a:xfrm rot="5400000">
            <a:off x="1560909" y="17141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1445418" y="27424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8609806" y="18280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3770709" y="17141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3733006" y="27424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55612" y="4648200"/>
            <a:ext cx="11277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66688" indent="-166688" algn="just">
              <a:buFont typeface="Wingdings" pitchFamily="2" charset="2"/>
              <a:buChar char="§"/>
              <a:tabLst>
                <a:tab pos="58738" algn="l"/>
              </a:tabLst>
            </a:pPr>
            <a:r>
              <a:rPr lang="en-US" dirty="0" smtClean="0">
                <a:latin typeface="Times New Roman" pitchFamily="18" charset="0"/>
                <a:cs typeface="Times New Roman" pitchFamily="18" charset="0"/>
              </a:rPr>
              <a:t>Copies of Annual Return shall be furnished to any Member, Debenture Holder, other Security Holder or Beneficial Owner on payment of such fees as may be specified in AOA but not exceeding Rs.10/- per page.</a:t>
            </a:r>
            <a:endParaRPr lang="en-US" dirty="0">
              <a:latin typeface="Times New Roman" pitchFamily="18" charset="0"/>
              <a:cs typeface="Times New Roman" pitchFamily="18" charset="0"/>
            </a:endParaRPr>
          </a:p>
        </p:txBody>
      </p:sp>
      <p:sp>
        <p:nvSpPr>
          <p:cNvPr id="31" name="Rectangle 30"/>
          <p:cNvSpPr/>
          <p:nvPr/>
        </p:nvSpPr>
        <p:spPr>
          <a:xfrm>
            <a:off x="455612" y="5562600"/>
            <a:ext cx="11277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66688" indent="-166688" algn="just">
              <a:buFont typeface="Wingdings" pitchFamily="2" charset="2"/>
              <a:buChar char="§"/>
            </a:pPr>
            <a:r>
              <a:rPr lang="en-US" dirty="0" smtClean="0">
                <a:latin typeface="Times New Roman" pitchFamily="18" charset="0"/>
                <a:cs typeface="Times New Roman" pitchFamily="18" charset="0"/>
              </a:rPr>
              <a:t> </a:t>
            </a:r>
            <a:r>
              <a:rPr lang="en-US" sz="2000" b="1" u="sng" dirty="0" smtClean="0">
                <a:solidFill>
                  <a:srgbClr val="C00000"/>
                </a:solidFill>
                <a:latin typeface="Times New Roman" pitchFamily="18" charset="0"/>
                <a:cs typeface="Times New Roman" pitchFamily="18" charset="0"/>
              </a:rPr>
              <a:t>Annual Return by Foreign Company shall be prepared &amp; filed within a period of 60 days from the last day of its financial year in Form FC-4</a:t>
            </a:r>
            <a:endParaRPr lang="en-US" sz="2000" b="1" u="sng" dirty="0">
              <a:solidFill>
                <a:srgbClr val="C00000"/>
              </a:solidFill>
              <a:latin typeface="Times New Roman" pitchFamily="18" charset="0"/>
              <a:cs typeface="Times New Roman" pitchFamily="18" charset="0"/>
            </a:endParaRPr>
          </a:p>
        </p:txBody>
      </p:sp>
      <p:sp>
        <p:nvSpPr>
          <p:cNvPr id="18"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7" name="Slide Number Placeholder 16"/>
          <p:cNvSpPr>
            <a:spLocks noGrp="1"/>
          </p:cNvSpPr>
          <p:nvPr>
            <p:ph type="sldNum" sz="quarter" idx="12"/>
          </p:nvPr>
        </p:nvSpPr>
        <p:spPr/>
        <p:txBody>
          <a:bodyPr/>
          <a:lstStyle/>
          <a:p>
            <a:fld id="{A3F31473-23EB-4724-8B59-FE6D21D89FA4}" type="slidenum">
              <a:rPr lang="en-US" smtClean="0"/>
              <a:pPr/>
              <a:t>70</a:t>
            </a:fld>
            <a:endParaRPr lang="en-US"/>
          </a:p>
        </p:txBody>
      </p:sp>
    </p:spTree>
    <p:extLst>
      <p:ext uri="{BB962C8B-B14F-4D97-AF65-F5344CB8AC3E}">
        <p14:creationId xmlns:p14="http://schemas.microsoft.com/office/powerpoint/2010/main" xmlns="" val="1916308098"/>
      </p:ext>
    </p:extLst>
  </p:cSld>
  <p:clrMapOvr>
    <a:masterClrMapping/>
  </p:clrMapOvr>
  <p:transition spd="med">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nvPr>
        </p:nvGraphicFramePr>
        <p:xfrm>
          <a:off x="2055812" y="228600"/>
          <a:ext cx="8125883" cy="5417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2055812" y="3581400"/>
            <a:ext cx="2362200" cy="2438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900" dirty="0" smtClean="0">
                <a:latin typeface="Times New Roman" pitchFamily="18" charset="0"/>
                <a:cs typeface="Times New Roman" pitchFamily="18" charset="0"/>
              </a:rPr>
              <a:t>Penalty of </a:t>
            </a:r>
            <a:r>
              <a:rPr lang="en-US" sz="1900" b="1" i="1" dirty="0" smtClean="0">
                <a:latin typeface="Times New Roman" pitchFamily="18" charset="0"/>
                <a:cs typeface="Times New Roman" pitchFamily="18" charset="0"/>
              </a:rPr>
              <a:t>Rs.50,000</a:t>
            </a:r>
          </a:p>
          <a:p>
            <a:pPr algn="ctr"/>
            <a:r>
              <a:rPr lang="en-US" sz="1900" dirty="0" smtClean="0">
                <a:latin typeface="Times New Roman" pitchFamily="18" charset="0"/>
                <a:cs typeface="Times New Roman" pitchFamily="18" charset="0"/>
              </a:rPr>
              <a:t>&amp;</a:t>
            </a:r>
          </a:p>
          <a:p>
            <a:pPr algn="ctr"/>
            <a:r>
              <a:rPr lang="en-US" sz="1900" dirty="0" smtClean="0">
                <a:latin typeface="Times New Roman" pitchFamily="18" charset="0"/>
                <a:cs typeface="Times New Roman" pitchFamily="18" charset="0"/>
              </a:rPr>
              <a:t>In case of continuing failure, penalty of </a:t>
            </a:r>
            <a:r>
              <a:rPr lang="en-US" sz="1900" b="1" i="1" dirty="0" smtClean="0">
                <a:latin typeface="Times New Roman" pitchFamily="18" charset="0"/>
                <a:cs typeface="Times New Roman" pitchFamily="18" charset="0"/>
              </a:rPr>
              <a:t>Rs.100 per day </a:t>
            </a:r>
            <a:r>
              <a:rPr lang="en-US" sz="1900" dirty="0" smtClean="0">
                <a:latin typeface="Times New Roman" pitchFamily="18" charset="0"/>
                <a:cs typeface="Times New Roman" pitchFamily="18" charset="0"/>
              </a:rPr>
              <a:t>maximum of </a:t>
            </a:r>
            <a:r>
              <a:rPr lang="en-US" sz="1900" b="1" i="1" dirty="0" smtClean="0">
                <a:latin typeface="Times New Roman" pitchFamily="18" charset="0"/>
                <a:cs typeface="Times New Roman" pitchFamily="18" charset="0"/>
              </a:rPr>
              <a:t>Rs.5,00,000</a:t>
            </a:r>
            <a:endParaRPr lang="en-US" sz="1900" b="1" i="1" dirty="0">
              <a:latin typeface="Times New Roman" pitchFamily="18" charset="0"/>
              <a:cs typeface="Times New Roman" pitchFamily="18" charset="0"/>
            </a:endParaRPr>
          </a:p>
        </p:txBody>
      </p:sp>
      <p:sp>
        <p:nvSpPr>
          <p:cNvPr id="8" name="Rectangle 7"/>
          <p:cNvSpPr/>
          <p:nvPr/>
        </p:nvSpPr>
        <p:spPr>
          <a:xfrm>
            <a:off x="4875212" y="3581400"/>
            <a:ext cx="2362200" cy="2438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900" dirty="0" smtClean="0">
                <a:latin typeface="Times New Roman" pitchFamily="18" charset="0"/>
                <a:cs typeface="Times New Roman" pitchFamily="18" charset="0"/>
              </a:rPr>
              <a:t>Fine not less than </a:t>
            </a:r>
            <a:r>
              <a:rPr lang="en-US" sz="1900" b="1" i="1" dirty="0" smtClean="0">
                <a:latin typeface="Times New Roman" pitchFamily="18" charset="0"/>
                <a:cs typeface="Times New Roman" pitchFamily="18" charset="0"/>
              </a:rPr>
              <a:t>Rs.50,000</a:t>
            </a:r>
            <a:r>
              <a:rPr lang="en-US" sz="1900" dirty="0" smtClean="0">
                <a:latin typeface="Times New Roman" pitchFamily="18" charset="0"/>
                <a:cs typeface="Times New Roman" pitchFamily="18" charset="0"/>
              </a:rPr>
              <a:t> which may extend to </a:t>
            </a:r>
            <a:r>
              <a:rPr lang="en-US" sz="1900" b="1" i="1" dirty="0" smtClean="0">
                <a:latin typeface="Times New Roman" pitchFamily="18" charset="0"/>
                <a:cs typeface="Times New Roman" pitchFamily="18" charset="0"/>
              </a:rPr>
              <a:t>Rs.5,00,000</a:t>
            </a:r>
          </a:p>
          <a:p>
            <a:pPr algn="ctr"/>
            <a:endParaRPr lang="en-US" dirty="0"/>
          </a:p>
        </p:txBody>
      </p:sp>
      <p:sp>
        <p:nvSpPr>
          <p:cNvPr id="9" name="Rectangle 8"/>
          <p:cNvSpPr/>
          <p:nvPr/>
        </p:nvSpPr>
        <p:spPr>
          <a:xfrm>
            <a:off x="7770812" y="3581400"/>
            <a:ext cx="2362200" cy="2362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900" dirty="0" smtClean="0">
                <a:latin typeface="Times New Roman" pitchFamily="18" charset="0"/>
                <a:cs typeface="Times New Roman" pitchFamily="18" charset="0"/>
              </a:rPr>
              <a:t>Fine not less than </a:t>
            </a:r>
            <a:r>
              <a:rPr lang="en-US" sz="1900" b="1" i="1" dirty="0" smtClean="0">
                <a:latin typeface="Times New Roman" pitchFamily="18" charset="0"/>
                <a:cs typeface="Times New Roman" pitchFamily="18" charset="0"/>
              </a:rPr>
              <a:t>Rs.50,000</a:t>
            </a:r>
            <a:r>
              <a:rPr lang="en-US" sz="1900" dirty="0" smtClean="0">
                <a:latin typeface="Times New Roman" pitchFamily="18" charset="0"/>
                <a:cs typeface="Times New Roman" pitchFamily="18" charset="0"/>
              </a:rPr>
              <a:t> which may extend to </a:t>
            </a:r>
            <a:r>
              <a:rPr lang="en-US" sz="1900" b="1" i="1" dirty="0" smtClean="0">
                <a:latin typeface="Times New Roman" pitchFamily="18" charset="0"/>
                <a:cs typeface="Times New Roman" pitchFamily="18" charset="0"/>
              </a:rPr>
              <a:t>Rs.5,00,000</a:t>
            </a:r>
            <a:endParaRPr lang="en-US" sz="1900" b="1" i="1" dirty="0">
              <a:latin typeface="Times New Roman" pitchFamily="18" charset="0"/>
              <a:cs typeface="Times New Roman" pitchFamily="18" charset="0"/>
            </a:endParaRPr>
          </a:p>
        </p:txBody>
      </p:sp>
      <p:cxnSp>
        <p:nvCxnSpPr>
          <p:cNvPr id="11" name="Straight Arrow Connector 10"/>
          <p:cNvCxnSpPr/>
          <p:nvPr/>
        </p:nvCxnSpPr>
        <p:spPr>
          <a:xfrm rot="5400000">
            <a:off x="2894806" y="3275806"/>
            <a:ext cx="457200" cy="1588"/>
          </a:xfrm>
          <a:prstGeom prst="straightConnector1">
            <a:avLst/>
          </a:prstGeom>
          <a:ln>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5790406" y="3275806"/>
            <a:ext cx="457200" cy="1588"/>
          </a:xfrm>
          <a:prstGeom prst="straightConnector1">
            <a:avLst/>
          </a:prstGeom>
          <a:ln>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8762206" y="3275806"/>
            <a:ext cx="457200" cy="1588"/>
          </a:xfrm>
          <a:prstGeom prst="straightConnector1">
            <a:avLst/>
          </a:prstGeom>
          <a:ln>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0" name="Slide Number Placeholder 9"/>
          <p:cNvSpPr>
            <a:spLocks noGrp="1"/>
          </p:cNvSpPr>
          <p:nvPr>
            <p:ph type="sldNum" sz="quarter" idx="12"/>
          </p:nvPr>
        </p:nvSpPr>
        <p:spPr/>
        <p:txBody>
          <a:bodyPr/>
          <a:lstStyle/>
          <a:p>
            <a:fld id="{A3F31473-23EB-4724-8B59-FE6D21D89FA4}" type="slidenum">
              <a:rPr lang="en-US" smtClean="0"/>
              <a:pPr/>
              <a:t>71</a:t>
            </a:fld>
            <a:endParaRPr lang="en-US"/>
          </a:p>
        </p:txBody>
      </p:sp>
    </p:spTree>
    <p:extLst>
      <p:ext uri="{BB962C8B-B14F-4D97-AF65-F5344CB8AC3E}">
        <p14:creationId xmlns:p14="http://schemas.microsoft.com/office/powerpoint/2010/main" xmlns="" val="2699121647"/>
      </p:ext>
    </p:extLst>
  </p:cSld>
  <p:clrMapOvr>
    <a:masterClrMapping/>
  </p:clrMapOvr>
  <p:transition spd="med">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31812" y="990600"/>
            <a:ext cx="112014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8738" lvl="0" algn="ctr">
              <a:spcAft>
                <a:spcPts val="0"/>
              </a:spcAft>
            </a:pPr>
            <a:r>
              <a:rPr lang="en-US" sz="3200" b="1" dirty="0" smtClean="0">
                <a:latin typeface="Times New Roman" pitchFamily="18" charset="0"/>
                <a:cs typeface="Times New Roman" pitchFamily="18" charset="0"/>
              </a:rPr>
              <a:t>Section 137: Copy of Financial Statement to be filed with Registrar</a:t>
            </a:r>
          </a:p>
        </p:txBody>
      </p:sp>
      <p:sp>
        <p:nvSpPr>
          <p:cNvPr id="7" name="Rectangle 6"/>
          <p:cNvSpPr/>
          <p:nvPr/>
        </p:nvSpPr>
        <p:spPr>
          <a:xfrm>
            <a:off x="608012" y="2286000"/>
            <a:ext cx="11049000" cy="91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dirty="0" smtClean="0">
                <a:latin typeface="Times New Roman" pitchFamily="18" charset="0"/>
                <a:cs typeface="Times New Roman" pitchFamily="18" charset="0"/>
              </a:rPr>
              <a:t>Copy of the Financial Statement including consolidated Financial Statement, if any, duly adopted at the Annual General Meeting shall be filed with the Registrar of Companies (ROC)</a:t>
            </a:r>
            <a:endParaRPr lang="en-US" sz="2200" dirty="0">
              <a:latin typeface="Times New Roman" pitchFamily="18" charset="0"/>
              <a:cs typeface="Times New Roman" pitchFamily="18" charset="0"/>
            </a:endParaRPr>
          </a:p>
        </p:txBody>
      </p:sp>
      <p:sp>
        <p:nvSpPr>
          <p:cNvPr id="8" name="Rounded Rectangle 7"/>
          <p:cNvSpPr/>
          <p:nvPr/>
        </p:nvSpPr>
        <p:spPr>
          <a:xfrm>
            <a:off x="684212" y="3657600"/>
            <a:ext cx="3581400" cy="1371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100" b="1" i="1" dirty="0" smtClean="0">
                <a:latin typeface="Times New Roman" pitchFamily="18" charset="0"/>
                <a:cs typeface="Times New Roman" pitchFamily="18" charset="0"/>
              </a:rPr>
              <a:t>E-form AOC-4 </a:t>
            </a:r>
            <a:r>
              <a:rPr lang="en-US" sz="2100" dirty="0" smtClean="0">
                <a:latin typeface="Times New Roman" pitchFamily="18" charset="0"/>
                <a:cs typeface="Times New Roman" pitchFamily="18" charset="0"/>
              </a:rPr>
              <a:t>to be filed </a:t>
            </a:r>
            <a:r>
              <a:rPr lang="en-US" sz="2100" b="1" i="1" dirty="0" smtClean="0">
                <a:latin typeface="Times New Roman" pitchFamily="18" charset="0"/>
                <a:cs typeface="Times New Roman" pitchFamily="18" charset="0"/>
              </a:rPr>
              <a:t>within 30 days </a:t>
            </a:r>
            <a:r>
              <a:rPr lang="en-US" sz="2100" dirty="0" smtClean="0">
                <a:latin typeface="Times New Roman" pitchFamily="18" charset="0"/>
                <a:cs typeface="Times New Roman" pitchFamily="18" charset="0"/>
              </a:rPr>
              <a:t>of the date of the Annual General Meeting</a:t>
            </a:r>
            <a:endParaRPr lang="en-US" sz="2100" dirty="0">
              <a:latin typeface="Times New Roman" pitchFamily="18" charset="0"/>
              <a:cs typeface="Times New Roman" pitchFamily="18" charset="0"/>
            </a:endParaRPr>
          </a:p>
        </p:txBody>
      </p:sp>
      <p:sp>
        <p:nvSpPr>
          <p:cNvPr id="9" name="Rounded Rectangle 8"/>
          <p:cNvSpPr/>
          <p:nvPr/>
        </p:nvSpPr>
        <p:spPr>
          <a:xfrm>
            <a:off x="4341812" y="3657600"/>
            <a:ext cx="3581400" cy="1371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100" b="1" i="1" dirty="0" smtClean="0">
                <a:latin typeface="Times New Roman" pitchFamily="18" charset="0"/>
                <a:cs typeface="Times New Roman" pitchFamily="18" charset="0"/>
              </a:rPr>
              <a:t>E-form AOC-4 - XBRL </a:t>
            </a:r>
            <a:r>
              <a:rPr lang="en-US" sz="2100" dirty="0" smtClean="0">
                <a:latin typeface="Times New Roman" pitchFamily="18" charset="0"/>
                <a:cs typeface="Times New Roman" pitchFamily="18" charset="0"/>
              </a:rPr>
              <a:t>to be filed </a:t>
            </a:r>
            <a:r>
              <a:rPr lang="en-US" sz="2100" b="1" i="1" dirty="0" smtClean="0">
                <a:latin typeface="Times New Roman" pitchFamily="18" charset="0"/>
                <a:cs typeface="Times New Roman" pitchFamily="18" charset="0"/>
              </a:rPr>
              <a:t>within 30 days </a:t>
            </a:r>
            <a:r>
              <a:rPr lang="en-US" sz="2100" dirty="0" smtClean="0">
                <a:latin typeface="Times New Roman" pitchFamily="18" charset="0"/>
                <a:cs typeface="Times New Roman" pitchFamily="18" charset="0"/>
              </a:rPr>
              <a:t>of the date of the Annual General Meeting</a:t>
            </a:r>
            <a:endParaRPr lang="en-US" sz="2100" dirty="0">
              <a:latin typeface="Times New Roman" pitchFamily="18" charset="0"/>
              <a:cs typeface="Times New Roman" pitchFamily="18" charset="0"/>
            </a:endParaRPr>
          </a:p>
        </p:txBody>
      </p:sp>
      <p:sp>
        <p:nvSpPr>
          <p:cNvPr id="10" name="Rounded Rectangle 9"/>
          <p:cNvSpPr/>
          <p:nvPr/>
        </p:nvSpPr>
        <p:spPr>
          <a:xfrm>
            <a:off x="7999412" y="3657600"/>
            <a:ext cx="3581400" cy="1371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100" b="1" i="1" dirty="0" smtClean="0">
                <a:latin typeface="Times New Roman" pitchFamily="18" charset="0"/>
                <a:cs typeface="Times New Roman" pitchFamily="18" charset="0"/>
              </a:rPr>
              <a:t>E-form AOC-4 - CFS </a:t>
            </a:r>
            <a:r>
              <a:rPr lang="en-US" sz="2100" dirty="0" smtClean="0">
                <a:latin typeface="Times New Roman" pitchFamily="18" charset="0"/>
                <a:cs typeface="Times New Roman" pitchFamily="18" charset="0"/>
              </a:rPr>
              <a:t>to be filed </a:t>
            </a:r>
            <a:r>
              <a:rPr lang="en-US" sz="2100" b="1" i="1" dirty="0" smtClean="0">
                <a:latin typeface="Times New Roman" pitchFamily="18" charset="0"/>
                <a:cs typeface="Times New Roman" pitchFamily="18" charset="0"/>
              </a:rPr>
              <a:t>within 30 days </a:t>
            </a:r>
            <a:r>
              <a:rPr lang="en-US" sz="2100" dirty="0" smtClean="0">
                <a:latin typeface="Times New Roman" pitchFamily="18" charset="0"/>
                <a:cs typeface="Times New Roman" pitchFamily="18" charset="0"/>
              </a:rPr>
              <a:t>of the date of the Annual General Meeting</a:t>
            </a:r>
            <a:endParaRPr lang="en-US" sz="2100" dirty="0">
              <a:latin typeface="Times New Roman" pitchFamily="18" charset="0"/>
              <a:cs typeface="Times New Roman" pitchFamily="18" charset="0"/>
            </a:endParaRPr>
          </a:p>
        </p:txBody>
      </p:sp>
      <p:cxnSp>
        <p:nvCxnSpPr>
          <p:cNvPr id="14" name="Straight Connector 13"/>
          <p:cNvCxnSpPr/>
          <p:nvPr/>
        </p:nvCxnSpPr>
        <p:spPr>
          <a:xfrm rot="10800000" flipV="1">
            <a:off x="2208212" y="3276600"/>
            <a:ext cx="3810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6018212" y="3276600"/>
            <a:ext cx="40386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5866606" y="3429000"/>
            <a:ext cx="304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84212" y="5334000"/>
            <a:ext cx="10896600" cy="990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b="1" i="1" dirty="0" smtClean="0">
                <a:latin typeface="Times New Roman" pitchFamily="18" charset="0"/>
                <a:cs typeface="Times New Roman" pitchFamily="18" charset="0"/>
              </a:rPr>
              <a:t>One Person Company (OPC) </a:t>
            </a:r>
            <a:r>
              <a:rPr lang="en-US" sz="2400" dirty="0" smtClean="0">
                <a:latin typeface="Times New Roman" pitchFamily="18" charset="0"/>
                <a:cs typeface="Times New Roman" pitchFamily="18" charset="0"/>
              </a:rPr>
              <a:t>shall file the financial statements duly adopted by its member </a:t>
            </a:r>
            <a:r>
              <a:rPr lang="en-US" sz="2400" b="1" i="1" dirty="0" smtClean="0">
                <a:latin typeface="Times New Roman" pitchFamily="18" charset="0"/>
                <a:cs typeface="Times New Roman" pitchFamily="18" charset="0"/>
              </a:rPr>
              <a:t>within 180 days from the closure of the Financial Year</a:t>
            </a:r>
            <a:r>
              <a:rPr lang="en-US" sz="2400" dirty="0" smtClean="0">
                <a:latin typeface="Times New Roman" pitchFamily="18" charset="0"/>
                <a:cs typeface="Times New Roman" pitchFamily="18" charset="0"/>
              </a:rPr>
              <a:t>.</a:t>
            </a:r>
          </a:p>
        </p:txBody>
      </p:sp>
      <p:sp>
        <p:nvSpPr>
          <p:cNvPr id="12"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3" name="Slide Number Placeholder 12"/>
          <p:cNvSpPr>
            <a:spLocks noGrp="1"/>
          </p:cNvSpPr>
          <p:nvPr>
            <p:ph type="sldNum" sz="quarter" idx="12"/>
          </p:nvPr>
        </p:nvSpPr>
        <p:spPr/>
        <p:txBody>
          <a:bodyPr/>
          <a:lstStyle/>
          <a:p>
            <a:fld id="{A3F31473-23EB-4724-8B59-FE6D21D89FA4}" type="slidenum">
              <a:rPr lang="en-US" smtClean="0"/>
              <a:pPr/>
              <a:t>72</a:t>
            </a:fld>
            <a:endParaRPr lang="en-US"/>
          </a:p>
        </p:txBody>
      </p:sp>
    </p:spTree>
    <p:extLst>
      <p:ext uri="{BB962C8B-B14F-4D97-AF65-F5344CB8AC3E}">
        <p14:creationId xmlns:p14="http://schemas.microsoft.com/office/powerpoint/2010/main" xmlns="" val="3751145959"/>
      </p:ext>
    </p:extLst>
  </p:cSld>
  <p:clrMapOvr>
    <a:masterClrMapping/>
  </p:clrMapOvr>
  <p:transition spd="med">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nvGraphicFramePr>
        <p:xfrm>
          <a:off x="2055812" y="228600"/>
          <a:ext cx="8125883" cy="5417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p:cNvSpPr/>
          <p:nvPr/>
        </p:nvSpPr>
        <p:spPr>
          <a:xfrm>
            <a:off x="2589212" y="3657600"/>
            <a:ext cx="2362200" cy="2743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200" dirty="0" smtClean="0">
                <a:latin typeface="Times New Roman" pitchFamily="18" charset="0"/>
                <a:cs typeface="Times New Roman" pitchFamily="18" charset="0"/>
              </a:rPr>
              <a:t>Penalty of </a:t>
            </a:r>
            <a:r>
              <a:rPr lang="en-US" sz="2200" b="1" i="1" dirty="0" smtClean="0">
                <a:latin typeface="Times New Roman" pitchFamily="18" charset="0"/>
                <a:cs typeface="Times New Roman" pitchFamily="18" charset="0"/>
              </a:rPr>
              <a:t>Rs.100 per day </a:t>
            </a:r>
            <a:r>
              <a:rPr lang="en-US" sz="2200" dirty="0" smtClean="0">
                <a:latin typeface="Times New Roman" pitchFamily="18" charset="0"/>
                <a:cs typeface="Times New Roman" pitchFamily="18" charset="0"/>
              </a:rPr>
              <a:t>during the failure continues </a:t>
            </a:r>
            <a:r>
              <a:rPr lang="en-US" sz="2200" b="1" i="1" dirty="0" smtClean="0">
                <a:latin typeface="Times New Roman" pitchFamily="18" charset="0"/>
                <a:cs typeface="Times New Roman" pitchFamily="18" charset="0"/>
              </a:rPr>
              <a:t>not exceeding Rs.10,00,000</a:t>
            </a:r>
            <a:endParaRPr lang="en-US" sz="2200" b="1" i="1" dirty="0">
              <a:latin typeface="Times New Roman" pitchFamily="18" charset="0"/>
              <a:cs typeface="Times New Roman" pitchFamily="18" charset="0"/>
            </a:endParaRPr>
          </a:p>
        </p:txBody>
      </p:sp>
      <p:sp>
        <p:nvSpPr>
          <p:cNvPr id="11" name="Rectangle 10"/>
          <p:cNvSpPr/>
          <p:nvPr/>
        </p:nvSpPr>
        <p:spPr>
          <a:xfrm>
            <a:off x="7161212" y="3733800"/>
            <a:ext cx="2362200" cy="2667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buFont typeface="Wingdings" pitchFamily="2" charset="2"/>
              <a:buChar char="§"/>
            </a:pPr>
            <a:r>
              <a:rPr lang="en-US" sz="1900" b="1" i="1" dirty="0" smtClean="0">
                <a:latin typeface="Times New Roman" pitchFamily="18" charset="0"/>
                <a:cs typeface="Times New Roman" pitchFamily="18" charset="0"/>
              </a:rPr>
              <a:t> </a:t>
            </a:r>
            <a:r>
              <a:rPr lang="en-US" sz="1900" b="1" dirty="0" smtClean="0">
                <a:latin typeface="Times New Roman" pitchFamily="18" charset="0"/>
                <a:cs typeface="Times New Roman" pitchFamily="18" charset="0"/>
              </a:rPr>
              <a:t>MD or CFO or Authorised Director:</a:t>
            </a:r>
          </a:p>
          <a:p>
            <a:pPr algn="ctr"/>
            <a:endParaRPr lang="en-US" sz="700" b="1" dirty="0" smtClean="0">
              <a:latin typeface="Times New Roman" pitchFamily="18" charset="0"/>
              <a:cs typeface="Times New Roman" pitchFamily="18" charset="0"/>
            </a:endParaRPr>
          </a:p>
          <a:p>
            <a:pPr algn="ctr"/>
            <a:r>
              <a:rPr lang="en-US" sz="1900" b="1"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Penalty of </a:t>
            </a:r>
            <a:r>
              <a:rPr lang="en-US" sz="1900" b="1" i="1" dirty="0" smtClean="0">
                <a:latin typeface="Times New Roman" pitchFamily="18" charset="0"/>
                <a:cs typeface="Times New Roman" pitchFamily="18" charset="0"/>
              </a:rPr>
              <a:t>Rs.100,000</a:t>
            </a:r>
            <a:r>
              <a:rPr lang="en-US" sz="1900" dirty="0" smtClean="0">
                <a:latin typeface="Times New Roman" pitchFamily="18" charset="0"/>
                <a:cs typeface="Times New Roman" pitchFamily="18" charset="0"/>
              </a:rPr>
              <a:t> and in continuing failure penalty of </a:t>
            </a:r>
            <a:r>
              <a:rPr lang="en-US" sz="1900" b="1" i="1" dirty="0" smtClean="0">
                <a:latin typeface="Times New Roman" pitchFamily="18" charset="0"/>
                <a:cs typeface="Times New Roman" pitchFamily="18" charset="0"/>
              </a:rPr>
              <a:t>Rs.100 per day</a:t>
            </a:r>
            <a:r>
              <a:rPr lang="en-US" sz="1900" dirty="0" smtClean="0">
                <a:latin typeface="Times New Roman" pitchFamily="18" charset="0"/>
                <a:cs typeface="Times New Roman" pitchFamily="18" charset="0"/>
              </a:rPr>
              <a:t> </a:t>
            </a:r>
            <a:r>
              <a:rPr lang="en-US" sz="1900" b="1" i="1" dirty="0" smtClean="0">
                <a:latin typeface="Times New Roman" pitchFamily="18" charset="0"/>
                <a:cs typeface="Times New Roman" pitchFamily="18" charset="0"/>
              </a:rPr>
              <a:t>not exceeding Rs.500,000</a:t>
            </a:r>
            <a:endParaRPr lang="en-US" sz="1900" b="1" i="1" dirty="0">
              <a:latin typeface="Times New Roman" pitchFamily="18" charset="0"/>
              <a:cs typeface="Times New Roman" pitchFamily="18" charset="0"/>
            </a:endParaRPr>
          </a:p>
        </p:txBody>
      </p:sp>
      <p:cxnSp>
        <p:nvCxnSpPr>
          <p:cNvPr id="13" name="Straight Arrow Connector 12"/>
          <p:cNvCxnSpPr/>
          <p:nvPr/>
        </p:nvCxnSpPr>
        <p:spPr>
          <a:xfrm rot="5400000">
            <a:off x="3540917" y="3390106"/>
            <a:ext cx="381000" cy="1588"/>
          </a:xfrm>
          <a:prstGeom prst="straightConnector1">
            <a:avLst/>
          </a:prstGeom>
          <a:ln>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8190706" y="3390106"/>
            <a:ext cx="381000" cy="1588"/>
          </a:xfrm>
          <a:prstGeom prst="straightConnector1">
            <a:avLst/>
          </a:prstGeom>
          <a:ln>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2" name="Slide Number Placeholder 11"/>
          <p:cNvSpPr>
            <a:spLocks noGrp="1"/>
          </p:cNvSpPr>
          <p:nvPr>
            <p:ph type="sldNum" sz="quarter" idx="12"/>
          </p:nvPr>
        </p:nvSpPr>
        <p:spPr/>
        <p:txBody>
          <a:bodyPr/>
          <a:lstStyle/>
          <a:p>
            <a:fld id="{A3F31473-23EB-4724-8B59-FE6D21D89FA4}" type="slidenum">
              <a:rPr lang="en-US" smtClean="0"/>
              <a:pPr/>
              <a:t>73</a:t>
            </a:fld>
            <a:endParaRPr lang="en-US"/>
          </a:p>
        </p:txBody>
      </p:sp>
    </p:spTree>
    <p:extLst>
      <p:ext uri="{BB962C8B-B14F-4D97-AF65-F5344CB8AC3E}">
        <p14:creationId xmlns:p14="http://schemas.microsoft.com/office/powerpoint/2010/main" xmlns="" val="4250490530"/>
      </p:ext>
    </p:extLst>
  </p:cSld>
  <p:clrMapOvr>
    <a:masterClrMapping/>
  </p:clrMapOvr>
  <p:transition spd="med">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065212" y="914400"/>
            <a:ext cx="9982200" cy="685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latin typeface="Times New Roman" pitchFamily="18" charset="0"/>
                <a:cs typeface="Times New Roman" pitchFamily="18" charset="0"/>
              </a:rPr>
              <a:t>Penal Provisions</a:t>
            </a:r>
            <a:endParaRPr lang="en-US" sz="3600" b="1" dirty="0">
              <a:latin typeface="Times New Roman" pitchFamily="18" charset="0"/>
              <a:cs typeface="Times New Roman" pitchFamily="18" charset="0"/>
            </a:endParaRPr>
          </a:p>
        </p:txBody>
      </p:sp>
      <p:pic>
        <p:nvPicPr>
          <p:cNvPr id="7" name="Picture 6" descr="1096205.jpg"/>
          <p:cNvPicPr>
            <a:picLocks noChangeAspect="1"/>
          </p:cNvPicPr>
          <p:nvPr/>
        </p:nvPicPr>
        <p:blipFill>
          <a:blip r:embed="rId2"/>
          <a:stretch>
            <a:fillRect/>
          </a:stretch>
        </p:blipFill>
        <p:spPr>
          <a:xfrm>
            <a:off x="2055812" y="1828800"/>
            <a:ext cx="7924800" cy="4038600"/>
          </a:xfrm>
          <a:prstGeom prst="rect">
            <a:avLst/>
          </a:prstGeom>
        </p:spPr>
      </p:pic>
      <p:sp>
        <p:nvSpPr>
          <p:cNvPr id="5"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8" name="Slide Number Placeholder 7"/>
          <p:cNvSpPr>
            <a:spLocks noGrp="1"/>
          </p:cNvSpPr>
          <p:nvPr>
            <p:ph type="sldNum" sz="quarter" idx="12"/>
          </p:nvPr>
        </p:nvSpPr>
        <p:spPr/>
        <p:txBody>
          <a:bodyPr/>
          <a:lstStyle/>
          <a:p>
            <a:fld id="{A3F31473-23EB-4724-8B59-FE6D21D89FA4}" type="slidenum">
              <a:rPr lang="en-US" smtClean="0"/>
              <a:pPr/>
              <a:t>74</a:t>
            </a:fld>
            <a:endParaRPr lang="en-US"/>
          </a:p>
        </p:txBody>
      </p:sp>
    </p:spTree>
    <p:extLst>
      <p:ext uri="{BB962C8B-B14F-4D97-AF65-F5344CB8AC3E}">
        <p14:creationId xmlns:p14="http://schemas.microsoft.com/office/powerpoint/2010/main" xmlns="" val="3219866105"/>
      </p:ext>
    </p:extLst>
  </p:cSld>
  <p:clrMapOvr>
    <a:masterClrMapping/>
  </p:clrMapOvr>
  <p:transition spd="med">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9"/>
          <p:cNvGraphicFramePr>
            <a:graphicFrameLocks noGrp="1"/>
          </p:cNvGraphicFramePr>
          <p:nvPr>
            <p:ph idx="1"/>
            <p:extLst/>
          </p:nvPr>
        </p:nvGraphicFramePr>
        <p:xfrm>
          <a:off x="227012" y="762000"/>
          <a:ext cx="11734800" cy="5700781"/>
        </p:xfrm>
        <a:graphic>
          <a:graphicData uri="http://schemas.openxmlformats.org/drawingml/2006/table">
            <a:tbl>
              <a:tblPr firstRow="1" bandRow="1">
                <a:tableStyleId>{69012ECD-51FC-41F1-AA8D-1B2483CD663E}</a:tableStyleId>
              </a:tblPr>
              <a:tblGrid>
                <a:gridCol w="5867400"/>
                <a:gridCol w="5867400"/>
              </a:tblGrid>
              <a:tr h="524602">
                <a:tc gridSpan="2">
                  <a:txBody>
                    <a:bodyPr/>
                    <a:lstStyle/>
                    <a:p>
                      <a:pPr algn="ctr"/>
                      <a:r>
                        <a:rPr lang="en-US" sz="3000" dirty="0" smtClean="0">
                          <a:solidFill>
                            <a:schemeClr val="bg1"/>
                          </a:solidFill>
                          <a:latin typeface="Times New Roman" pitchFamily="18" charset="0"/>
                          <a:cs typeface="Times New Roman" pitchFamily="18" charset="0"/>
                        </a:rPr>
                        <a:t>Fine</a:t>
                      </a:r>
                      <a:r>
                        <a:rPr lang="en-US" sz="3000" baseline="0" dirty="0" smtClean="0">
                          <a:solidFill>
                            <a:schemeClr val="bg1"/>
                          </a:solidFill>
                          <a:latin typeface="Times New Roman" pitchFamily="18" charset="0"/>
                          <a:cs typeface="Times New Roman" pitchFamily="18" charset="0"/>
                        </a:rPr>
                        <a:t> v/s Penalty</a:t>
                      </a:r>
                      <a:endParaRPr lang="en-US" sz="3000" dirty="0">
                        <a:solidFill>
                          <a:schemeClr val="bg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endParaRPr lang="en-US" dirty="0"/>
                    </a:p>
                  </a:txBody>
                  <a:tcPr/>
                </a:tc>
              </a:tr>
              <a:tr h="495457">
                <a:tc>
                  <a:txBody>
                    <a:bodyPr/>
                    <a:lstStyle/>
                    <a:p>
                      <a:pPr algn="ctr"/>
                      <a:r>
                        <a:rPr lang="en-US" sz="2800" b="1" i="0" dirty="0" smtClean="0">
                          <a:latin typeface="Times New Roman" pitchFamily="18" charset="0"/>
                          <a:cs typeface="Times New Roman" pitchFamily="18" charset="0"/>
                        </a:rPr>
                        <a:t>Fine</a:t>
                      </a:r>
                      <a:endParaRPr lang="en-US" sz="2800" b="1"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2800" b="1" i="0" dirty="0" smtClean="0">
                          <a:latin typeface="Times New Roman" pitchFamily="18" charset="0"/>
                          <a:cs typeface="Times New Roman" pitchFamily="18" charset="0"/>
                        </a:rPr>
                        <a:t>Penalty</a:t>
                      </a:r>
                      <a:endParaRPr lang="en-US" sz="2800" b="1"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633981">
                <a:tc>
                  <a:txBody>
                    <a:bodyPr/>
                    <a:lstStyle/>
                    <a:p>
                      <a:pPr marL="115888" indent="-115888" algn="just" defTabSz="2060575">
                        <a:buFont typeface="Wingdings" pitchFamily="2" charset="2"/>
                        <a:buChar char="§"/>
                        <a:tabLst/>
                      </a:pPr>
                      <a:r>
                        <a:rPr lang="en-US" sz="2000" b="0" i="0" dirty="0" smtClean="0">
                          <a:latin typeface="Times New Roman" pitchFamily="18" charset="0"/>
                          <a:cs typeface="Times New Roman" pitchFamily="18" charset="0"/>
                        </a:rPr>
                        <a:t> </a:t>
                      </a:r>
                      <a:r>
                        <a:rPr kumimoji="0" lang="en-US" sz="2000" b="0" i="0" kern="1200" dirty="0" smtClean="0">
                          <a:solidFill>
                            <a:schemeClr val="tx1"/>
                          </a:solidFill>
                          <a:latin typeface="Times New Roman" pitchFamily="18" charset="0"/>
                          <a:ea typeface="+mn-ea"/>
                          <a:cs typeface="Times New Roman" pitchFamily="18" charset="0"/>
                        </a:rPr>
                        <a:t>As per the definition provided in </a:t>
                      </a:r>
                      <a:r>
                        <a:rPr kumimoji="0" lang="en-US" sz="2000" b="1" i="0" kern="1200" dirty="0" smtClean="0">
                          <a:solidFill>
                            <a:schemeClr val="tx1"/>
                          </a:solidFill>
                          <a:latin typeface="Times New Roman" pitchFamily="18" charset="0"/>
                          <a:ea typeface="+mn-ea"/>
                          <a:cs typeface="Times New Roman" pitchFamily="18" charset="0"/>
                        </a:rPr>
                        <a:t>Oxford Dictionary</a:t>
                      </a:r>
                      <a:r>
                        <a:rPr kumimoji="0" lang="en-US" sz="2000" b="0" i="0" kern="1200" dirty="0" smtClean="0">
                          <a:solidFill>
                            <a:schemeClr val="tx1"/>
                          </a:solidFill>
                          <a:latin typeface="Times New Roman" pitchFamily="18" charset="0"/>
                          <a:ea typeface="+mn-ea"/>
                          <a:cs typeface="Times New Roman" pitchFamily="18" charset="0"/>
                        </a:rPr>
                        <a:t>: </a:t>
                      </a:r>
                    </a:p>
                    <a:p>
                      <a:pPr marL="115888" indent="-115888" algn="just" defTabSz="2060575">
                        <a:buFont typeface="Wingdings" pitchFamily="2" charset="2"/>
                        <a:buNone/>
                        <a:tabLst/>
                      </a:pPr>
                      <a:endParaRPr kumimoji="0" lang="en-US" sz="800" b="0" i="0" kern="1200" dirty="0" smtClean="0">
                        <a:solidFill>
                          <a:schemeClr val="tx1"/>
                        </a:solidFill>
                        <a:latin typeface="Times New Roman" pitchFamily="18" charset="0"/>
                        <a:ea typeface="+mn-ea"/>
                        <a:cs typeface="Times New Roman" pitchFamily="18" charset="0"/>
                      </a:endParaRPr>
                    </a:p>
                    <a:p>
                      <a:pPr marL="119063" indent="0" algn="just" defTabSz="2060575">
                        <a:buFont typeface="Wingdings" pitchFamily="2" charset="2"/>
                        <a:buNone/>
                        <a:tabLst/>
                      </a:pPr>
                      <a:r>
                        <a:rPr kumimoji="0" lang="en-US" sz="2000" b="0" i="0" kern="1200" dirty="0" smtClean="0">
                          <a:solidFill>
                            <a:schemeClr val="tx1"/>
                          </a:solidFill>
                          <a:latin typeface="Times New Roman" pitchFamily="18" charset="0"/>
                          <a:ea typeface="+mn-ea"/>
                          <a:cs typeface="Times New Roman" pitchFamily="18" charset="0"/>
                        </a:rPr>
                        <a:t>Fine is </a:t>
                      </a:r>
                      <a:r>
                        <a:rPr kumimoji="0" lang="en-US" sz="2000" b="1" i="1" kern="1200" dirty="0" smtClean="0">
                          <a:solidFill>
                            <a:srgbClr val="C00000"/>
                          </a:solidFill>
                          <a:latin typeface="Times New Roman" pitchFamily="18" charset="0"/>
                          <a:ea typeface="+mn-ea"/>
                          <a:cs typeface="Times New Roman" pitchFamily="18" charset="0"/>
                        </a:rPr>
                        <a:t>“a sum of money exacted as a penalty by a</a:t>
                      </a:r>
                      <a:r>
                        <a:rPr kumimoji="0" lang="en-US" sz="2000" b="1" i="1" kern="1200" baseline="0" dirty="0" smtClean="0">
                          <a:solidFill>
                            <a:srgbClr val="C00000"/>
                          </a:solidFill>
                          <a:latin typeface="Times New Roman" pitchFamily="18" charset="0"/>
                          <a:ea typeface="+mn-ea"/>
                          <a:cs typeface="Times New Roman" pitchFamily="18" charset="0"/>
                        </a:rPr>
                        <a:t> </a:t>
                      </a:r>
                      <a:r>
                        <a:rPr kumimoji="0" lang="en-US" sz="2000" b="1" i="1" kern="1200" dirty="0" smtClean="0">
                          <a:solidFill>
                            <a:srgbClr val="C00000"/>
                          </a:solidFill>
                          <a:latin typeface="Times New Roman" pitchFamily="18" charset="0"/>
                          <a:ea typeface="+mn-ea"/>
                          <a:cs typeface="Times New Roman" pitchFamily="18" charset="0"/>
                        </a:rPr>
                        <a:t>court of law or other authority.”</a:t>
                      </a:r>
                    </a:p>
                    <a:p>
                      <a:pPr marL="119063" indent="0" algn="just" defTabSz="2060575">
                        <a:buFont typeface="Wingdings" pitchFamily="2" charset="2"/>
                        <a:buNone/>
                        <a:tabLst/>
                      </a:pPr>
                      <a:endParaRPr kumimoji="0" lang="en-US" sz="800" b="1" i="1" kern="1200" dirty="0" smtClean="0">
                        <a:solidFill>
                          <a:schemeClr val="tx1"/>
                        </a:solidFill>
                        <a:latin typeface="Times New Roman" pitchFamily="18" charset="0"/>
                        <a:ea typeface="+mn-ea"/>
                        <a:cs typeface="Times New Roman" pitchFamily="18" charset="0"/>
                      </a:endParaRPr>
                    </a:p>
                    <a:p>
                      <a:pPr marL="119063" indent="-119063" algn="just" defTabSz="2060575">
                        <a:buFont typeface="Wingdings" pitchFamily="2" charset="2"/>
                        <a:buChar char="§"/>
                        <a:tabLst/>
                      </a:pPr>
                      <a:r>
                        <a:rPr kumimoji="0" lang="en-US" sz="2000" b="1" i="1" kern="1200" dirty="0" smtClean="0">
                          <a:solidFill>
                            <a:schemeClr val="tx1"/>
                          </a:solidFill>
                          <a:latin typeface="Times New Roman" pitchFamily="18" charset="0"/>
                          <a:ea typeface="+mn-ea"/>
                          <a:cs typeface="Times New Roman" pitchFamily="18" charset="0"/>
                        </a:rPr>
                        <a:t> </a:t>
                      </a:r>
                      <a:r>
                        <a:rPr kumimoji="0" lang="en-US" sz="2000" b="0" i="0" kern="1200" dirty="0" smtClean="0">
                          <a:solidFill>
                            <a:schemeClr val="tx1"/>
                          </a:solidFill>
                          <a:latin typeface="Times New Roman" pitchFamily="18" charset="0"/>
                          <a:ea typeface="+mn-ea"/>
                          <a:cs typeface="Times New Roman" pitchFamily="18" charset="0"/>
                        </a:rPr>
                        <a:t>In other</a:t>
                      </a:r>
                      <a:r>
                        <a:rPr kumimoji="0" lang="en-US" sz="2000" b="0" i="0" kern="1200" baseline="0" dirty="0" smtClean="0">
                          <a:solidFill>
                            <a:schemeClr val="tx1"/>
                          </a:solidFill>
                          <a:latin typeface="Times New Roman" pitchFamily="18" charset="0"/>
                          <a:ea typeface="+mn-ea"/>
                          <a:cs typeface="Times New Roman" pitchFamily="18" charset="0"/>
                        </a:rPr>
                        <a:t> words</a:t>
                      </a:r>
                      <a:r>
                        <a:rPr kumimoji="0" lang="en-US" sz="2000" b="0" i="0" kern="1200" dirty="0" smtClean="0">
                          <a:solidFill>
                            <a:schemeClr val="tx1"/>
                          </a:solidFill>
                          <a:latin typeface="Times New Roman" pitchFamily="18" charset="0"/>
                          <a:ea typeface="+mn-ea"/>
                          <a:cs typeface="Times New Roman" pitchFamily="18" charset="0"/>
                        </a:rPr>
                        <a:t>, Fine is the </a:t>
                      </a:r>
                      <a:r>
                        <a:rPr kumimoji="0" lang="en-US" sz="2000" b="1" i="1" kern="1200" dirty="0" smtClean="0">
                          <a:solidFill>
                            <a:schemeClr val="tx1"/>
                          </a:solidFill>
                          <a:latin typeface="Times New Roman" pitchFamily="18" charset="0"/>
                          <a:ea typeface="+mn-ea"/>
                          <a:cs typeface="Times New Roman" pitchFamily="18" charset="0"/>
                        </a:rPr>
                        <a:t>amount of the money that </a:t>
                      </a:r>
                      <a:r>
                        <a:rPr kumimoji="0" lang="en-US" sz="2000" b="1" i="1" kern="1200" dirty="0" smtClean="0">
                          <a:solidFill>
                            <a:srgbClr val="C00000"/>
                          </a:solidFill>
                          <a:latin typeface="Times New Roman" pitchFamily="18" charset="0"/>
                          <a:ea typeface="+mn-ea"/>
                          <a:cs typeface="Times New Roman" pitchFamily="18" charset="0"/>
                        </a:rPr>
                        <a:t>a court can order </a:t>
                      </a:r>
                      <a:r>
                        <a:rPr kumimoji="0" lang="en-US" sz="2000" b="1" i="1" kern="1200" dirty="0" smtClean="0">
                          <a:solidFill>
                            <a:schemeClr val="tx1"/>
                          </a:solidFill>
                          <a:latin typeface="Times New Roman" pitchFamily="18" charset="0"/>
                          <a:ea typeface="+mn-ea"/>
                          <a:cs typeface="Times New Roman" pitchFamily="18" charset="0"/>
                        </a:rPr>
                        <a:t>to pay for an offence </a:t>
                      </a:r>
                      <a:r>
                        <a:rPr kumimoji="0" lang="en-US" sz="2000" b="0" i="0" kern="1200" dirty="0" smtClean="0">
                          <a:solidFill>
                            <a:schemeClr val="tx1"/>
                          </a:solidFill>
                          <a:latin typeface="Times New Roman" pitchFamily="18" charset="0"/>
                          <a:ea typeface="+mn-ea"/>
                          <a:cs typeface="Times New Roman" pitchFamily="18" charset="0"/>
                        </a:rPr>
                        <a:t>after </a:t>
                      </a:r>
                      <a:r>
                        <a:rPr kumimoji="0" lang="en-US" sz="2000" b="1" i="1" kern="1200" dirty="0" smtClean="0">
                          <a:solidFill>
                            <a:schemeClr val="tx1"/>
                          </a:solidFill>
                          <a:latin typeface="Times New Roman" pitchFamily="18" charset="0"/>
                          <a:ea typeface="+mn-ea"/>
                          <a:cs typeface="Times New Roman" pitchFamily="18" charset="0"/>
                        </a:rPr>
                        <a:t>a successful prosecution in a matter</a:t>
                      </a:r>
                      <a:r>
                        <a:rPr kumimoji="0" lang="en-US" sz="2000" b="0" i="0" kern="1200" dirty="0" smtClean="0">
                          <a:solidFill>
                            <a:schemeClr val="tx1"/>
                          </a:solidFill>
                          <a:latin typeface="Times New Roman" pitchFamily="18" charset="0"/>
                          <a:ea typeface="+mn-ea"/>
                          <a:cs typeface="Times New Roman" pitchFamily="18" charset="0"/>
                        </a:rPr>
                        <a:t>.</a:t>
                      </a:r>
                    </a:p>
                    <a:p>
                      <a:pPr marL="119063" indent="-119063" algn="just" defTabSz="2060575">
                        <a:buFont typeface="Wingdings" pitchFamily="2" charset="2"/>
                        <a:buNone/>
                        <a:tabLst/>
                      </a:pPr>
                      <a:endParaRPr kumimoji="0" lang="en-US" sz="800" b="0" i="0" kern="1200" dirty="0" smtClean="0">
                        <a:solidFill>
                          <a:schemeClr val="tx1"/>
                        </a:solidFill>
                        <a:latin typeface="Times New Roman" pitchFamily="18" charset="0"/>
                        <a:ea typeface="+mn-ea"/>
                        <a:cs typeface="Times New Roman" pitchFamily="18" charset="0"/>
                      </a:endParaRPr>
                    </a:p>
                    <a:p>
                      <a:pPr marL="119063" indent="-119063" algn="just" defTabSz="2060575">
                        <a:buFont typeface="Wingdings" pitchFamily="2" charset="2"/>
                        <a:buChar char="§"/>
                        <a:tabLst/>
                      </a:pPr>
                      <a:r>
                        <a:rPr kumimoji="0" lang="en-US" sz="2000" b="0" i="0" kern="1200" dirty="0" smtClean="0">
                          <a:solidFill>
                            <a:schemeClr val="tx1"/>
                          </a:solidFill>
                          <a:latin typeface="Times New Roman" pitchFamily="18" charset="0"/>
                          <a:ea typeface="+mn-ea"/>
                          <a:cs typeface="Times New Roman" pitchFamily="18" charset="0"/>
                        </a:rPr>
                        <a:t> Fine imposed when </a:t>
                      </a:r>
                      <a:r>
                        <a:rPr kumimoji="0" lang="en-US" sz="2000" b="1" i="1" kern="1200" dirty="0" smtClean="0">
                          <a:solidFill>
                            <a:srgbClr val="C00000"/>
                          </a:solidFill>
                          <a:latin typeface="Times New Roman" pitchFamily="18" charset="0"/>
                          <a:ea typeface="+mn-ea"/>
                          <a:cs typeface="Times New Roman" pitchFamily="18" charset="0"/>
                        </a:rPr>
                        <a:t>any application/ petition </a:t>
                      </a:r>
                      <a:r>
                        <a:rPr kumimoji="0" lang="en-US" sz="2000" b="1" i="1" kern="1200" dirty="0" smtClean="0">
                          <a:solidFill>
                            <a:schemeClr val="tx1"/>
                          </a:solidFill>
                          <a:latin typeface="Times New Roman" pitchFamily="18" charset="0"/>
                          <a:ea typeface="+mn-ea"/>
                          <a:cs typeface="Times New Roman" pitchFamily="18" charset="0"/>
                        </a:rPr>
                        <a:t>filed with any judicial</a:t>
                      </a:r>
                      <a:r>
                        <a:rPr kumimoji="0" lang="en-US" sz="2000" b="1" i="1" kern="1200" baseline="0" dirty="0" smtClean="0">
                          <a:solidFill>
                            <a:schemeClr val="tx1"/>
                          </a:solidFill>
                          <a:latin typeface="Times New Roman" pitchFamily="18" charset="0"/>
                          <a:ea typeface="+mn-ea"/>
                          <a:cs typeface="Times New Roman" pitchFamily="18" charset="0"/>
                        </a:rPr>
                        <a:t> body</a:t>
                      </a:r>
                      <a:r>
                        <a:rPr kumimoji="0" lang="en-US" sz="2000" b="0" i="0" kern="1200" dirty="0" smtClean="0">
                          <a:solidFill>
                            <a:schemeClr val="tx1"/>
                          </a:solidFill>
                          <a:latin typeface="Times New Roman" pitchFamily="18" charset="0"/>
                          <a:ea typeface="+mn-ea"/>
                          <a:cs typeface="Times New Roman" pitchFamily="18" charset="0"/>
                        </a:rPr>
                        <a:t>.</a:t>
                      </a:r>
                    </a:p>
                    <a:p>
                      <a:pPr marL="119063" indent="-119063" algn="just" defTabSz="2060575">
                        <a:buFont typeface="Wingdings" pitchFamily="2" charset="2"/>
                        <a:buChar char="§"/>
                        <a:tabLst/>
                      </a:pPr>
                      <a:endParaRPr kumimoji="0" lang="en-US" sz="2000" b="0" i="0" kern="1200" dirty="0" smtClean="0">
                        <a:solidFill>
                          <a:schemeClr val="tx1"/>
                        </a:solidFill>
                        <a:latin typeface="Times New Roman" pitchFamily="18" charset="0"/>
                        <a:ea typeface="+mn-ea"/>
                        <a:cs typeface="Times New Roman" pitchFamily="18" charset="0"/>
                      </a:endParaRPr>
                    </a:p>
                    <a:p>
                      <a:pPr marL="119063" indent="-119063" algn="just" defTabSz="2060575">
                        <a:buFont typeface="Wingdings" pitchFamily="2" charset="2"/>
                        <a:buChar char="§"/>
                        <a:tabLst/>
                      </a:pPr>
                      <a:endParaRPr kumimoji="0" lang="en-US" sz="2000" b="0" i="0" kern="1200" dirty="0" smtClean="0">
                        <a:solidFill>
                          <a:srgbClr val="C00000"/>
                        </a:solidFill>
                        <a:latin typeface="Times New Roman" pitchFamily="18" charset="0"/>
                        <a:ea typeface="+mn-ea"/>
                        <a:cs typeface="Times New Roman" pitchFamily="18" charset="0"/>
                      </a:endParaRPr>
                    </a:p>
                    <a:p>
                      <a:pPr marL="119063" indent="-119063" algn="just" defTabSz="2060575">
                        <a:buFont typeface="Wingdings" pitchFamily="2" charset="2"/>
                        <a:buNone/>
                        <a:tabLst/>
                      </a:pPr>
                      <a:endParaRPr kumimoji="0" lang="en-US" sz="800" b="0" i="0" kern="1200" dirty="0" smtClean="0">
                        <a:solidFill>
                          <a:srgbClr val="C00000"/>
                        </a:solidFill>
                        <a:latin typeface="Times New Roman" pitchFamily="18" charset="0"/>
                        <a:ea typeface="+mn-ea"/>
                        <a:cs typeface="Times New Roman" pitchFamily="18" charset="0"/>
                      </a:endParaRPr>
                    </a:p>
                    <a:p>
                      <a:pPr marL="119063" indent="-119063" algn="just" defTabSz="2060575">
                        <a:buFont typeface="Wingdings" pitchFamily="2" charset="2"/>
                        <a:buChar char="§"/>
                        <a:tabLst/>
                      </a:pPr>
                      <a:r>
                        <a:rPr kumimoji="0" lang="en-US" sz="2000" b="0" i="0" kern="1200" dirty="0" smtClean="0">
                          <a:solidFill>
                            <a:srgbClr val="C00000"/>
                          </a:solidFill>
                          <a:latin typeface="Times New Roman" pitchFamily="18" charset="0"/>
                          <a:ea typeface="+mn-ea"/>
                          <a:cs typeface="Times New Roman" pitchFamily="18" charset="0"/>
                        </a:rPr>
                        <a:t> </a:t>
                      </a:r>
                      <a:r>
                        <a:rPr kumimoji="0" lang="en-US" sz="2000" b="1" i="0" kern="1200" dirty="0" smtClean="0">
                          <a:solidFill>
                            <a:srgbClr val="C00000"/>
                          </a:solidFill>
                          <a:latin typeface="Times New Roman" pitchFamily="18" charset="0"/>
                          <a:ea typeface="+mn-ea"/>
                          <a:cs typeface="Times New Roman" pitchFamily="18" charset="0"/>
                        </a:rPr>
                        <a:t>Example: You have to appear before the court to pay the fine and collect your driving license </a:t>
                      </a:r>
                      <a:endParaRPr lang="en-US" sz="2000" b="1" i="1" dirty="0">
                        <a:solidFill>
                          <a:srgbClr val="C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indent="-166688" algn="just">
                        <a:buFont typeface="Wingdings" pitchFamily="2" charset="2"/>
                        <a:buChar char="§"/>
                      </a:pPr>
                      <a:r>
                        <a:rPr kumimoji="0" lang="en-US" sz="2000" b="0" i="0" kern="1200" dirty="0" smtClean="0">
                          <a:solidFill>
                            <a:schemeClr val="tx1"/>
                          </a:solidFill>
                          <a:latin typeface="Times New Roman" pitchFamily="18" charset="0"/>
                          <a:ea typeface="+mn-ea"/>
                          <a:cs typeface="Times New Roman" pitchFamily="18" charset="0"/>
                        </a:rPr>
                        <a:t>As per the definition provided in </a:t>
                      </a:r>
                      <a:r>
                        <a:rPr kumimoji="0" lang="en-US" sz="2000" b="0" i="0" kern="1200" dirty="0" smtClean="0">
                          <a:solidFill>
                            <a:srgbClr val="C00000"/>
                          </a:solidFill>
                          <a:latin typeface="Times New Roman" pitchFamily="18" charset="0"/>
                          <a:ea typeface="+mn-ea"/>
                          <a:cs typeface="Times New Roman" pitchFamily="18" charset="0"/>
                        </a:rPr>
                        <a:t>Oxford Dictionary</a:t>
                      </a:r>
                      <a:r>
                        <a:rPr kumimoji="0" lang="en-US" sz="2000" b="0" i="0" kern="1200" dirty="0" smtClean="0">
                          <a:solidFill>
                            <a:schemeClr val="tx1"/>
                          </a:solidFill>
                          <a:latin typeface="Times New Roman" pitchFamily="18" charset="0"/>
                          <a:ea typeface="+mn-ea"/>
                          <a:cs typeface="Times New Roman" pitchFamily="18" charset="0"/>
                        </a:rPr>
                        <a:t>: </a:t>
                      </a:r>
                    </a:p>
                    <a:p>
                      <a:pPr marL="119063" indent="-119063" algn="just">
                        <a:buFont typeface="Wingdings" pitchFamily="2" charset="2"/>
                        <a:buNone/>
                      </a:pPr>
                      <a:endParaRPr kumimoji="0" lang="en-US" sz="800" b="0" i="0" kern="1200" dirty="0" smtClean="0">
                        <a:solidFill>
                          <a:schemeClr val="tx1"/>
                        </a:solidFill>
                        <a:latin typeface="Times New Roman" pitchFamily="18" charset="0"/>
                        <a:ea typeface="+mn-ea"/>
                        <a:cs typeface="Times New Roman" pitchFamily="18" charset="0"/>
                      </a:endParaRPr>
                    </a:p>
                    <a:p>
                      <a:pPr marL="119063" indent="-119063" algn="just">
                        <a:buFont typeface="Wingdings" pitchFamily="2" charset="2"/>
                        <a:buNone/>
                      </a:pPr>
                      <a:r>
                        <a:rPr kumimoji="0" lang="en-US" sz="2000" b="0" i="0" kern="1200" dirty="0" smtClean="0">
                          <a:solidFill>
                            <a:schemeClr val="tx1"/>
                          </a:solidFill>
                          <a:latin typeface="Times New Roman" pitchFamily="18" charset="0"/>
                          <a:ea typeface="+mn-ea"/>
                          <a:cs typeface="Times New Roman" pitchFamily="18" charset="0"/>
                        </a:rPr>
                        <a:t> </a:t>
                      </a:r>
                      <a:r>
                        <a:rPr kumimoji="0" lang="en-US" sz="2000" b="0" i="0" kern="1200" baseline="0" dirty="0" smtClean="0">
                          <a:solidFill>
                            <a:schemeClr val="tx1"/>
                          </a:solidFill>
                          <a:latin typeface="Times New Roman" pitchFamily="18" charset="0"/>
                          <a:ea typeface="+mn-ea"/>
                          <a:cs typeface="Times New Roman" pitchFamily="18" charset="0"/>
                        </a:rPr>
                        <a:t> </a:t>
                      </a:r>
                      <a:r>
                        <a:rPr kumimoji="0" lang="en-US" sz="2000" b="0" i="0" kern="1200" dirty="0" smtClean="0">
                          <a:solidFill>
                            <a:schemeClr val="tx1"/>
                          </a:solidFill>
                          <a:latin typeface="Times New Roman" pitchFamily="18" charset="0"/>
                          <a:ea typeface="+mn-ea"/>
                          <a:cs typeface="Times New Roman" pitchFamily="18" charset="0"/>
                        </a:rPr>
                        <a:t>Penalty is </a:t>
                      </a:r>
                      <a:r>
                        <a:rPr kumimoji="0" lang="en-US" sz="2000" b="1" i="1" kern="1200" dirty="0" smtClean="0">
                          <a:solidFill>
                            <a:srgbClr val="C00000"/>
                          </a:solidFill>
                          <a:latin typeface="Times New Roman" pitchFamily="18" charset="0"/>
                          <a:ea typeface="+mn-ea"/>
                          <a:cs typeface="Times New Roman" pitchFamily="18" charset="0"/>
                        </a:rPr>
                        <a:t>“a punishment imposed for breaking a law, rule, or contract.”</a:t>
                      </a:r>
                    </a:p>
                    <a:p>
                      <a:pPr algn="just">
                        <a:buFont typeface="Wingdings" pitchFamily="2" charset="2"/>
                        <a:buNone/>
                      </a:pPr>
                      <a:endParaRPr kumimoji="0" lang="en-US" sz="800" b="0" i="0" kern="1200" dirty="0" smtClean="0">
                        <a:solidFill>
                          <a:schemeClr val="tx1"/>
                        </a:solidFill>
                        <a:latin typeface="Times New Roman" pitchFamily="18" charset="0"/>
                        <a:ea typeface="+mn-ea"/>
                        <a:cs typeface="Times New Roman" pitchFamily="18" charset="0"/>
                      </a:endParaRPr>
                    </a:p>
                    <a:p>
                      <a:pPr marL="119063" indent="-119063" algn="just">
                        <a:buFont typeface="Wingdings" pitchFamily="2" charset="2"/>
                        <a:buChar char="§"/>
                      </a:pPr>
                      <a:r>
                        <a:rPr kumimoji="0" lang="en-US" sz="2000" b="0" i="0" kern="1200" dirty="0" smtClean="0">
                          <a:solidFill>
                            <a:schemeClr val="tx1"/>
                          </a:solidFill>
                          <a:latin typeface="Times New Roman" pitchFamily="18" charset="0"/>
                          <a:ea typeface="+mn-ea"/>
                          <a:cs typeface="Times New Roman" pitchFamily="18" charset="0"/>
                        </a:rPr>
                        <a:t> In general language,  </a:t>
                      </a:r>
                      <a:r>
                        <a:rPr kumimoji="0" lang="en-US" sz="2000" b="1" i="1" kern="1200" dirty="0" smtClean="0">
                          <a:solidFill>
                            <a:schemeClr val="tx1"/>
                          </a:solidFill>
                          <a:latin typeface="Times New Roman" pitchFamily="18" charset="0"/>
                          <a:ea typeface="+mn-ea"/>
                          <a:cs typeface="Times New Roman" pitchFamily="18" charset="0"/>
                        </a:rPr>
                        <a:t>a penalty is imposed by an </a:t>
                      </a:r>
                      <a:r>
                        <a:rPr kumimoji="0" lang="en-US" sz="2000" b="1" i="1" kern="1200" dirty="0" smtClean="0">
                          <a:solidFill>
                            <a:srgbClr val="C00000"/>
                          </a:solidFill>
                          <a:latin typeface="Times New Roman" pitchFamily="18" charset="0"/>
                          <a:ea typeface="+mn-ea"/>
                          <a:cs typeface="Times New Roman" pitchFamily="18" charset="0"/>
                        </a:rPr>
                        <a:t>appropriate authority </a:t>
                      </a:r>
                      <a:r>
                        <a:rPr kumimoji="0" lang="en-US" sz="2000" b="0" i="0" kern="1200" dirty="0" smtClean="0">
                          <a:solidFill>
                            <a:schemeClr val="tx1"/>
                          </a:solidFill>
                          <a:latin typeface="Times New Roman" pitchFamily="18" charset="0"/>
                          <a:ea typeface="+mn-ea"/>
                          <a:cs typeface="Times New Roman" pitchFamily="18" charset="0"/>
                        </a:rPr>
                        <a:t>when a person </a:t>
                      </a:r>
                      <a:r>
                        <a:rPr kumimoji="0" lang="en-US" sz="2000" b="1" i="1" kern="1200" dirty="0" smtClean="0">
                          <a:solidFill>
                            <a:schemeClr val="tx1"/>
                          </a:solidFill>
                          <a:latin typeface="Times New Roman" pitchFamily="18" charset="0"/>
                          <a:ea typeface="+mn-ea"/>
                          <a:cs typeface="Times New Roman" pitchFamily="18" charset="0"/>
                        </a:rPr>
                        <a:t>have not complied with the law but have not committed any offence.</a:t>
                      </a:r>
                    </a:p>
                    <a:p>
                      <a:pPr marL="119063" indent="-119063" algn="just">
                        <a:buFont typeface="Wingdings" pitchFamily="2" charset="2"/>
                        <a:buNone/>
                      </a:pPr>
                      <a:endParaRPr kumimoji="0" lang="en-US" sz="800" b="1" i="1" kern="1200" dirty="0" smtClean="0">
                        <a:solidFill>
                          <a:schemeClr val="tx1"/>
                        </a:solidFill>
                        <a:latin typeface="Times New Roman" pitchFamily="18" charset="0"/>
                        <a:ea typeface="+mn-ea"/>
                        <a:cs typeface="Times New Roman" pitchFamily="18" charset="0"/>
                      </a:endParaRPr>
                    </a:p>
                    <a:p>
                      <a:pPr marL="119063" indent="-119063" algn="just">
                        <a:buFont typeface="Wingdings" pitchFamily="2" charset="2"/>
                        <a:buChar char="§"/>
                      </a:pPr>
                      <a:r>
                        <a:rPr kumimoji="0" lang="en-US" sz="2000" b="1" i="1" kern="1200" dirty="0" smtClean="0">
                          <a:solidFill>
                            <a:schemeClr val="tx1"/>
                          </a:solidFill>
                          <a:latin typeface="Times New Roman" pitchFamily="18" charset="0"/>
                          <a:ea typeface="+mn-ea"/>
                          <a:cs typeface="Times New Roman" pitchFamily="18" charset="0"/>
                        </a:rPr>
                        <a:t> </a:t>
                      </a:r>
                      <a:r>
                        <a:rPr kumimoji="0" lang="en-US" sz="2000" b="0" i="0" kern="1200" dirty="0" smtClean="0">
                          <a:solidFill>
                            <a:schemeClr val="tx1"/>
                          </a:solidFill>
                          <a:latin typeface="Times New Roman" pitchFamily="18" charset="0"/>
                          <a:ea typeface="+mn-ea"/>
                          <a:cs typeface="Times New Roman" pitchFamily="18" charset="0"/>
                        </a:rPr>
                        <a:t>Penalties </a:t>
                      </a:r>
                      <a:r>
                        <a:rPr kumimoji="0" lang="en-US" sz="2000" b="1" i="1" kern="1200" dirty="0" smtClean="0">
                          <a:solidFill>
                            <a:schemeClr val="tx1"/>
                          </a:solidFill>
                          <a:latin typeface="Times New Roman" pitchFamily="18" charset="0"/>
                          <a:ea typeface="+mn-ea"/>
                          <a:cs typeface="Times New Roman" pitchFamily="18" charset="0"/>
                        </a:rPr>
                        <a:t>do not require court proceedings </a:t>
                      </a:r>
                      <a:r>
                        <a:rPr kumimoji="0" lang="en-US" sz="2000" b="0" i="0" kern="1200" dirty="0" smtClean="0">
                          <a:solidFill>
                            <a:schemeClr val="tx1"/>
                          </a:solidFill>
                          <a:latin typeface="Times New Roman" pitchFamily="18" charset="0"/>
                          <a:ea typeface="+mn-ea"/>
                          <a:cs typeface="Times New Roman" pitchFamily="18" charset="0"/>
                        </a:rPr>
                        <a:t>and are </a:t>
                      </a:r>
                      <a:r>
                        <a:rPr kumimoji="0" lang="en-US" sz="2000" b="1" i="1" kern="1200" dirty="0" smtClean="0">
                          <a:solidFill>
                            <a:srgbClr val="C00000"/>
                          </a:solidFill>
                          <a:latin typeface="Times New Roman" pitchFamily="18" charset="0"/>
                          <a:ea typeface="+mn-ea"/>
                          <a:cs typeface="Times New Roman" pitchFamily="18" charset="0"/>
                        </a:rPr>
                        <a:t>imposed on failing to comply with a provision </a:t>
                      </a:r>
                      <a:r>
                        <a:rPr kumimoji="0" lang="en-US" sz="2000" b="1" i="1" kern="1200" dirty="0" smtClean="0">
                          <a:solidFill>
                            <a:schemeClr val="tx1"/>
                          </a:solidFill>
                          <a:latin typeface="Times New Roman" pitchFamily="18" charset="0"/>
                          <a:ea typeface="+mn-ea"/>
                          <a:cs typeface="Times New Roman" pitchFamily="18" charset="0"/>
                        </a:rPr>
                        <a:t>of an Act.</a:t>
                      </a:r>
                    </a:p>
                    <a:p>
                      <a:pPr marL="119063" indent="-119063" algn="just">
                        <a:buFont typeface="Wingdings" pitchFamily="2" charset="2"/>
                        <a:buNone/>
                      </a:pPr>
                      <a:endParaRPr kumimoji="0" lang="en-US" sz="800" b="1" i="1" kern="1200" dirty="0" smtClean="0">
                        <a:solidFill>
                          <a:schemeClr val="tx1"/>
                        </a:solidFill>
                        <a:latin typeface="Times New Roman" pitchFamily="18" charset="0"/>
                        <a:ea typeface="+mn-ea"/>
                        <a:cs typeface="Times New Roman" pitchFamily="18" charset="0"/>
                      </a:endParaRPr>
                    </a:p>
                    <a:p>
                      <a:pPr marL="119063" indent="-119063" algn="just">
                        <a:buFont typeface="Wingdings" pitchFamily="2" charset="2"/>
                        <a:buChar char="§"/>
                      </a:pPr>
                      <a:r>
                        <a:rPr kumimoji="0" lang="en-US" sz="2000" b="1" i="1" kern="1200" dirty="0" smtClean="0">
                          <a:solidFill>
                            <a:schemeClr val="tx1"/>
                          </a:solidFill>
                          <a:latin typeface="Times New Roman" pitchFamily="18" charset="0"/>
                          <a:ea typeface="+mn-ea"/>
                          <a:cs typeface="Times New Roman" pitchFamily="18" charset="0"/>
                        </a:rPr>
                        <a:t> </a:t>
                      </a:r>
                      <a:r>
                        <a:rPr kumimoji="0" lang="en-US" sz="2000" b="1" i="0" kern="1200" dirty="0" smtClean="0">
                          <a:solidFill>
                            <a:srgbClr val="C00000"/>
                          </a:solidFill>
                          <a:latin typeface="Times New Roman" pitchFamily="18" charset="0"/>
                          <a:ea typeface="+mn-ea"/>
                          <a:cs typeface="Times New Roman" pitchFamily="18" charset="0"/>
                        </a:rPr>
                        <a:t>Example: Traffic police charge you for over speeding your car</a:t>
                      </a:r>
                      <a:endParaRPr kumimoji="0" lang="en-US" sz="2000" b="1" i="1" kern="1200" dirty="0" smtClean="0">
                        <a:solidFill>
                          <a:srgbClr val="C00000"/>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75</a:t>
            </a:fld>
            <a:endParaRPr lang="en-US"/>
          </a:p>
        </p:txBody>
      </p:sp>
    </p:spTree>
    <p:extLst>
      <p:ext uri="{BB962C8B-B14F-4D97-AF65-F5344CB8AC3E}">
        <p14:creationId xmlns:p14="http://schemas.microsoft.com/office/powerpoint/2010/main" xmlns="" val="276298529"/>
      </p:ext>
    </p:extLst>
  </p:cSld>
  <p:clrMapOvr>
    <a:masterClrMapping/>
  </p:clrMapOvr>
  <p:transition spd="med">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3F31473-23EB-4724-8B59-FE6D21D89FA4}" type="slidenum">
              <a:rPr lang="en-US" smtClean="0"/>
              <a:pPr/>
              <a:t>76</a:t>
            </a:fld>
            <a:endParaRPr lang="en-US" dirty="0"/>
          </a:p>
        </p:txBody>
      </p:sp>
      <p:sp>
        <p:nvSpPr>
          <p:cNvPr id="4" name="Title 3"/>
          <p:cNvSpPr>
            <a:spLocks noGrp="1"/>
          </p:cNvSpPr>
          <p:nvPr>
            <p:ph type="title"/>
          </p:nvPr>
        </p:nvSpPr>
        <p:spPr>
          <a:xfrm>
            <a:off x="800526" y="381000"/>
            <a:ext cx="10969943" cy="5029200"/>
          </a:xfrm>
          <a:solidFill>
            <a:schemeClr val="bg2"/>
          </a:solidFill>
        </p:spPr>
        <p:txBody>
          <a:bodyPr>
            <a:noAutofit/>
          </a:bodyPr>
          <a:lstStyle/>
          <a:p>
            <a:pPr algn="ctr"/>
            <a:r>
              <a:rPr lang="en-US" sz="4400" i="1" dirty="0" smtClean="0">
                <a:solidFill>
                  <a:srgbClr val="C00000"/>
                </a:solidFill>
              </a:rPr>
              <a:t>Section 454  </a:t>
            </a:r>
            <a:br>
              <a:rPr lang="en-US" sz="4400" i="1" dirty="0" smtClean="0">
                <a:solidFill>
                  <a:srgbClr val="C00000"/>
                </a:solidFill>
              </a:rPr>
            </a:br>
            <a:r>
              <a:rPr lang="en-US" sz="4400" i="1" dirty="0" smtClean="0">
                <a:solidFill>
                  <a:srgbClr val="C00000"/>
                </a:solidFill>
              </a:rPr>
              <a:t>Adjudication of Penalties </a:t>
            </a:r>
            <a:br>
              <a:rPr lang="en-US" sz="4400" i="1" dirty="0" smtClean="0">
                <a:solidFill>
                  <a:srgbClr val="C00000"/>
                </a:solidFill>
              </a:rPr>
            </a:br>
            <a:r>
              <a:rPr lang="en-US" sz="4400" i="1" dirty="0" smtClean="0">
                <a:solidFill>
                  <a:srgbClr val="C00000"/>
                </a:solidFill>
              </a:rPr>
              <a:t>as per Companies Act 2013 </a:t>
            </a:r>
            <a:br>
              <a:rPr lang="en-US" sz="4400" i="1" dirty="0" smtClean="0">
                <a:solidFill>
                  <a:srgbClr val="C00000"/>
                </a:solidFill>
              </a:rPr>
            </a:br>
            <a:r>
              <a:rPr lang="en-US" sz="4400" i="1" dirty="0" smtClean="0">
                <a:solidFill>
                  <a:srgbClr val="C00000"/>
                </a:solidFill>
              </a:rPr>
              <a:t>&amp;</a:t>
            </a:r>
            <a:br>
              <a:rPr lang="en-US" sz="4400" i="1" dirty="0" smtClean="0">
                <a:solidFill>
                  <a:srgbClr val="C00000"/>
                </a:solidFill>
              </a:rPr>
            </a:br>
            <a:r>
              <a:rPr lang="en-US" sz="4400" i="1" dirty="0" smtClean="0">
                <a:solidFill>
                  <a:srgbClr val="C00000"/>
                </a:solidFill>
              </a:rPr>
              <a:t>Companies (Adjudication of Penalties) Rules, 2014</a:t>
            </a:r>
            <a:endParaRPr lang="en-US" sz="4400" i="1" dirty="0">
              <a:solidFill>
                <a:srgbClr val="C00000"/>
              </a:solidFill>
            </a:endParaRPr>
          </a:p>
        </p:txBody>
      </p:sp>
      <p:sp>
        <p:nvSpPr>
          <p:cNvPr id="5" name="Footer Placeholder 2"/>
          <p:cNvSpPr>
            <a:spLocks noGrp="1"/>
          </p:cNvSpPr>
          <p:nvPr>
            <p:ph type="ftr" sz="quarter" idx="11"/>
          </p:nvPr>
        </p:nvSpPr>
        <p:spPr>
          <a:xfrm>
            <a:off x="9066212" y="6407945"/>
            <a:ext cx="2743200" cy="365125"/>
          </a:xfrm>
        </p:spPr>
        <p:txBody>
          <a:bodyPr/>
          <a:lstStyle/>
          <a:p>
            <a:pPr algn="l"/>
            <a:r>
              <a:rPr lang="it-IT" sz="1200" smtClean="0"/>
              <a:t>AMITA DESAI &amp; CO. 21 April 2019</a:t>
            </a:r>
            <a:endParaRPr lang="en-US" sz="1200" dirty="0"/>
          </a:p>
        </p:txBody>
      </p:sp>
    </p:spTree>
    <p:extLst>
      <p:ext uri="{BB962C8B-B14F-4D97-AF65-F5344CB8AC3E}">
        <p14:creationId xmlns:p14="http://schemas.microsoft.com/office/powerpoint/2010/main" xmlns="" val="538565960"/>
      </p:ext>
    </p:extLst>
  </p:cSld>
  <p:clrMapOvr>
    <a:masterClrMapping/>
  </p:clrMapOvr>
  <p:transition spd="med">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441" y="990601"/>
            <a:ext cx="10969943" cy="5016692"/>
          </a:xfrm>
        </p:spPr>
        <p:txBody>
          <a:bodyPr>
            <a:normAutofit fontScale="85000" lnSpcReduction="20000"/>
          </a:bodyPr>
          <a:lstStyle/>
          <a:p>
            <a:pPr algn="just"/>
            <a:r>
              <a:rPr lang="en-US" sz="3600" dirty="0" smtClean="0"/>
              <a:t>The </a:t>
            </a:r>
            <a:r>
              <a:rPr lang="en-US" sz="3600" dirty="0" smtClean="0">
                <a:solidFill>
                  <a:srgbClr val="C00000"/>
                </a:solidFill>
              </a:rPr>
              <a:t>Companies Amendment Ordinance 2018 </a:t>
            </a:r>
            <a:r>
              <a:rPr lang="en-US" sz="3600" dirty="0" smtClean="0"/>
              <a:t>has                                      re categorized certain offence </a:t>
            </a:r>
            <a:r>
              <a:rPr lang="en-US" sz="3900" b="1" i="1" u="sng" dirty="0" smtClean="0">
                <a:solidFill>
                  <a:srgbClr val="C00000"/>
                </a:solidFill>
              </a:rPr>
              <a:t>from Fine to Penalty. </a:t>
            </a:r>
          </a:p>
          <a:p>
            <a:pPr algn="just"/>
            <a:endParaRPr lang="en-US" sz="3900" b="1" i="1" u="sng" dirty="0">
              <a:solidFill>
                <a:srgbClr val="C00000"/>
              </a:solidFill>
            </a:endParaRPr>
          </a:p>
          <a:p>
            <a:pPr algn="just"/>
            <a:r>
              <a:rPr lang="en-US" sz="3600" dirty="0" smtClean="0"/>
              <a:t>Thus, penalties can now be imposed by Registrar of Companies (ROC) and Regional Director (RD) after issuance of Show Cause Notice instead of going to the tribunal for imposition of fines or for following procedure for composition of offences.</a:t>
            </a:r>
          </a:p>
          <a:p>
            <a:pPr algn="just"/>
            <a:endParaRPr lang="en-US" sz="3600" b="1" dirty="0" smtClean="0"/>
          </a:p>
          <a:p>
            <a:pPr algn="just"/>
            <a:r>
              <a:rPr lang="en-US" sz="3600" b="1" dirty="0" smtClean="0"/>
              <a:t>16 Sections </a:t>
            </a:r>
            <a:r>
              <a:rPr lang="en-US" sz="3600" dirty="0" smtClean="0"/>
              <a:t>have been amended via the Ordinance whereby the consequence for non-compliance will be “Penalized” instead of “Fined”</a:t>
            </a:r>
          </a:p>
          <a:p>
            <a:endParaRPr lang="en-US" dirty="0"/>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77</a:t>
            </a:fld>
            <a:endParaRPr lang="en-US"/>
          </a:p>
        </p:txBody>
      </p:sp>
      <p:sp>
        <p:nvSpPr>
          <p:cNvPr id="5" name="Title 4"/>
          <p:cNvSpPr>
            <a:spLocks noGrp="1"/>
          </p:cNvSpPr>
          <p:nvPr>
            <p:ph type="title"/>
          </p:nvPr>
        </p:nvSpPr>
        <p:spPr>
          <a:xfrm>
            <a:off x="836612" y="0"/>
            <a:ext cx="10969943" cy="1143000"/>
          </a:xfrm>
        </p:spPr>
        <p:txBody>
          <a:bodyPr/>
          <a:lstStyle/>
          <a:p>
            <a:pPr algn="ctr"/>
            <a:r>
              <a:rPr lang="en-US" dirty="0" smtClean="0">
                <a:solidFill>
                  <a:srgbClr val="FF0000"/>
                </a:solidFill>
              </a:rPr>
              <a:t>E-Adjudication </a:t>
            </a:r>
            <a:endParaRPr lang="en-US" dirty="0">
              <a:solidFill>
                <a:srgbClr val="FF0000"/>
              </a:solidFill>
            </a:endParaRPr>
          </a:p>
        </p:txBody>
      </p:sp>
    </p:spTree>
    <p:extLst>
      <p:ext uri="{BB962C8B-B14F-4D97-AF65-F5344CB8AC3E}">
        <p14:creationId xmlns:p14="http://schemas.microsoft.com/office/powerpoint/2010/main" xmlns="" val="3954056960"/>
      </p:ext>
    </p:extLst>
  </p:cSld>
  <p:clrMapOvr>
    <a:masterClrMapping/>
  </p:clrMapOvr>
  <p:transition spd="med">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609600" y="990600"/>
          <a:ext cx="10969626" cy="5090160"/>
        </p:xfrm>
        <a:graphic>
          <a:graphicData uri="http://schemas.openxmlformats.org/drawingml/2006/table">
            <a:tbl>
              <a:tblPr firstRow="1" bandRow="1">
                <a:tableStyleId>{5C22544A-7EE6-4342-B048-85BDC9FD1C3A}</a:tableStyleId>
              </a:tblPr>
              <a:tblGrid>
                <a:gridCol w="608012"/>
                <a:gridCol w="1371600"/>
                <a:gridCol w="8990014"/>
              </a:tblGrid>
              <a:tr h="370840">
                <a:tc>
                  <a:txBody>
                    <a:bodyPr/>
                    <a:lstStyle/>
                    <a:p>
                      <a:pPr algn="l"/>
                      <a:r>
                        <a:rPr lang="en-US" dirty="0" smtClean="0"/>
                        <a:t>SR. NO.</a:t>
                      </a:r>
                      <a:endParaRPr lang="en-US" dirty="0"/>
                    </a:p>
                  </a:txBody>
                  <a:tcPr/>
                </a:tc>
                <a:tc>
                  <a:txBody>
                    <a:bodyPr/>
                    <a:lstStyle/>
                    <a:p>
                      <a:pPr algn="ctr"/>
                      <a:r>
                        <a:rPr lang="en-US" dirty="0" smtClean="0"/>
                        <a:t>SECTION</a:t>
                      </a:r>
                      <a:endParaRPr lang="en-US" dirty="0"/>
                    </a:p>
                  </a:txBody>
                  <a:tcPr/>
                </a:tc>
                <a:tc>
                  <a:txBody>
                    <a:bodyPr/>
                    <a:lstStyle/>
                    <a:p>
                      <a:pPr algn="ctr"/>
                      <a:r>
                        <a:rPr lang="en-US" dirty="0" smtClean="0"/>
                        <a:t>DESCRIPTION OF</a:t>
                      </a:r>
                      <a:r>
                        <a:rPr lang="en-US" baseline="0" dirty="0" smtClean="0"/>
                        <a:t> SECTION</a:t>
                      </a:r>
                      <a:endParaRPr lang="en-US" dirty="0"/>
                    </a:p>
                  </a:txBody>
                  <a:tcPr/>
                </a:tc>
              </a:tr>
              <a:tr h="370840">
                <a:tc>
                  <a:txBody>
                    <a:bodyPr/>
                    <a:lstStyle/>
                    <a:p>
                      <a:r>
                        <a:rPr lang="en-US" dirty="0" smtClean="0"/>
                        <a:t>1.</a:t>
                      </a:r>
                      <a:endParaRPr lang="en-US" dirty="0"/>
                    </a:p>
                  </a:txBody>
                  <a:tcPr/>
                </a:tc>
                <a:tc>
                  <a:txBody>
                    <a:bodyPr/>
                    <a:lstStyle/>
                    <a:p>
                      <a:r>
                        <a:rPr lang="en-US" dirty="0" smtClean="0"/>
                        <a:t>53(3)</a:t>
                      </a:r>
                      <a:endParaRPr lang="en-US" dirty="0"/>
                    </a:p>
                  </a:txBody>
                  <a:tcPr/>
                </a:tc>
                <a:tc>
                  <a:txBody>
                    <a:bodyPr/>
                    <a:lstStyle/>
                    <a:p>
                      <a:r>
                        <a:rPr lang="en-US" sz="2800" dirty="0" smtClean="0"/>
                        <a:t>Prohibition of issue</a:t>
                      </a:r>
                      <a:r>
                        <a:rPr lang="en-US" sz="2800" baseline="0" dirty="0" smtClean="0"/>
                        <a:t> of shares at discount </a:t>
                      </a:r>
                      <a:endParaRPr lang="en-US" sz="2800" dirty="0"/>
                    </a:p>
                  </a:txBody>
                  <a:tcPr/>
                </a:tc>
              </a:tr>
              <a:tr h="370840">
                <a:tc>
                  <a:txBody>
                    <a:bodyPr/>
                    <a:lstStyle/>
                    <a:p>
                      <a:r>
                        <a:rPr lang="en-US" dirty="0" smtClean="0"/>
                        <a:t>2.</a:t>
                      </a:r>
                      <a:endParaRPr lang="en-US" dirty="0"/>
                    </a:p>
                  </a:txBody>
                  <a:tcPr/>
                </a:tc>
                <a:tc>
                  <a:txBody>
                    <a:bodyPr/>
                    <a:lstStyle/>
                    <a:p>
                      <a:r>
                        <a:rPr lang="en-US" dirty="0" smtClean="0"/>
                        <a:t>64(2)</a:t>
                      </a:r>
                      <a:endParaRPr lang="en-US" dirty="0"/>
                    </a:p>
                  </a:txBody>
                  <a:tcPr/>
                </a:tc>
                <a:tc>
                  <a:txBody>
                    <a:bodyPr/>
                    <a:lstStyle/>
                    <a:p>
                      <a:r>
                        <a:rPr lang="en-US" sz="2800" dirty="0" smtClean="0"/>
                        <a:t>Notice</a:t>
                      </a:r>
                      <a:r>
                        <a:rPr lang="en-US" sz="2800" baseline="0" dirty="0" smtClean="0"/>
                        <a:t> to be given to registrar for alteration of share capital </a:t>
                      </a:r>
                      <a:endParaRPr lang="en-US" sz="2800" dirty="0"/>
                    </a:p>
                  </a:txBody>
                  <a:tcPr/>
                </a:tc>
              </a:tr>
              <a:tr h="370840">
                <a:tc>
                  <a:txBody>
                    <a:bodyPr/>
                    <a:lstStyle/>
                    <a:p>
                      <a:r>
                        <a:rPr lang="en-US" dirty="0" smtClean="0"/>
                        <a:t>3.</a:t>
                      </a:r>
                      <a:endParaRPr lang="en-US" dirty="0"/>
                    </a:p>
                  </a:txBody>
                  <a:tcPr/>
                </a:tc>
                <a:tc>
                  <a:txBody>
                    <a:bodyPr/>
                    <a:lstStyle/>
                    <a:p>
                      <a:r>
                        <a:rPr lang="en-US" dirty="0" smtClean="0"/>
                        <a:t>92(5)</a:t>
                      </a:r>
                      <a:endParaRPr lang="en-US" dirty="0"/>
                    </a:p>
                  </a:txBody>
                  <a:tcPr/>
                </a:tc>
                <a:tc>
                  <a:txBody>
                    <a:bodyPr/>
                    <a:lstStyle/>
                    <a:p>
                      <a:r>
                        <a:rPr lang="en-US" sz="2800" dirty="0" smtClean="0"/>
                        <a:t>Annual Return </a:t>
                      </a:r>
                      <a:endParaRPr lang="en-US" sz="2800" dirty="0"/>
                    </a:p>
                  </a:txBody>
                  <a:tcPr/>
                </a:tc>
              </a:tr>
              <a:tr h="370840">
                <a:tc>
                  <a:txBody>
                    <a:bodyPr/>
                    <a:lstStyle/>
                    <a:p>
                      <a:r>
                        <a:rPr lang="en-US" dirty="0" smtClean="0"/>
                        <a:t>4.</a:t>
                      </a:r>
                      <a:endParaRPr lang="en-US" dirty="0"/>
                    </a:p>
                  </a:txBody>
                  <a:tcPr/>
                </a:tc>
                <a:tc>
                  <a:txBody>
                    <a:bodyPr/>
                    <a:lstStyle/>
                    <a:p>
                      <a:pPr algn="l" fontAlgn="t"/>
                      <a:r>
                        <a:rPr lang="en-US" dirty="0"/>
                        <a:t>102(5)</a:t>
                      </a:r>
                    </a:p>
                  </a:txBody>
                  <a:tcPr marL="76200" marR="76200" marT="76200" marB="76200"/>
                </a:tc>
                <a:tc>
                  <a:txBody>
                    <a:bodyPr/>
                    <a:lstStyle/>
                    <a:p>
                      <a:pPr algn="l" fontAlgn="t"/>
                      <a:r>
                        <a:rPr lang="en-US" sz="2800" dirty="0"/>
                        <a:t>Statement to be annexed to Notice</a:t>
                      </a:r>
                    </a:p>
                  </a:txBody>
                  <a:tcPr marL="76200" marR="76200" marT="76200" marB="76200"/>
                </a:tc>
              </a:tr>
              <a:tr h="370840">
                <a:tc>
                  <a:txBody>
                    <a:bodyPr/>
                    <a:lstStyle/>
                    <a:p>
                      <a:pPr algn="l" fontAlgn="t"/>
                      <a:r>
                        <a:rPr lang="en-US" dirty="0" smtClean="0"/>
                        <a:t>5.</a:t>
                      </a:r>
                      <a:endParaRPr lang="en-US" dirty="0"/>
                    </a:p>
                  </a:txBody>
                  <a:tcPr marL="76200" marR="76200" marT="76200" marB="76200"/>
                </a:tc>
                <a:tc>
                  <a:txBody>
                    <a:bodyPr/>
                    <a:lstStyle/>
                    <a:p>
                      <a:pPr algn="l" fontAlgn="t"/>
                      <a:r>
                        <a:rPr lang="en-US"/>
                        <a:t>105</a:t>
                      </a:r>
                    </a:p>
                  </a:txBody>
                  <a:tcPr marL="76200" marR="76200" marT="76200" marB="76200"/>
                </a:tc>
                <a:tc>
                  <a:txBody>
                    <a:bodyPr/>
                    <a:lstStyle/>
                    <a:p>
                      <a:pPr algn="l" fontAlgn="t"/>
                      <a:r>
                        <a:rPr lang="en-US" sz="2800" dirty="0"/>
                        <a:t>Proxies</a:t>
                      </a:r>
                    </a:p>
                  </a:txBody>
                  <a:tcPr marL="76200" marR="76200" marT="76200" marB="76200"/>
                </a:tc>
              </a:tr>
              <a:tr h="370840">
                <a:tc>
                  <a:txBody>
                    <a:bodyPr/>
                    <a:lstStyle/>
                    <a:p>
                      <a:pPr algn="l" fontAlgn="t"/>
                      <a:r>
                        <a:rPr lang="en-US" dirty="0" smtClean="0"/>
                        <a:t>6.</a:t>
                      </a:r>
                      <a:endParaRPr lang="en-US" dirty="0"/>
                    </a:p>
                  </a:txBody>
                  <a:tcPr marL="76200" marR="76200" marT="76200" marB="76200"/>
                </a:tc>
                <a:tc>
                  <a:txBody>
                    <a:bodyPr/>
                    <a:lstStyle/>
                    <a:p>
                      <a:pPr algn="l" fontAlgn="t"/>
                      <a:r>
                        <a:rPr lang="en-US"/>
                        <a:t>117(2)</a:t>
                      </a:r>
                    </a:p>
                  </a:txBody>
                  <a:tcPr marL="76200" marR="76200" marT="76200" marB="76200"/>
                </a:tc>
                <a:tc>
                  <a:txBody>
                    <a:bodyPr/>
                    <a:lstStyle/>
                    <a:p>
                      <a:pPr algn="l" fontAlgn="t"/>
                      <a:r>
                        <a:rPr lang="en-US" sz="2800" dirty="0"/>
                        <a:t>Resolutions and Agreements to be filed</a:t>
                      </a:r>
                    </a:p>
                  </a:txBody>
                  <a:tcPr marL="76200" marR="76200" marT="76200" marB="76200"/>
                </a:tc>
              </a:tr>
              <a:tr h="370840">
                <a:tc>
                  <a:txBody>
                    <a:bodyPr/>
                    <a:lstStyle/>
                    <a:p>
                      <a:pPr algn="l" fontAlgn="t"/>
                      <a:r>
                        <a:rPr lang="en-US" dirty="0" smtClean="0"/>
                        <a:t>7.</a:t>
                      </a:r>
                      <a:endParaRPr lang="en-US" dirty="0"/>
                    </a:p>
                  </a:txBody>
                  <a:tcPr marL="76200" marR="76200" marT="76200" marB="76200"/>
                </a:tc>
                <a:tc>
                  <a:txBody>
                    <a:bodyPr/>
                    <a:lstStyle/>
                    <a:p>
                      <a:pPr algn="l" fontAlgn="t"/>
                      <a:r>
                        <a:rPr lang="en-US"/>
                        <a:t>121(3)</a:t>
                      </a:r>
                    </a:p>
                  </a:txBody>
                  <a:tcPr marL="76200" marR="76200" marT="76200" marB="76200"/>
                </a:tc>
                <a:tc>
                  <a:txBody>
                    <a:bodyPr/>
                    <a:lstStyle/>
                    <a:p>
                      <a:pPr algn="l" fontAlgn="t"/>
                      <a:r>
                        <a:rPr lang="en-US" sz="2800" dirty="0"/>
                        <a:t>Report on annual general </a:t>
                      </a:r>
                      <a:r>
                        <a:rPr lang="en-US" sz="2800" dirty="0" smtClean="0"/>
                        <a:t>meeting</a:t>
                      </a:r>
                    </a:p>
                  </a:txBody>
                  <a:tcPr marL="76200" marR="76200" marT="76200" marB="76200"/>
                </a:tc>
              </a:tr>
              <a:tr h="370840">
                <a:tc>
                  <a:txBody>
                    <a:bodyPr/>
                    <a:lstStyle/>
                    <a:p>
                      <a:pPr algn="l" fontAlgn="t"/>
                      <a:r>
                        <a:rPr lang="en-US" dirty="0"/>
                        <a:t>8.</a:t>
                      </a:r>
                    </a:p>
                  </a:txBody>
                  <a:tcPr marL="76200" marR="76200" marT="76200" marB="76200"/>
                </a:tc>
                <a:tc>
                  <a:txBody>
                    <a:bodyPr/>
                    <a:lstStyle/>
                    <a:p>
                      <a:pPr algn="l" fontAlgn="t"/>
                      <a:r>
                        <a:rPr lang="en-US"/>
                        <a:t>137(3)</a:t>
                      </a:r>
                    </a:p>
                  </a:txBody>
                  <a:tcPr marL="76200" marR="76200" marT="76200" marB="76200"/>
                </a:tc>
                <a:tc>
                  <a:txBody>
                    <a:bodyPr/>
                    <a:lstStyle/>
                    <a:p>
                      <a:pPr algn="l" fontAlgn="t"/>
                      <a:r>
                        <a:rPr lang="en-US" sz="2800" dirty="0"/>
                        <a:t>Copy of financial statement to be filed with Registrar</a:t>
                      </a:r>
                    </a:p>
                  </a:txBody>
                  <a:tcPr marL="76200" marR="76200" marT="76200" marB="76200"/>
                </a:tc>
              </a:tr>
            </a:tbl>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78</a:t>
            </a:fld>
            <a:endParaRPr lang="en-US"/>
          </a:p>
        </p:txBody>
      </p:sp>
      <p:sp>
        <p:nvSpPr>
          <p:cNvPr id="5" name="Title 4"/>
          <p:cNvSpPr>
            <a:spLocks noGrp="1"/>
          </p:cNvSpPr>
          <p:nvPr>
            <p:ph type="title"/>
          </p:nvPr>
        </p:nvSpPr>
        <p:spPr>
          <a:xfrm>
            <a:off x="836612" y="0"/>
            <a:ext cx="10969943" cy="1143000"/>
          </a:xfrm>
        </p:spPr>
        <p:txBody>
          <a:bodyPr/>
          <a:lstStyle/>
          <a:p>
            <a:pPr algn="ctr"/>
            <a:r>
              <a:rPr lang="en-US" dirty="0" smtClean="0">
                <a:solidFill>
                  <a:srgbClr val="FF0000"/>
                </a:solidFill>
              </a:rPr>
              <a:t>E-Adjudication </a:t>
            </a:r>
            <a:endParaRPr lang="en-US" dirty="0">
              <a:solidFill>
                <a:srgbClr val="FF0000"/>
              </a:solidFill>
            </a:endParaRPr>
          </a:p>
        </p:txBody>
      </p:sp>
    </p:spTree>
    <p:extLst>
      <p:ext uri="{BB962C8B-B14F-4D97-AF65-F5344CB8AC3E}">
        <p14:creationId xmlns:p14="http://schemas.microsoft.com/office/powerpoint/2010/main" xmlns="" val="2074461772"/>
      </p:ext>
    </p:extLst>
  </p:cSld>
  <p:clrMapOvr>
    <a:masterClrMapping/>
  </p:clrMapOvr>
  <p:transition spd="med">
    <p:wipe dir="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609600" y="990600"/>
          <a:ext cx="10969626" cy="5151120"/>
        </p:xfrm>
        <a:graphic>
          <a:graphicData uri="http://schemas.openxmlformats.org/drawingml/2006/table">
            <a:tbl>
              <a:tblPr firstRow="1" bandRow="1">
                <a:tableStyleId>{5C22544A-7EE6-4342-B048-85BDC9FD1C3A}</a:tableStyleId>
              </a:tblPr>
              <a:tblGrid>
                <a:gridCol w="608012"/>
                <a:gridCol w="1371600"/>
                <a:gridCol w="8990014"/>
              </a:tblGrid>
              <a:tr h="370840">
                <a:tc>
                  <a:txBody>
                    <a:bodyPr/>
                    <a:lstStyle/>
                    <a:p>
                      <a:pPr algn="l"/>
                      <a:r>
                        <a:rPr lang="en-US" dirty="0" smtClean="0"/>
                        <a:t>SR. NO.</a:t>
                      </a:r>
                      <a:endParaRPr lang="en-US" dirty="0"/>
                    </a:p>
                  </a:txBody>
                  <a:tcPr/>
                </a:tc>
                <a:tc>
                  <a:txBody>
                    <a:bodyPr/>
                    <a:lstStyle/>
                    <a:p>
                      <a:pPr algn="ctr"/>
                      <a:r>
                        <a:rPr lang="en-US" dirty="0" smtClean="0"/>
                        <a:t>SECTION</a:t>
                      </a:r>
                      <a:endParaRPr lang="en-US" dirty="0"/>
                    </a:p>
                  </a:txBody>
                  <a:tcPr/>
                </a:tc>
                <a:tc>
                  <a:txBody>
                    <a:bodyPr/>
                    <a:lstStyle/>
                    <a:p>
                      <a:pPr algn="ctr"/>
                      <a:r>
                        <a:rPr lang="en-US" dirty="0" smtClean="0"/>
                        <a:t>DESCRIPTION OF</a:t>
                      </a:r>
                      <a:r>
                        <a:rPr lang="en-US" baseline="0" dirty="0" smtClean="0"/>
                        <a:t> SECTION</a:t>
                      </a:r>
                      <a:endParaRPr lang="en-US" dirty="0"/>
                    </a:p>
                  </a:txBody>
                  <a:tcPr/>
                </a:tc>
              </a:tr>
              <a:tr h="370840">
                <a:tc>
                  <a:txBody>
                    <a:bodyPr/>
                    <a:lstStyle/>
                    <a:p>
                      <a:pPr algn="l" fontAlgn="t"/>
                      <a:r>
                        <a:rPr lang="en-US"/>
                        <a:t>9.</a:t>
                      </a:r>
                    </a:p>
                  </a:txBody>
                  <a:tcPr marL="76200" marR="76200" marT="76200" marB="76200"/>
                </a:tc>
                <a:tc>
                  <a:txBody>
                    <a:bodyPr/>
                    <a:lstStyle/>
                    <a:p>
                      <a:pPr algn="l" fontAlgn="t"/>
                      <a:r>
                        <a:rPr lang="en-US"/>
                        <a:t>140(3)</a:t>
                      </a:r>
                    </a:p>
                  </a:txBody>
                  <a:tcPr marL="76200" marR="76200" marT="76200" marB="76200"/>
                </a:tc>
                <a:tc>
                  <a:txBody>
                    <a:bodyPr/>
                    <a:lstStyle/>
                    <a:p>
                      <a:pPr algn="l" fontAlgn="t"/>
                      <a:r>
                        <a:rPr lang="en-US" sz="2400" dirty="0"/>
                        <a:t>Removal, resignation of auditor and giving of special notice</a:t>
                      </a:r>
                    </a:p>
                  </a:txBody>
                  <a:tcPr marL="76200" marR="76200" marT="76200" marB="76200"/>
                </a:tc>
              </a:tr>
              <a:tr h="370840">
                <a:tc>
                  <a:txBody>
                    <a:bodyPr/>
                    <a:lstStyle/>
                    <a:p>
                      <a:pPr algn="l" fontAlgn="t"/>
                      <a:r>
                        <a:rPr lang="en-US"/>
                        <a:t>10.</a:t>
                      </a:r>
                    </a:p>
                  </a:txBody>
                  <a:tcPr marL="76200" marR="76200" marT="76200" marB="76200"/>
                </a:tc>
                <a:tc>
                  <a:txBody>
                    <a:bodyPr/>
                    <a:lstStyle/>
                    <a:p>
                      <a:pPr algn="l" fontAlgn="t"/>
                      <a:r>
                        <a:rPr lang="en-US"/>
                        <a:t>157(2)</a:t>
                      </a:r>
                    </a:p>
                  </a:txBody>
                  <a:tcPr marL="76200" marR="76200" marT="76200" marB="76200"/>
                </a:tc>
                <a:tc>
                  <a:txBody>
                    <a:bodyPr/>
                    <a:lstStyle/>
                    <a:p>
                      <a:pPr algn="l" fontAlgn="t"/>
                      <a:r>
                        <a:rPr lang="en-US" sz="2400" dirty="0"/>
                        <a:t>Company to inform Director Identification Number to Registrar</a:t>
                      </a:r>
                    </a:p>
                  </a:txBody>
                  <a:tcPr marL="76200" marR="76200" marT="76200" marB="76200"/>
                </a:tc>
              </a:tr>
              <a:tr h="370840">
                <a:tc>
                  <a:txBody>
                    <a:bodyPr/>
                    <a:lstStyle/>
                    <a:p>
                      <a:pPr algn="l" fontAlgn="t"/>
                      <a:r>
                        <a:rPr lang="en-US"/>
                        <a:t>11.</a:t>
                      </a:r>
                    </a:p>
                  </a:txBody>
                  <a:tcPr marL="76200" marR="76200" marT="76200" marB="76200"/>
                </a:tc>
                <a:tc>
                  <a:txBody>
                    <a:bodyPr/>
                    <a:lstStyle/>
                    <a:p>
                      <a:pPr algn="l" fontAlgn="t"/>
                      <a:r>
                        <a:rPr lang="en-US"/>
                        <a:t>159</a:t>
                      </a:r>
                    </a:p>
                  </a:txBody>
                  <a:tcPr marL="76200" marR="76200" marT="76200" marB="76200"/>
                </a:tc>
                <a:tc>
                  <a:txBody>
                    <a:bodyPr/>
                    <a:lstStyle/>
                    <a:p>
                      <a:pPr algn="l" fontAlgn="t"/>
                      <a:r>
                        <a:rPr lang="en-US" sz="2400" dirty="0"/>
                        <a:t>Punishment for Contravention – in respect of DIN</a:t>
                      </a:r>
                    </a:p>
                  </a:txBody>
                  <a:tcPr marL="76200" marR="76200" marT="76200" marB="76200"/>
                </a:tc>
              </a:tr>
              <a:tr h="370840">
                <a:tc>
                  <a:txBody>
                    <a:bodyPr/>
                    <a:lstStyle/>
                    <a:p>
                      <a:pPr algn="l" fontAlgn="t"/>
                      <a:r>
                        <a:rPr lang="en-US"/>
                        <a:t>12.</a:t>
                      </a:r>
                    </a:p>
                  </a:txBody>
                  <a:tcPr marL="76200" marR="76200" marT="76200" marB="76200"/>
                </a:tc>
                <a:tc>
                  <a:txBody>
                    <a:bodyPr/>
                    <a:lstStyle/>
                    <a:p>
                      <a:pPr algn="l" fontAlgn="t"/>
                      <a:r>
                        <a:rPr lang="en-US"/>
                        <a:t>165(6)</a:t>
                      </a:r>
                    </a:p>
                  </a:txBody>
                  <a:tcPr marL="76200" marR="76200" marT="76200" marB="76200"/>
                </a:tc>
                <a:tc>
                  <a:txBody>
                    <a:bodyPr/>
                    <a:lstStyle/>
                    <a:p>
                      <a:pPr algn="l" fontAlgn="t"/>
                      <a:r>
                        <a:rPr lang="en-US" sz="2400" dirty="0"/>
                        <a:t>Number of Directorships</a:t>
                      </a:r>
                    </a:p>
                  </a:txBody>
                  <a:tcPr marL="76200" marR="76200" marT="76200" marB="76200"/>
                </a:tc>
              </a:tr>
              <a:tr h="370840">
                <a:tc>
                  <a:txBody>
                    <a:bodyPr/>
                    <a:lstStyle/>
                    <a:p>
                      <a:pPr algn="l" fontAlgn="t"/>
                      <a:r>
                        <a:rPr lang="en-US"/>
                        <a:t>13.</a:t>
                      </a:r>
                    </a:p>
                  </a:txBody>
                  <a:tcPr marL="76200" marR="76200" marT="76200" marB="76200"/>
                </a:tc>
                <a:tc>
                  <a:txBody>
                    <a:bodyPr/>
                    <a:lstStyle/>
                    <a:p>
                      <a:pPr algn="l" fontAlgn="t"/>
                      <a:r>
                        <a:rPr lang="en-US"/>
                        <a:t>191(5)</a:t>
                      </a:r>
                    </a:p>
                  </a:txBody>
                  <a:tcPr marL="76200" marR="76200" marT="76200" marB="76200"/>
                </a:tc>
                <a:tc>
                  <a:txBody>
                    <a:bodyPr/>
                    <a:lstStyle/>
                    <a:p>
                      <a:pPr algn="l" fontAlgn="t"/>
                      <a:r>
                        <a:rPr lang="en-US" sz="2400" dirty="0"/>
                        <a:t>Payment to Director for Loss of Office</a:t>
                      </a:r>
                    </a:p>
                  </a:txBody>
                  <a:tcPr marL="76200" marR="76200" marT="76200" marB="76200"/>
                </a:tc>
              </a:tr>
              <a:tr h="370840">
                <a:tc>
                  <a:txBody>
                    <a:bodyPr/>
                    <a:lstStyle/>
                    <a:p>
                      <a:pPr algn="l" fontAlgn="t"/>
                      <a:r>
                        <a:rPr lang="en-US"/>
                        <a:t>14.</a:t>
                      </a:r>
                    </a:p>
                  </a:txBody>
                  <a:tcPr marL="76200" marR="76200" marT="76200" marB="76200"/>
                </a:tc>
                <a:tc>
                  <a:txBody>
                    <a:bodyPr/>
                    <a:lstStyle/>
                    <a:p>
                      <a:pPr algn="l" fontAlgn="t"/>
                      <a:r>
                        <a:rPr lang="en-US"/>
                        <a:t>197(15)</a:t>
                      </a:r>
                    </a:p>
                  </a:txBody>
                  <a:tcPr marL="76200" marR="76200" marT="76200" marB="76200"/>
                </a:tc>
                <a:tc>
                  <a:txBody>
                    <a:bodyPr/>
                    <a:lstStyle/>
                    <a:p>
                      <a:pPr algn="l" fontAlgn="t"/>
                      <a:r>
                        <a:rPr lang="en-US" sz="2400" dirty="0"/>
                        <a:t>Overall maximum managerial remuneration and managerial remuneration in case of absence or inadequacy of profits</a:t>
                      </a:r>
                    </a:p>
                  </a:txBody>
                  <a:tcPr marL="76200" marR="76200" marT="76200" marB="76200"/>
                </a:tc>
              </a:tr>
              <a:tr h="370840">
                <a:tc>
                  <a:txBody>
                    <a:bodyPr/>
                    <a:lstStyle/>
                    <a:p>
                      <a:pPr algn="l" fontAlgn="t"/>
                      <a:r>
                        <a:rPr lang="en-US"/>
                        <a:t>15.</a:t>
                      </a:r>
                    </a:p>
                  </a:txBody>
                  <a:tcPr marL="76200" marR="76200" marT="76200" marB="76200"/>
                </a:tc>
                <a:tc>
                  <a:txBody>
                    <a:bodyPr/>
                    <a:lstStyle/>
                    <a:p>
                      <a:pPr algn="l" fontAlgn="t"/>
                      <a:r>
                        <a:rPr lang="en-US"/>
                        <a:t>203(5)</a:t>
                      </a:r>
                    </a:p>
                  </a:txBody>
                  <a:tcPr marL="76200" marR="76200" marT="76200" marB="76200"/>
                </a:tc>
                <a:tc>
                  <a:txBody>
                    <a:bodyPr/>
                    <a:lstStyle/>
                    <a:p>
                      <a:pPr algn="l" fontAlgn="t"/>
                      <a:r>
                        <a:rPr lang="en-US" sz="2400" dirty="0"/>
                        <a:t>Appointment of Key Managerial Personnel</a:t>
                      </a:r>
                    </a:p>
                  </a:txBody>
                  <a:tcPr marL="76200" marR="76200" marT="76200" marB="76200"/>
                </a:tc>
              </a:tr>
              <a:tr h="370840">
                <a:tc>
                  <a:txBody>
                    <a:bodyPr/>
                    <a:lstStyle/>
                    <a:p>
                      <a:pPr algn="l" fontAlgn="t"/>
                      <a:r>
                        <a:rPr lang="en-US"/>
                        <a:t>16.</a:t>
                      </a:r>
                    </a:p>
                  </a:txBody>
                  <a:tcPr marL="76200" marR="76200" marT="76200" marB="76200"/>
                </a:tc>
                <a:tc>
                  <a:txBody>
                    <a:bodyPr/>
                    <a:lstStyle/>
                    <a:p>
                      <a:pPr algn="l" fontAlgn="t"/>
                      <a:r>
                        <a:rPr lang="en-US"/>
                        <a:t>238(3)</a:t>
                      </a:r>
                    </a:p>
                  </a:txBody>
                  <a:tcPr marL="76200" marR="76200" marT="76200" marB="76200"/>
                </a:tc>
                <a:tc>
                  <a:txBody>
                    <a:bodyPr/>
                    <a:lstStyle/>
                    <a:p>
                      <a:pPr algn="l" fontAlgn="t"/>
                      <a:r>
                        <a:rPr lang="en-US" sz="2400" dirty="0"/>
                        <a:t>Registration of the offer of scheme involving transfer of shares</a:t>
                      </a:r>
                    </a:p>
                  </a:txBody>
                  <a:tcPr marL="76200" marR="76200" marT="76200" marB="76200"/>
                </a:tc>
              </a:tr>
            </a:tbl>
          </a:graphicData>
        </a:graphic>
      </p:graphicFrame>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79</a:t>
            </a:fld>
            <a:endParaRPr lang="en-US"/>
          </a:p>
        </p:txBody>
      </p:sp>
      <p:sp>
        <p:nvSpPr>
          <p:cNvPr id="5" name="Title 4"/>
          <p:cNvSpPr>
            <a:spLocks noGrp="1"/>
          </p:cNvSpPr>
          <p:nvPr>
            <p:ph type="title"/>
          </p:nvPr>
        </p:nvSpPr>
        <p:spPr>
          <a:xfrm>
            <a:off x="836612" y="0"/>
            <a:ext cx="10969943" cy="1143000"/>
          </a:xfrm>
        </p:spPr>
        <p:txBody>
          <a:bodyPr/>
          <a:lstStyle/>
          <a:p>
            <a:pPr algn="ctr"/>
            <a:r>
              <a:rPr lang="en-US" dirty="0" smtClean="0">
                <a:solidFill>
                  <a:srgbClr val="FF0000"/>
                </a:solidFill>
              </a:rPr>
              <a:t>E-Adjudication </a:t>
            </a:r>
            <a:endParaRPr lang="en-US" dirty="0">
              <a:solidFill>
                <a:srgbClr val="FF0000"/>
              </a:solidFill>
            </a:endParaRPr>
          </a:p>
        </p:txBody>
      </p:sp>
    </p:spTree>
    <p:extLst>
      <p:ext uri="{BB962C8B-B14F-4D97-AF65-F5344CB8AC3E}">
        <p14:creationId xmlns:p14="http://schemas.microsoft.com/office/powerpoint/2010/main" xmlns="" val="3214343442"/>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457200"/>
            <a:ext cx="10969943" cy="5638800"/>
          </a:xfrm>
        </p:spPr>
        <p:txBody>
          <a:bodyPr>
            <a:noAutofit/>
          </a:bodyPr>
          <a:lstStyle/>
          <a:p>
            <a:pPr>
              <a:buClrTx/>
              <a:buSzPct val="75000"/>
              <a:buFont typeface="Arial" pitchFamily="34" charset="0"/>
              <a:buChar char="•"/>
            </a:pPr>
            <a:r>
              <a:rPr lang="en-US" sz="2400" dirty="0" smtClean="0">
                <a:cs typeface="Lucida Sans Unicode" pitchFamily="34" charset="0"/>
              </a:rPr>
              <a:t>Independent Director</a:t>
            </a:r>
          </a:p>
          <a:p>
            <a:pPr lvl="0">
              <a:buClrTx/>
              <a:buSzPct val="75000"/>
              <a:buFont typeface="Arial" pitchFamily="34" charset="0"/>
              <a:buChar char="•"/>
            </a:pPr>
            <a:r>
              <a:rPr lang="en-IN" sz="2400" dirty="0" smtClean="0">
                <a:solidFill>
                  <a:prstClr val="black"/>
                </a:solidFill>
                <a:cs typeface="Lucida Sans Unicode" pitchFamily="34" charset="0"/>
              </a:rPr>
              <a:t>Meetings of the Board and Committees </a:t>
            </a:r>
          </a:p>
          <a:p>
            <a:pPr lvl="0">
              <a:buClrTx/>
              <a:buSzPct val="75000"/>
              <a:buFont typeface="Arial" pitchFamily="34" charset="0"/>
              <a:buChar char="•"/>
            </a:pPr>
            <a:r>
              <a:rPr lang="en-IN" sz="2400" dirty="0" smtClean="0">
                <a:solidFill>
                  <a:prstClr val="black"/>
                </a:solidFill>
                <a:cs typeface="Lucida Sans Unicode" pitchFamily="34" charset="0"/>
              </a:rPr>
              <a:t>Compliance of applicable Secretarial Standards</a:t>
            </a:r>
          </a:p>
          <a:p>
            <a:pPr lvl="0">
              <a:buClrTx/>
              <a:buSzPct val="75000"/>
              <a:buFont typeface="Arial" pitchFamily="34" charset="0"/>
              <a:buChar char="•"/>
            </a:pPr>
            <a:r>
              <a:rPr lang="en-IN" sz="2400" dirty="0" smtClean="0">
                <a:solidFill>
                  <a:prstClr val="black"/>
                </a:solidFill>
                <a:cs typeface="Lucida Sans Unicode" pitchFamily="34" charset="0"/>
              </a:rPr>
              <a:t>Director’s Responsibility Statement</a:t>
            </a:r>
          </a:p>
          <a:p>
            <a:pPr lvl="0">
              <a:buClrTx/>
              <a:buSzPct val="75000"/>
              <a:buFont typeface="Arial" pitchFamily="34" charset="0"/>
              <a:buChar char="•"/>
            </a:pPr>
            <a:r>
              <a:rPr lang="en-IN" sz="2400" dirty="0" smtClean="0">
                <a:solidFill>
                  <a:prstClr val="black"/>
                </a:solidFill>
                <a:cs typeface="Lucida Sans Unicode" pitchFamily="34" charset="0"/>
              </a:rPr>
              <a:t>Disclosure regarding maintenance of Cost Records as specified by the Central Government u/s 148 (1) of CA, 2013</a:t>
            </a:r>
          </a:p>
          <a:p>
            <a:pPr lvl="0">
              <a:buClrTx/>
              <a:buSzPct val="75000"/>
              <a:buFont typeface="Arial" pitchFamily="34" charset="0"/>
              <a:buChar char="•"/>
            </a:pPr>
            <a:r>
              <a:rPr lang="en-IN" sz="2400" dirty="0" smtClean="0">
                <a:solidFill>
                  <a:prstClr val="black"/>
                </a:solidFill>
                <a:cs typeface="Lucida Sans Unicode" pitchFamily="34" charset="0"/>
              </a:rPr>
              <a:t>Annual evaluation of Performance of Board (applicable to listed Co. and public Co. having paid-up capital of  Rs. 25 Crore or more)</a:t>
            </a:r>
          </a:p>
          <a:p>
            <a:pPr lvl="0">
              <a:buClrTx/>
              <a:buSzPct val="75000"/>
              <a:buFont typeface="Arial" pitchFamily="34" charset="0"/>
              <a:buChar char="•"/>
            </a:pPr>
            <a:r>
              <a:rPr lang="en-IN" sz="2400" dirty="0" smtClean="0">
                <a:solidFill>
                  <a:prstClr val="black"/>
                </a:solidFill>
                <a:cs typeface="Lucida Sans Unicode" pitchFamily="34" charset="0"/>
              </a:rPr>
              <a:t>Issue of shares</a:t>
            </a:r>
          </a:p>
          <a:p>
            <a:pPr lvl="0">
              <a:buClrTx/>
              <a:buSzPct val="75000"/>
              <a:buFont typeface="Arial" pitchFamily="34" charset="0"/>
              <a:buChar char="•"/>
            </a:pPr>
            <a:r>
              <a:rPr lang="en-IN" sz="2400" dirty="0" smtClean="0">
                <a:solidFill>
                  <a:prstClr val="black"/>
                </a:solidFill>
                <a:cs typeface="Lucida Sans Unicode" pitchFamily="34" charset="0"/>
              </a:rPr>
              <a:t>Particulars of Loans, Guarantees or Investments made by the Company </a:t>
            </a:r>
          </a:p>
          <a:p>
            <a:pPr lvl="0">
              <a:buClrTx/>
              <a:buSzPct val="75000"/>
              <a:buFont typeface="Arial" pitchFamily="34" charset="0"/>
              <a:buChar char="•"/>
            </a:pPr>
            <a:r>
              <a:rPr lang="en-IN" sz="2400" dirty="0" smtClean="0">
                <a:solidFill>
                  <a:prstClr val="black"/>
                </a:solidFill>
                <a:cs typeface="Lucida Sans Unicode" pitchFamily="34" charset="0"/>
              </a:rPr>
              <a:t>Particulars of Contracts/Arrangements with Related Parties u/s 188 of CA, 2013</a:t>
            </a:r>
          </a:p>
          <a:p>
            <a:pPr lvl="0">
              <a:buClrTx/>
              <a:buSzPct val="75000"/>
              <a:buFont typeface="Arial" pitchFamily="34" charset="0"/>
              <a:buChar char="•"/>
            </a:pPr>
            <a:r>
              <a:rPr lang="en-IN" sz="2400" dirty="0" smtClean="0">
                <a:solidFill>
                  <a:prstClr val="black"/>
                </a:solidFill>
                <a:cs typeface="Lucida Sans Unicode" pitchFamily="34" charset="0"/>
              </a:rPr>
              <a:t>Conservation of Energy, Technology absorption, Foreign exchange earnings and outgo</a:t>
            </a:r>
          </a:p>
          <a:p>
            <a:pPr lvl="0">
              <a:buClrTx/>
              <a:buSzPct val="75000"/>
              <a:buFont typeface="Arial" pitchFamily="34" charset="0"/>
              <a:buChar char="•"/>
            </a:pPr>
            <a:r>
              <a:rPr lang="en-IN" sz="2400" dirty="0" smtClean="0">
                <a:solidFill>
                  <a:prstClr val="black"/>
                </a:solidFill>
                <a:cs typeface="Lucida Sans Unicode" pitchFamily="34" charset="0"/>
              </a:rPr>
              <a:t>Development &amp; Implementation of Risk Management Policy </a:t>
            </a:r>
          </a:p>
        </p:txBody>
      </p:sp>
      <p:sp>
        <p:nvSpPr>
          <p:cNvPr id="3" name="Footer Placeholder 2"/>
          <p:cNvSpPr>
            <a:spLocks noGrp="1"/>
          </p:cNvSpPr>
          <p:nvPr>
            <p:ph type="ftr" sz="quarter" idx="11"/>
          </p:nvPr>
        </p:nvSpPr>
        <p:spPr/>
        <p:txBody>
          <a:bodyPr/>
          <a:lstStyle/>
          <a:p>
            <a:r>
              <a:rPr lang="en-US" smtClean="0"/>
              <a:t>Amita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8</a:t>
            </a:fld>
            <a:endParaRPr lang="en-US" dirty="0"/>
          </a:p>
        </p:txBody>
      </p:sp>
      <p:sp>
        <p:nvSpPr>
          <p:cNvPr id="5" name="Title 4"/>
          <p:cNvSpPr>
            <a:spLocks noGrp="1"/>
          </p:cNvSpPr>
          <p:nvPr>
            <p:ph type="title"/>
          </p:nvPr>
        </p:nvSpPr>
        <p:spPr>
          <a:xfrm>
            <a:off x="608012" y="0"/>
            <a:ext cx="10969943" cy="609600"/>
          </a:xfrm>
        </p:spPr>
        <p:txBody>
          <a:bodyPr>
            <a:noAutofit/>
          </a:bodyPr>
          <a:lstStyle/>
          <a:p>
            <a:pPr algn="ctr"/>
            <a:r>
              <a:rPr lang="en-US" sz="2800" dirty="0" smtClean="0">
                <a:solidFill>
                  <a:schemeClr val="accent2"/>
                </a:solidFill>
              </a:rPr>
              <a:t>Board Report </a:t>
            </a:r>
            <a:endParaRPr lang="en-US" sz="2800" dirty="0">
              <a:solidFill>
                <a:schemeClr val="accent2"/>
              </a:solidFill>
            </a:endParaRPr>
          </a:p>
        </p:txBody>
      </p:sp>
    </p:spTree>
  </p:cSld>
  <p:clrMapOvr>
    <a:masterClrMapping/>
  </p:clrMapOvr>
  <p:transition spd="med">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exagon 5"/>
          <p:cNvSpPr/>
          <p:nvPr/>
        </p:nvSpPr>
        <p:spPr>
          <a:xfrm>
            <a:off x="455612" y="762000"/>
            <a:ext cx="11277600" cy="685800"/>
          </a:xfrm>
          <a:prstGeom prst="hexagon">
            <a:avLst/>
          </a:prstGeom>
          <a:solidFill>
            <a:schemeClr val="bg2">
              <a:lumMod val="5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700" b="1" dirty="0" smtClean="0">
                <a:latin typeface="Times New Roman" pitchFamily="18" charset="0"/>
                <a:cs typeface="Times New Roman" pitchFamily="18" charset="0"/>
              </a:rPr>
              <a:t>Re-categorization of offences under the Companies Act, 2013 </a:t>
            </a:r>
            <a:endParaRPr lang="en-US" sz="2700" b="1" dirty="0">
              <a:latin typeface="Times New Roman" pitchFamily="18" charset="0"/>
              <a:cs typeface="Times New Roman" pitchFamily="18" charset="0"/>
            </a:endParaRPr>
          </a:p>
        </p:txBody>
      </p:sp>
      <p:graphicFrame>
        <p:nvGraphicFramePr>
          <p:cNvPr id="7" name="Content Placeholder 9"/>
          <p:cNvGraphicFramePr>
            <a:graphicFrameLocks noGrp="1"/>
          </p:cNvGraphicFramePr>
          <p:nvPr>
            <p:ph idx="1"/>
            <p:extLst/>
          </p:nvPr>
        </p:nvGraphicFramePr>
        <p:xfrm>
          <a:off x="227012" y="1524000"/>
          <a:ext cx="11734800" cy="4903694"/>
        </p:xfrm>
        <a:graphic>
          <a:graphicData uri="http://schemas.openxmlformats.org/drawingml/2006/table">
            <a:tbl>
              <a:tblPr firstRow="1" bandRow="1">
                <a:tableStyleId>{69012ECD-51FC-41F1-AA8D-1B2483CD663E}</a:tableStyleId>
              </a:tblPr>
              <a:tblGrid>
                <a:gridCol w="2743200"/>
                <a:gridCol w="3200400"/>
                <a:gridCol w="5791200"/>
              </a:tblGrid>
              <a:tr h="430306">
                <a:tc>
                  <a:txBody>
                    <a:bodyPr/>
                    <a:lstStyle/>
                    <a:p>
                      <a:pPr algn="ctr"/>
                      <a:r>
                        <a:rPr lang="en-US" sz="2400" b="1" i="0" dirty="0" smtClean="0">
                          <a:solidFill>
                            <a:schemeClr val="tx1"/>
                          </a:solidFill>
                          <a:latin typeface="Times New Roman" pitchFamily="18" charset="0"/>
                          <a:cs typeface="Times New Roman" pitchFamily="18" charset="0"/>
                        </a:rPr>
                        <a:t>Section</a:t>
                      </a:r>
                      <a:endParaRPr lang="en-US" sz="2400" b="1"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2400" b="1" i="0" dirty="0" smtClean="0">
                          <a:solidFill>
                            <a:schemeClr val="tx1"/>
                          </a:solidFill>
                          <a:latin typeface="Times New Roman" pitchFamily="18" charset="0"/>
                          <a:cs typeface="Times New Roman" pitchFamily="18" charset="0"/>
                        </a:rPr>
                        <a:t>Nature of Default</a:t>
                      </a:r>
                      <a:endParaRPr lang="en-US" sz="2400" b="1"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2400" b="1" i="0" dirty="0" smtClean="0">
                          <a:solidFill>
                            <a:schemeClr val="tx1"/>
                          </a:solidFill>
                          <a:latin typeface="Times New Roman" pitchFamily="18" charset="0"/>
                          <a:cs typeface="Times New Roman" pitchFamily="18" charset="0"/>
                        </a:rPr>
                        <a:t>Punishment</a:t>
                      </a:r>
                      <a:endParaRPr lang="en-US" sz="2400" b="1"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446494">
                <a:tc>
                  <a:txBody>
                    <a:bodyPr/>
                    <a:lstStyle/>
                    <a:p>
                      <a:pPr marL="115888" indent="-115888" algn="just" defTabSz="2060575">
                        <a:buFont typeface="Arial" pitchFamily="34" charset="0"/>
                        <a:buNone/>
                        <a:tabLst/>
                      </a:pPr>
                      <a:r>
                        <a:rPr lang="en-US" sz="2000" b="1" i="1" dirty="0" smtClean="0">
                          <a:latin typeface="Times New Roman" pitchFamily="18" charset="0"/>
                          <a:cs typeface="Times New Roman" pitchFamily="18" charset="0"/>
                        </a:rPr>
                        <a:t>Section 53(3):</a:t>
                      </a:r>
                    </a:p>
                    <a:p>
                      <a:pPr marL="115888" indent="-115888" algn="just" defTabSz="2060575">
                        <a:buFont typeface="Arial" pitchFamily="34" charset="0"/>
                        <a:buNone/>
                        <a:tabLst/>
                      </a:pPr>
                      <a:endParaRPr lang="en-US" sz="800" b="1" i="1" dirty="0" smtClean="0">
                        <a:latin typeface="Times New Roman" pitchFamily="18" charset="0"/>
                        <a:cs typeface="Times New Roman" pitchFamily="18" charset="0"/>
                      </a:endParaRPr>
                    </a:p>
                    <a:p>
                      <a:pPr marL="0" marR="0" indent="0" algn="just"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1800" b="1" i="1" kern="1200" baseline="0" dirty="0" smtClean="0">
                          <a:solidFill>
                            <a:schemeClr val="tx1"/>
                          </a:solidFill>
                          <a:latin typeface="Times New Roman" pitchFamily="18" charset="0"/>
                          <a:ea typeface="+mn-ea"/>
                          <a:cs typeface="Times New Roman" pitchFamily="18" charset="0"/>
                        </a:rPr>
                        <a:t>Prohibition of issue of shares at a discount </a:t>
                      </a:r>
                      <a:r>
                        <a:rPr kumimoji="0" lang="en-US" sz="1800" kern="1200" baseline="0" dirty="0" smtClean="0">
                          <a:solidFill>
                            <a:schemeClr val="tx1"/>
                          </a:solidFill>
                          <a:latin typeface="Times New Roman" pitchFamily="18" charset="0"/>
                          <a:ea typeface="+mn-ea"/>
                          <a:cs typeface="Times New Roman"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3200" kern="1200" baseline="0" dirty="0" smtClean="0">
                          <a:solidFill>
                            <a:schemeClr val="tx1"/>
                          </a:solidFill>
                          <a:latin typeface="Times New Roman" pitchFamily="18" charset="0"/>
                          <a:ea typeface="+mn-ea"/>
                          <a:cs typeface="Times New Roman" pitchFamily="18" charset="0"/>
                        </a:rPr>
                        <a:t>Prohibition of issue of </a:t>
                      </a:r>
                    </a:p>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3200" kern="1200" baseline="0" dirty="0" smtClean="0">
                          <a:solidFill>
                            <a:schemeClr val="tx1"/>
                          </a:solidFill>
                          <a:latin typeface="Times New Roman" pitchFamily="18" charset="0"/>
                          <a:ea typeface="+mn-ea"/>
                          <a:cs typeface="Times New Roman" pitchFamily="18" charset="0"/>
                        </a:rPr>
                        <a:t>Shares at a discount </a:t>
                      </a:r>
                      <a:endParaRPr lang="en-US" sz="3600" b="1" i="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kern="1200" baseline="0" dirty="0" smtClean="0">
                          <a:solidFill>
                            <a:schemeClr val="tx1"/>
                          </a:solidFill>
                          <a:latin typeface="Times New Roman" pitchFamily="18" charset="0"/>
                          <a:ea typeface="+mn-ea"/>
                          <a:cs typeface="Times New Roman" pitchFamily="18" charset="0"/>
                        </a:rPr>
                        <a:t>Non-compliance with sub-section (3) of Section 53 shall result in </a:t>
                      </a:r>
                      <a:r>
                        <a:rPr kumimoji="0" lang="en-US" sz="1800" b="1" kern="1200" baseline="0" dirty="0" smtClean="0">
                          <a:solidFill>
                            <a:schemeClr val="tx1"/>
                          </a:solidFill>
                          <a:latin typeface="Times New Roman" pitchFamily="18" charset="0"/>
                          <a:ea typeface="+mn-ea"/>
                          <a:cs typeface="Times New Roman" pitchFamily="18" charset="0"/>
                        </a:rPr>
                        <a:t>the company and any officer in default being liable to a penalty</a:t>
                      </a:r>
                      <a:r>
                        <a:rPr kumimoji="0" lang="en-US" sz="1800" b="0" kern="1200" baseline="0" dirty="0" smtClean="0">
                          <a:solidFill>
                            <a:schemeClr val="tx1"/>
                          </a:solidFill>
                          <a:latin typeface="Times New Roman" pitchFamily="18" charset="0"/>
                          <a:ea typeface="+mn-ea"/>
                          <a:cs typeface="Times New Roman" pitchFamily="18" charset="0"/>
                        </a:rPr>
                        <a:t>,</a:t>
                      </a:r>
                      <a:r>
                        <a:rPr kumimoji="0" lang="en-US" sz="1800" b="1" kern="1200" baseline="0" dirty="0" smtClean="0">
                          <a:solidFill>
                            <a:schemeClr val="tx1"/>
                          </a:solidFill>
                          <a:latin typeface="Times New Roman" pitchFamily="18" charset="0"/>
                          <a:ea typeface="+mn-ea"/>
                          <a:cs typeface="Times New Roman" pitchFamily="18" charset="0"/>
                        </a:rPr>
                        <a:t> instead of being punishable with fine or imprisonment or with both. </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800" b="1" kern="1200" baseline="0" dirty="0" smtClean="0">
                          <a:solidFill>
                            <a:schemeClr val="tx1"/>
                          </a:solidFill>
                          <a:latin typeface="Times New Roman" pitchFamily="18" charset="0"/>
                          <a:ea typeface="+mn-ea"/>
                          <a:cs typeface="Times New Roman" pitchFamily="18" charset="0"/>
                        </a:rPr>
                        <a:t>_______________________________________________</a:t>
                      </a:r>
                      <a:endParaRPr kumimoji="0" lang="en-US" sz="1800" b="1" kern="1200" baseline="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400" b="1" kern="1200" baseline="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kern="1200" baseline="0" dirty="0" smtClean="0">
                          <a:solidFill>
                            <a:srgbClr val="C00000"/>
                          </a:solidFill>
                          <a:latin typeface="Times New Roman" pitchFamily="18" charset="0"/>
                          <a:ea typeface="+mn-ea"/>
                          <a:cs typeface="Times New Roman" pitchFamily="18" charset="0"/>
                        </a:rPr>
                        <a:t>Company &amp; Officer in default:</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kern="1200" baseline="0" dirty="0" smtClean="0">
                          <a:solidFill>
                            <a:schemeClr val="tx1"/>
                          </a:solidFill>
                          <a:latin typeface="Times New Roman" pitchFamily="18" charset="0"/>
                          <a:ea typeface="+mn-ea"/>
                          <a:cs typeface="Times New Roman" pitchFamily="18" charset="0"/>
                        </a:rPr>
                        <a:t>Amount equal to the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kern="1200" baseline="0" dirty="0" smtClean="0">
                          <a:solidFill>
                            <a:schemeClr val="tx1"/>
                          </a:solidFill>
                          <a:latin typeface="Times New Roman" pitchFamily="18" charset="0"/>
                          <a:ea typeface="+mn-ea"/>
                          <a:cs typeface="Times New Roman" pitchFamily="18" charset="0"/>
                        </a:rPr>
                        <a:t>amount raised through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kern="1200" baseline="0" dirty="0" smtClean="0">
                          <a:solidFill>
                            <a:schemeClr val="tx1"/>
                          </a:solidFill>
                          <a:latin typeface="Times New Roman" pitchFamily="18" charset="0"/>
                          <a:ea typeface="+mn-ea"/>
                          <a:cs typeface="Times New Roman" pitchFamily="18" charset="0"/>
                        </a:rPr>
                        <a:t>the issue of shares at discount</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kern="1200" baseline="0" dirty="0" smtClean="0">
                          <a:solidFill>
                            <a:schemeClr val="tx1"/>
                          </a:solidFill>
                          <a:latin typeface="Times New Roman" pitchFamily="18" charset="0"/>
                          <a:ea typeface="+mn-ea"/>
                          <a:cs typeface="Times New Roman" pitchFamily="18" charset="0"/>
                        </a:rPr>
                        <a:t> </a:t>
                      </a:r>
                      <a:r>
                        <a:rPr kumimoji="0" lang="en-US" sz="1800" b="1" i="1" kern="1200" baseline="0" dirty="0" smtClean="0">
                          <a:solidFill>
                            <a:schemeClr val="tx1"/>
                          </a:solidFill>
                          <a:latin typeface="Times New Roman" pitchFamily="18" charset="0"/>
                          <a:ea typeface="+mn-ea"/>
                          <a:cs typeface="Times New Roman" pitchFamily="18" charset="0"/>
                        </a:rPr>
                        <a:t>OR  </a:t>
                      </a:r>
                      <a:r>
                        <a:rPr kumimoji="0" lang="en-US" sz="1800" b="0" kern="1200" baseline="0" dirty="0" smtClean="0">
                          <a:solidFill>
                            <a:schemeClr val="tx1"/>
                          </a:solidFill>
                          <a:latin typeface="Times New Roman" pitchFamily="18" charset="0"/>
                          <a:ea typeface="+mn-ea"/>
                          <a:cs typeface="Times New Roman" pitchFamily="18" charset="0"/>
                        </a:rPr>
                        <a:t>Rs.5,00,000</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1" kern="1200" baseline="0" dirty="0" smtClean="0">
                          <a:solidFill>
                            <a:schemeClr val="tx1"/>
                          </a:solidFill>
                          <a:latin typeface="Times New Roman" pitchFamily="18" charset="0"/>
                          <a:ea typeface="+mn-ea"/>
                          <a:cs typeface="Times New Roman" pitchFamily="18" charset="0"/>
                        </a:rPr>
                        <a:t>AND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kern="1200" baseline="0" dirty="0" smtClean="0">
                          <a:solidFill>
                            <a:schemeClr val="tx1"/>
                          </a:solidFill>
                          <a:latin typeface="Times New Roman" pitchFamily="18" charset="0"/>
                          <a:ea typeface="+mn-ea"/>
                          <a:cs typeface="Times New Roman" pitchFamily="18" charset="0"/>
                        </a:rPr>
                        <a:t>Company:</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50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kern="1200" baseline="0" dirty="0" smtClean="0">
                          <a:solidFill>
                            <a:schemeClr val="tx1"/>
                          </a:solidFill>
                          <a:latin typeface="Times New Roman" pitchFamily="18" charset="0"/>
                          <a:ea typeface="+mn-ea"/>
                          <a:cs typeface="Times New Roman" pitchFamily="18" charset="0"/>
                        </a:rPr>
                        <a:t>shall also be  liable </a:t>
                      </a:r>
                      <a:r>
                        <a:rPr kumimoji="0" lang="en-US" sz="1800" b="1" i="1" kern="1200" baseline="0" dirty="0" smtClean="0">
                          <a:solidFill>
                            <a:srgbClr val="C00000"/>
                          </a:solidFill>
                          <a:latin typeface="Times New Roman" pitchFamily="18" charset="0"/>
                          <a:ea typeface="+mn-ea"/>
                          <a:cs typeface="Times New Roman" pitchFamily="18" charset="0"/>
                        </a:rPr>
                        <a:t>to refund all monies received with 12% p.a.</a:t>
                      </a:r>
                      <a:r>
                        <a:rPr kumimoji="0" lang="en-US" sz="1800" b="0" kern="1200" baseline="0" dirty="0" smtClean="0">
                          <a:solidFill>
                            <a:srgbClr val="C00000"/>
                          </a:solidFill>
                          <a:latin typeface="Times New Roman" pitchFamily="18" charset="0"/>
                          <a:ea typeface="+mn-ea"/>
                          <a:cs typeface="Times New Roman" pitchFamily="18" charset="0"/>
                        </a:rPr>
                        <a:t> </a:t>
                      </a:r>
                      <a:r>
                        <a:rPr kumimoji="0" lang="en-US" sz="1800" b="1" i="1" kern="1200" baseline="0" dirty="0" smtClean="0">
                          <a:solidFill>
                            <a:srgbClr val="C00000"/>
                          </a:solidFill>
                          <a:latin typeface="Times New Roman" pitchFamily="18" charset="0"/>
                          <a:ea typeface="+mn-ea"/>
                          <a:cs typeface="Times New Roman" pitchFamily="18" charset="0"/>
                        </a:rPr>
                        <a:t>interest </a:t>
                      </a:r>
                      <a:r>
                        <a:rPr kumimoji="0" lang="en-US" sz="1800" b="0" kern="1200" baseline="0" dirty="0" smtClean="0">
                          <a:solidFill>
                            <a:schemeClr val="tx1"/>
                          </a:solidFill>
                          <a:latin typeface="Times New Roman" pitchFamily="18" charset="0"/>
                          <a:ea typeface="+mn-ea"/>
                          <a:cs typeface="Times New Roman" pitchFamily="18" charset="0"/>
                        </a:rPr>
                        <a:t>from the date of issue of such shares to the persons to whom such shares have been issued</a:t>
                      </a:r>
                      <a:r>
                        <a:rPr kumimoji="0" lang="en-US" sz="1800" b="1" kern="1200" baseline="0" dirty="0" smtClean="0">
                          <a:solidFill>
                            <a:schemeClr val="tx1"/>
                          </a:solidFill>
                          <a:latin typeface="Times New Roman" pitchFamily="18" charset="0"/>
                          <a:ea typeface="+mn-ea"/>
                          <a:cs typeface="Times New Roman"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ight Brace 8"/>
          <p:cNvSpPr/>
          <p:nvPr/>
        </p:nvSpPr>
        <p:spPr>
          <a:xfrm>
            <a:off x="9142412" y="3733800"/>
            <a:ext cx="381000" cy="12192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9523412" y="4191000"/>
            <a:ext cx="1219200" cy="4572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latin typeface="Times New Roman" pitchFamily="18" charset="0"/>
                <a:cs typeface="Times New Roman" pitchFamily="18" charset="0"/>
              </a:rPr>
              <a:t>Whichever is </a:t>
            </a:r>
            <a:r>
              <a:rPr lang="en-US" b="1" dirty="0" smtClean="0">
                <a:solidFill>
                  <a:schemeClr val="tx1"/>
                </a:solidFill>
                <a:latin typeface="Times New Roman" pitchFamily="18" charset="0"/>
                <a:cs typeface="Times New Roman" pitchFamily="18" charset="0"/>
              </a:rPr>
              <a:t>less </a:t>
            </a:r>
            <a:endParaRPr lang="en-US" b="1" dirty="0">
              <a:ln>
                <a:solidFill>
                  <a:schemeClr val="bg1"/>
                </a:solidFill>
              </a:ln>
            </a:endParaRPr>
          </a:p>
        </p:txBody>
      </p:sp>
      <p:sp>
        <p:nvSpPr>
          <p:cNvPr id="8"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11" name="Slide Number Placeholder 10"/>
          <p:cNvSpPr>
            <a:spLocks noGrp="1"/>
          </p:cNvSpPr>
          <p:nvPr>
            <p:ph type="sldNum" sz="quarter" idx="12"/>
          </p:nvPr>
        </p:nvSpPr>
        <p:spPr/>
        <p:txBody>
          <a:bodyPr/>
          <a:lstStyle/>
          <a:p>
            <a:fld id="{A3F31473-23EB-4724-8B59-FE6D21D89FA4}" type="slidenum">
              <a:rPr lang="en-US" smtClean="0"/>
              <a:pPr/>
              <a:t>80</a:t>
            </a:fld>
            <a:endParaRPr lang="en-US"/>
          </a:p>
        </p:txBody>
      </p:sp>
    </p:spTree>
    <p:extLst>
      <p:ext uri="{BB962C8B-B14F-4D97-AF65-F5344CB8AC3E}">
        <p14:creationId xmlns:p14="http://schemas.microsoft.com/office/powerpoint/2010/main" xmlns="" val="1956768807"/>
      </p:ext>
    </p:extLst>
  </p:cSld>
  <p:clrMapOvr>
    <a:masterClrMapping/>
  </p:clrMapOvr>
  <p:transition spd="med">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1" y="0"/>
          <a:ext cx="12188824" cy="6507480"/>
        </p:xfrm>
        <a:graphic>
          <a:graphicData uri="http://schemas.openxmlformats.org/drawingml/2006/table">
            <a:tbl>
              <a:tblPr firstRow="1" bandRow="1">
                <a:tableStyleId>{69012ECD-51FC-41F1-AA8D-1B2483CD663E}</a:tableStyleId>
              </a:tblPr>
              <a:tblGrid>
                <a:gridCol w="2849336"/>
                <a:gridCol w="3324225"/>
                <a:gridCol w="6015263"/>
              </a:tblGrid>
              <a:tr h="370840">
                <a:tc>
                  <a:txBody>
                    <a:bodyPr/>
                    <a:lstStyle/>
                    <a:p>
                      <a:pPr marL="115888" indent="-115888" algn="just" defTabSz="2060575">
                        <a:buFont typeface="Arial" pitchFamily="34" charset="0"/>
                        <a:buNone/>
                        <a:tabLst/>
                      </a:pPr>
                      <a:r>
                        <a:rPr lang="en-US" sz="1800" b="1" i="0" dirty="0" smtClean="0">
                          <a:solidFill>
                            <a:schemeClr val="tx1"/>
                          </a:solidFill>
                          <a:latin typeface="Times New Roman" pitchFamily="18" charset="0"/>
                          <a:cs typeface="Times New Roman" pitchFamily="18" charset="0"/>
                        </a:rPr>
                        <a:t>Section 64(2):</a:t>
                      </a:r>
                    </a:p>
                    <a:p>
                      <a:pPr marL="115888" indent="-115888" algn="just" defTabSz="2060575">
                        <a:buFont typeface="Arial" pitchFamily="34" charset="0"/>
                        <a:buNone/>
                        <a:tabLst/>
                      </a:pPr>
                      <a:endParaRPr lang="en-US" sz="700" b="1" i="0" dirty="0" smtClean="0">
                        <a:solidFill>
                          <a:schemeClr val="tx1"/>
                        </a:solidFill>
                        <a:latin typeface="Times New Roman" pitchFamily="18" charset="0"/>
                        <a:cs typeface="Times New Roman" pitchFamily="18" charset="0"/>
                      </a:endParaRPr>
                    </a:p>
                    <a:p>
                      <a:pPr marL="0" indent="0"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Notice to be given to Registrar for alteration of share capital</a:t>
                      </a:r>
                      <a:endParaRPr lang="en-US" sz="1800" b="1"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0" lang="en-US" sz="2800" b="0" kern="1200" baseline="0" dirty="0" smtClean="0">
                          <a:solidFill>
                            <a:schemeClr val="tx1"/>
                          </a:solidFill>
                          <a:latin typeface="Times New Roman" pitchFamily="18" charset="0"/>
                          <a:ea typeface="+mn-ea"/>
                          <a:cs typeface="Times New Roman" pitchFamily="18" charset="0"/>
                        </a:rPr>
                        <a:t>Failure/delay in filing notice for alteration of share capital</a:t>
                      </a:r>
                    </a:p>
                    <a:p>
                      <a:pPr marL="115888" indent="-115888" algn="l" defTabSz="2060575">
                        <a:buFont typeface="Arial" pitchFamily="34" charset="0"/>
                        <a:buNone/>
                        <a:tabLst/>
                      </a:pPr>
                      <a:endParaRPr lang="en-US" sz="2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kern="1200" baseline="0" dirty="0" smtClean="0">
                          <a:solidFill>
                            <a:schemeClr val="tx1"/>
                          </a:solidFill>
                          <a:latin typeface="Times New Roman" pitchFamily="18" charset="0"/>
                          <a:ea typeface="+mn-ea"/>
                          <a:cs typeface="Times New Roman" pitchFamily="18" charset="0"/>
                        </a:rPr>
                        <a:t>Non-compliance with sub-section (1) of Section 64 shall result in </a:t>
                      </a:r>
                      <a:r>
                        <a:rPr kumimoji="0" lang="en-US" sz="1800" b="1" i="1" kern="1200" baseline="0" dirty="0" smtClean="0">
                          <a:solidFill>
                            <a:schemeClr val="tx1"/>
                          </a:solidFill>
                          <a:latin typeface="Times New Roman" pitchFamily="18" charset="0"/>
                          <a:ea typeface="+mn-ea"/>
                          <a:cs typeface="Times New Roman" pitchFamily="18" charset="0"/>
                        </a:rPr>
                        <a:t>the company and any officer in default being liable to a penalty, instead of being punishable with fine. </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1" kern="1200" baseline="0" dirty="0" smtClean="0">
                          <a:solidFill>
                            <a:schemeClr val="tx1"/>
                          </a:solidFill>
                          <a:latin typeface="Times New Roman" pitchFamily="18" charset="0"/>
                          <a:ea typeface="+mn-ea"/>
                          <a:cs typeface="Times New Roman" pitchFamily="18" charset="0"/>
                        </a:rPr>
                        <a:t>____________________________________________</a:t>
                      </a:r>
                      <a:endParaRPr kumimoji="0" lang="en-US" sz="1800" b="1" i="1" kern="1200" baseline="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kern="1200" baseline="0" dirty="0" smtClean="0">
                          <a:solidFill>
                            <a:schemeClr val="tx1"/>
                          </a:solidFill>
                          <a:latin typeface="Times New Roman" pitchFamily="18" charset="0"/>
                          <a:ea typeface="+mn-ea"/>
                          <a:cs typeface="Times New Roman" pitchFamily="18" charset="0"/>
                        </a:rPr>
                        <a:t>Company &amp; Officer in default:</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1" kern="1200" baseline="0" dirty="0" smtClean="0">
                          <a:solidFill>
                            <a:srgbClr val="C00000"/>
                          </a:solidFill>
                          <a:latin typeface="Times New Roman" pitchFamily="18" charset="0"/>
                          <a:ea typeface="+mn-ea"/>
                          <a:cs typeface="Times New Roman" pitchFamily="18" charset="0"/>
                        </a:rPr>
                        <a:t>Penalty of Rs.1000 for each day </a:t>
                      </a:r>
                      <a:r>
                        <a:rPr kumimoji="0" lang="en-US" sz="1800" b="0" kern="1200" baseline="0" dirty="0" smtClean="0">
                          <a:solidFill>
                            <a:schemeClr val="tx1"/>
                          </a:solidFill>
                          <a:latin typeface="Times New Roman" pitchFamily="18" charset="0"/>
                          <a:ea typeface="+mn-ea"/>
                          <a:cs typeface="Times New Roman" pitchFamily="18" charset="0"/>
                        </a:rPr>
                        <a:t>during which such default continues </a:t>
                      </a:r>
                      <a:r>
                        <a:rPr kumimoji="0" lang="en-US" sz="1800" b="1" i="1" kern="1200" baseline="0" dirty="0" smtClean="0">
                          <a:solidFill>
                            <a:srgbClr val="C00000"/>
                          </a:solidFill>
                          <a:latin typeface="Times New Roman" pitchFamily="18" charset="0"/>
                          <a:ea typeface="+mn-ea"/>
                          <a:cs typeface="Times New Roman" pitchFamily="18" charset="0"/>
                        </a:rPr>
                        <a:t>OR</a:t>
                      </a:r>
                      <a:r>
                        <a:rPr kumimoji="0" lang="en-US" sz="1800" b="0" kern="1200" baseline="0" dirty="0" smtClean="0">
                          <a:solidFill>
                            <a:srgbClr val="C00000"/>
                          </a:solidFill>
                          <a:latin typeface="Times New Roman" pitchFamily="18" charset="0"/>
                          <a:ea typeface="+mn-ea"/>
                          <a:cs typeface="Times New Roman" pitchFamily="18" charset="0"/>
                        </a:rPr>
                        <a:t> </a:t>
                      </a:r>
                      <a:r>
                        <a:rPr kumimoji="0" lang="en-US" sz="1800" b="1" i="1" kern="1200" baseline="0" dirty="0" smtClean="0">
                          <a:solidFill>
                            <a:srgbClr val="C00000"/>
                          </a:solidFill>
                          <a:latin typeface="Times New Roman" pitchFamily="18" charset="0"/>
                          <a:ea typeface="+mn-ea"/>
                          <a:cs typeface="Times New Roman" pitchFamily="18" charset="0"/>
                        </a:rPr>
                        <a:t>Rs.5,00,000</a:t>
                      </a:r>
                      <a:r>
                        <a:rPr kumimoji="0" lang="en-US" sz="1800" b="0" kern="1200" baseline="0" dirty="0" smtClean="0">
                          <a:solidFill>
                            <a:srgbClr val="C00000"/>
                          </a:solidFill>
                          <a:latin typeface="Times New Roman" pitchFamily="18" charset="0"/>
                          <a:ea typeface="+mn-ea"/>
                          <a:cs typeface="Times New Roman" pitchFamily="18" charset="0"/>
                        </a:rPr>
                        <a:t> whichever is </a:t>
                      </a:r>
                      <a:r>
                        <a:rPr kumimoji="0" lang="en-US" sz="1800" b="1" i="1" kern="1200" baseline="0" dirty="0" smtClean="0">
                          <a:solidFill>
                            <a:srgbClr val="C00000"/>
                          </a:solidFill>
                          <a:latin typeface="Times New Roman" pitchFamily="18" charset="0"/>
                          <a:ea typeface="+mn-ea"/>
                          <a:cs typeface="Times New Roman" pitchFamily="18" charset="0"/>
                        </a:rPr>
                        <a:t>less</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1" i="1"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0" lang="en-US" sz="1800" b="1" kern="1200" baseline="0" dirty="0" smtClean="0">
                          <a:solidFill>
                            <a:schemeClr val="tx1"/>
                          </a:solidFill>
                          <a:latin typeface="Times New Roman" pitchFamily="18" charset="0"/>
                          <a:ea typeface="+mn-ea"/>
                          <a:cs typeface="Times New Roman" pitchFamily="18" charset="0"/>
                        </a:rPr>
                        <a:t>Section 92(5): </a:t>
                      </a:r>
                    </a:p>
                    <a:p>
                      <a:endParaRPr kumimoji="0" lang="en-US" sz="700" b="1" kern="1200" baseline="0" dirty="0" smtClean="0">
                        <a:solidFill>
                          <a:schemeClr val="tx1"/>
                        </a:solidFill>
                        <a:latin typeface="Times New Roman" pitchFamily="18" charset="0"/>
                        <a:ea typeface="+mn-ea"/>
                        <a:cs typeface="Times New Roman" pitchFamily="18" charset="0"/>
                      </a:endParaRPr>
                    </a:p>
                    <a:p>
                      <a:r>
                        <a:rPr kumimoji="0" lang="en-US" sz="1800" b="1" i="1" kern="1200" baseline="0" dirty="0" smtClean="0">
                          <a:solidFill>
                            <a:schemeClr val="tx1"/>
                          </a:solidFill>
                          <a:latin typeface="Times New Roman" pitchFamily="18" charset="0"/>
                          <a:ea typeface="+mn-ea"/>
                          <a:cs typeface="Times New Roman" pitchFamily="18" charset="0"/>
                        </a:rPr>
                        <a:t>Annual Return </a:t>
                      </a:r>
                      <a:r>
                        <a:rPr kumimoji="0" lang="en-US" sz="1800" kern="1200" baseline="0" dirty="0" smtClean="0">
                          <a:solidFill>
                            <a:schemeClr val="tx1"/>
                          </a:solidFill>
                          <a:latin typeface="Times New Roman" pitchFamily="18" charset="0"/>
                          <a:ea typeface="+mn-ea"/>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2800" b="0" kern="1200" baseline="0" dirty="0" smtClean="0">
                          <a:solidFill>
                            <a:schemeClr val="tx1"/>
                          </a:solidFill>
                          <a:latin typeface="Times New Roman" pitchFamily="18" charset="0"/>
                          <a:ea typeface="+mn-ea"/>
                          <a:cs typeface="Times New Roman" pitchFamily="18" charset="0"/>
                        </a:rPr>
                        <a:t>Failure/delay in filing annual return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0" lang="en-US" sz="1800" kern="1200" baseline="0" dirty="0" smtClean="0">
                          <a:solidFill>
                            <a:schemeClr val="tx1"/>
                          </a:solidFill>
                          <a:latin typeface="Times New Roman" pitchFamily="18" charset="0"/>
                          <a:ea typeface="+mn-ea"/>
                          <a:cs typeface="Times New Roman" pitchFamily="18" charset="0"/>
                        </a:rPr>
                        <a:t>Non-compliance with sub-section (4) of Section 92 shall result in: </a:t>
                      </a:r>
                    </a:p>
                    <a:p>
                      <a:pPr algn="just"/>
                      <a:endParaRPr kumimoji="0" lang="en-US" sz="700" kern="1200" baseline="0" dirty="0" smtClean="0">
                        <a:solidFill>
                          <a:schemeClr val="tx1"/>
                        </a:solidFill>
                        <a:latin typeface="Times New Roman" pitchFamily="18" charset="0"/>
                        <a:ea typeface="+mn-ea"/>
                        <a:cs typeface="Times New Roman" pitchFamily="18" charset="0"/>
                      </a:endParaRPr>
                    </a:p>
                    <a:p>
                      <a:pPr marL="400050" indent="-400050" algn="just">
                        <a:buAutoNum type="romanLcParenBoth"/>
                      </a:pPr>
                      <a:r>
                        <a:rPr kumimoji="0" lang="en-US" sz="1800" kern="1200" baseline="0" dirty="0" smtClean="0">
                          <a:solidFill>
                            <a:schemeClr val="tx1"/>
                          </a:solidFill>
                          <a:latin typeface="Times New Roman" pitchFamily="18" charset="0"/>
                          <a:ea typeface="+mn-ea"/>
                          <a:cs typeface="Times New Roman" pitchFamily="18" charset="0"/>
                        </a:rPr>
                        <a:t>the company being </a:t>
                      </a:r>
                      <a:r>
                        <a:rPr kumimoji="0" lang="en-US" sz="1800" b="1" kern="1200" baseline="0" dirty="0" smtClean="0">
                          <a:solidFill>
                            <a:schemeClr val="tx1"/>
                          </a:solidFill>
                          <a:latin typeface="Times New Roman" pitchFamily="18" charset="0"/>
                          <a:ea typeface="+mn-ea"/>
                          <a:cs typeface="Times New Roman" pitchFamily="18" charset="0"/>
                        </a:rPr>
                        <a:t>liable to a penalty, instead of being punishable with fine; </a:t>
                      </a:r>
                      <a:r>
                        <a:rPr kumimoji="0" lang="en-US" sz="1800" b="1" i="1" kern="1200" baseline="0" dirty="0" smtClean="0">
                          <a:solidFill>
                            <a:schemeClr val="tx1"/>
                          </a:solidFill>
                          <a:latin typeface="Times New Roman" pitchFamily="18" charset="0"/>
                          <a:ea typeface="+mn-ea"/>
                          <a:cs typeface="Times New Roman" pitchFamily="18" charset="0"/>
                        </a:rPr>
                        <a:t>and </a:t>
                      </a:r>
                    </a:p>
                    <a:p>
                      <a:pPr marL="400050" indent="-400050" algn="just">
                        <a:buNone/>
                      </a:pPr>
                      <a:endParaRPr kumimoji="0" lang="en-US" sz="700" b="1" kern="1200" baseline="0" dirty="0" smtClean="0">
                        <a:solidFill>
                          <a:schemeClr val="tx1"/>
                        </a:solidFill>
                        <a:latin typeface="Times New Roman" pitchFamily="18" charset="0"/>
                        <a:ea typeface="+mn-ea"/>
                        <a:cs typeface="Times New Roman" pitchFamily="18" charset="0"/>
                      </a:endParaRPr>
                    </a:p>
                    <a:p>
                      <a:pPr marL="344488" indent="-344488" algn="just"/>
                      <a:r>
                        <a:rPr kumimoji="0" lang="en-US" sz="1800" kern="1200" baseline="0" dirty="0" smtClean="0">
                          <a:solidFill>
                            <a:schemeClr val="tx1"/>
                          </a:solidFill>
                          <a:latin typeface="Times New Roman" pitchFamily="18" charset="0"/>
                          <a:ea typeface="+mn-ea"/>
                          <a:cs typeface="Times New Roman" pitchFamily="18" charset="0"/>
                        </a:rPr>
                        <a:t>(ii) every officer in default being </a:t>
                      </a:r>
                      <a:r>
                        <a:rPr kumimoji="0" lang="en-US" sz="1800" b="1" kern="1200" baseline="0" dirty="0" smtClean="0">
                          <a:solidFill>
                            <a:schemeClr val="tx1"/>
                          </a:solidFill>
                          <a:latin typeface="Times New Roman" pitchFamily="18" charset="0"/>
                          <a:ea typeface="+mn-ea"/>
                          <a:cs typeface="Times New Roman" pitchFamily="18" charset="0"/>
                        </a:rPr>
                        <a:t>liable to a penalty, instead of being punishable with fine or imprisonment or with both. </a:t>
                      </a:r>
                    </a:p>
                    <a:p>
                      <a:pPr algn="just"/>
                      <a:endParaRPr kumimoji="0" lang="en-US" sz="700" b="1" kern="1200" baseline="0" dirty="0" smtClean="0">
                        <a:solidFill>
                          <a:schemeClr val="tx1"/>
                        </a:solidFill>
                        <a:latin typeface="Times New Roman" pitchFamily="18" charset="0"/>
                        <a:ea typeface="+mn-ea"/>
                        <a:cs typeface="Times New Roman" pitchFamily="18" charset="0"/>
                      </a:endParaRPr>
                    </a:p>
                    <a:p>
                      <a:pPr algn="just"/>
                      <a:r>
                        <a:rPr kumimoji="0" lang="en-US" sz="1800" b="1" kern="1200" baseline="0" dirty="0" smtClean="0">
                          <a:solidFill>
                            <a:schemeClr val="tx1"/>
                          </a:solidFill>
                          <a:latin typeface="Times New Roman" pitchFamily="18" charset="0"/>
                          <a:ea typeface="+mn-ea"/>
                          <a:cs typeface="Times New Roman" pitchFamily="18" charset="0"/>
                        </a:rPr>
                        <a:t>Company &amp; Officer in default:</a:t>
                      </a:r>
                    </a:p>
                    <a:p>
                      <a:pPr algn="just"/>
                      <a:endParaRPr kumimoji="0" lang="en-US" sz="700" b="1" kern="1200" baseline="0" dirty="0" smtClean="0">
                        <a:solidFill>
                          <a:schemeClr val="tx1"/>
                        </a:solidFill>
                        <a:latin typeface="Times New Roman" pitchFamily="18" charset="0"/>
                        <a:ea typeface="+mn-ea"/>
                        <a:cs typeface="Times New Roman" pitchFamily="18" charset="0"/>
                      </a:endParaRPr>
                    </a:p>
                    <a:p>
                      <a:pPr algn="just"/>
                      <a:r>
                        <a:rPr kumimoji="0" lang="en-US" sz="1800" b="0" kern="1200" baseline="0" dirty="0" smtClean="0">
                          <a:solidFill>
                            <a:srgbClr val="C00000"/>
                          </a:solidFill>
                          <a:latin typeface="Times New Roman" pitchFamily="18" charset="0"/>
                          <a:ea typeface="+mn-ea"/>
                          <a:cs typeface="Times New Roman" pitchFamily="18" charset="0"/>
                        </a:rPr>
                        <a:t>Penalty of </a:t>
                      </a:r>
                      <a:r>
                        <a:rPr kumimoji="0" lang="en-US" sz="1800" b="1" i="1" kern="1200" baseline="0" dirty="0" smtClean="0">
                          <a:solidFill>
                            <a:srgbClr val="C00000"/>
                          </a:solidFill>
                          <a:latin typeface="Times New Roman" pitchFamily="18" charset="0"/>
                          <a:ea typeface="+mn-ea"/>
                          <a:cs typeface="Times New Roman" pitchFamily="18" charset="0"/>
                        </a:rPr>
                        <a:t>Rs.50,000</a:t>
                      </a:r>
                      <a:r>
                        <a:rPr kumimoji="0" lang="en-US" sz="1800" b="0" kern="1200" baseline="0" dirty="0" smtClean="0">
                          <a:solidFill>
                            <a:srgbClr val="C00000"/>
                          </a:solidFill>
                          <a:latin typeface="Times New Roman" pitchFamily="18" charset="0"/>
                          <a:ea typeface="+mn-ea"/>
                          <a:cs typeface="Times New Roman" pitchFamily="18" charset="0"/>
                        </a:rPr>
                        <a:t> </a:t>
                      </a:r>
                      <a:r>
                        <a:rPr kumimoji="0" lang="en-US" sz="1800" b="0" kern="1200" baseline="0" dirty="0" smtClean="0">
                          <a:solidFill>
                            <a:schemeClr val="tx1"/>
                          </a:solidFill>
                          <a:latin typeface="Times New Roman" pitchFamily="18" charset="0"/>
                          <a:ea typeface="+mn-ea"/>
                          <a:cs typeface="Times New Roman" pitchFamily="18" charset="0"/>
                        </a:rPr>
                        <a:t>and in case of continuing failure, further penalty of </a:t>
                      </a:r>
                      <a:r>
                        <a:rPr kumimoji="0" lang="en-US" sz="1800" b="1" i="1" kern="1200" baseline="0" dirty="0" smtClean="0">
                          <a:solidFill>
                            <a:srgbClr val="C00000"/>
                          </a:solidFill>
                          <a:latin typeface="Times New Roman" pitchFamily="18" charset="0"/>
                          <a:ea typeface="+mn-ea"/>
                          <a:cs typeface="Times New Roman" pitchFamily="18" charset="0"/>
                        </a:rPr>
                        <a:t>Rs.100 for each day </a:t>
                      </a:r>
                      <a:r>
                        <a:rPr kumimoji="0" lang="en-US" sz="1800" b="0" kern="1200" baseline="0" dirty="0" smtClean="0">
                          <a:solidFill>
                            <a:schemeClr val="tx1"/>
                          </a:solidFill>
                          <a:latin typeface="Times New Roman" pitchFamily="18" charset="0"/>
                          <a:ea typeface="+mn-ea"/>
                          <a:cs typeface="Times New Roman" pitchFamily="18" charset="0"/>
                        </a:rPr>
                        <a:t>during which such failure continues up to </a:t>
                      </a:r>
                      <a:r>
                        <a:rPr kumimoji="0" lang="en-US" sz="1800" b="1" i="1" kern="1200" baseline="0" dirty="0" smtClean="0">
                          <a:solidFill>
                            <a:srgbClr val="C00000"/>
                          </a:solidFill>
                          <a:latin typeface="Times New Roman" pitchFamily="18" charset="0"/>
                          <a:ea typeface="+mn-ea"/>
                          <a:cs typeface="Times New Roman" pitchFamily="18" charset="0"/>
                        </a:rPr>
                        <a:t>maximum of Rs.5,00,000</a:t>
                      </a:r>
                    </a:p>
                    <a:p>
                      <a:pPr algn="just"/>
                      <a:endParaRPr kumimoji="0" lang="en-US" sz="700" b="0" kern="1200" baseline="0" dirty="0" smtClean="0">
                        <a:solidFill>
                          <a:schemeClr val="tx1"/>
                        </a:solidFill>
                        <a:latin typeface="Times New Roman" pitchFamily="18" charset="0"/>
                        <a:ea typeface="+mn-ea"/>
                        <a:cs typeface="Times New Roman" pitchFamily="18" charset="0"/>
                      </a:endParaRPr>
                    </a:p>
                    <a:p>
                      <a:pPr algn="just"/>
                      <a:r>
                        <a:rPr kumimoji="0" lang="en-US" sz="1800" b="1" kern="1200" baseline="0" dirty="0" smtClean="0">
                          <a:solidFill>
                            <a:schemeClr val="tx1"/>
                          </a:solidFill>
                          <a:latin typeface="Times New Roman" pitchFamily="18" charset="0"/>
                          <a:ea typeface="+mn-ea"/>
                          <a:cs typeface="Times New Roman" pitchFamily="18" charset="0"/>
                        </a:rPr>
                        <a:t>Company Secretary in Practice:</a:t>
                      </a:r>
                    </a:p>
                    <a:p>
                      <a:pPr algn="just"/>
                      <a:endParaRPr kumimoji="0" lang="en-US" sz="700" b="1" kern="1200" baseline="0" dirty="0" smtClean="0">
                        <a:solidFill>
                          <a:schemeClr val="tx1"/>
                        </a:solidFill>
                        <a:latin typeface="Times New Roman" pitchFamily="18" charset="0"/>
                        <a:ea typeface="+mn-ea"/>
                        <a:cs typeface="Times New Roman" pitchFamily="18" charset="0"/>
                      </a:endParaRPr>
                    </a:p>
                    <a:p>
                      <a:pPr algn="just"/>
                      <a:r>
                        <a:rPr kumimoji="0" lang="en-US" sz="1800" b="0" kern="1200" baseline="0" dirty="0" smtClean="0">
                          <a:solidFill>
                            <a:schemeClr val="tx1"/>
                          </a:solidFill>
                          <a:latin typeface="Times New Roman" pitchFamily="18" charset="0"/>
                          <a:ea typeface="+mn-ea"/>
                          <a:cs typeface="Times New Roman" pitchFamily="18" charset="0"/>
                        </a:rPr>
                        <a:t>Punishable with fine of </a:t>
                      </a:r>
                      <a:r>
                        <a:rPr kumimoji="0" lang="en-US" sz="1800" b="1" i="1" kern="1200" baseline="0" dirty="0" smtClean="0">
                          <a:solidFill>
                            <a:srgbClr val="C00000"/>
                          </a:solidFill>
                          <a:latin typeface="Times New Roman" pitchFamily="18" charset="0"/>
                          <a:ea typeface="+mn-ea"/>
                          <a:cs typeface="Times New Roman" pitchFamily="18" charset="0"/>
                        </a:rPr>
                        <a:t>Rs.50,000 to Rs.5,00,000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81</a:t>
            </a:fld>
            <a:endParaRPr lang="en-US"/>
          </a:p>
        </p:txBody>
      </p:sp>
    </p:spTree>
    <p:extLst>
      <p:ext uri="{BB962C8B-B14F-4D97-AF65-F5344CB8AC3E}">
        <p14:creationId xmlns:p14="http://schemas.microsoft.com/office/powerpoint/2010/main" xmlns="" val="2550536856"/>
      </p:ext>
    </p:extLst>
  </p:cSld>
  <p:clrMapOvr>
    <a:masterClrMapping/>
  </p:clrMapOvr>
  <p:transition spd="med">
    <p:wipe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76200" y="1219200"/>
          <a:ext cx="11961812" cy="5394960"/>
        </p:xfrm>
        <a:graphic>
          <a:graphicData uri="http://schemas.openxmlformats.org/drawingml/2006/table">
            <a:tbl>
              <a:tblPr firstRow="1" bandRow="1">
                <a:tableStyleId>{69012ECD-51FC-41F1-AA8D-1B2483CD663E}</a:tableStyleId>
              </a:tblPr>
              <a:tblGrid>
                <a:gridCol w="2796268"/>
                <a:gridCol w="3262312"/>
                <a:gridCol w="5903232"/>
              </a:tblGrid>
              <a:tr h="370840">
                <a:tc>
                  <a:txBody>
                    <a:bodyPr/>
                    <a:lstStyle/>
                    <a:p>
                      <a:r>
                        <a:rPr kumimoji="0" lang="en-US" sz="1800" b="1" kern="1200" baseline="0" dirty="0" smtClean="0">
                          <a:solidFill>
                            <a:schemeClr val="tx1"/>
                          </a:solidFill>
                          <a:latin typeface="Times New Roman" pitchFamily="18" charset="0"/>
                          <a:ea typeface="+mn-ea"/>
                          <a:cs typeface="Times New Roman" pitchFamily="18" charset="0"/>
                        </a:rPr>
                        <a:t>Section 102(5):</a:t>
                      </a:r>
                    </a:p>
                    <a:p>
                      <a:endParaRPr kumimoji="0" lang="en-US" sz="700" b="1" kern="1200" baseline="0" dirty="0" smtClean="0">
                        <a:solidFill>
                          <a:schemeClr val="tx1"/>
                        </a:solidFill>
                        <a:latin typeface="Times New Roman" pitchFamily="18" charset="0"/>
                        <a:ea typeface="+mn-ea"/>
                        <a:cs typeface="Times New Roman" pitchFamily="18" charset="0"/>
                      </a:endParaRPr>
                    </a:p>
                    <a:p>
                      <a:r>
                        <a:rPr kumimoji="0" lang="en-US" sz="1800" b="1" i="1" kern="1200" baseline="0" dirty="0" smtClean="0">
                          <a:solidFill>
                            <a:schemeClr val="tx1"/>
                          </a:solidFill>
                          <a:latin typeface="Times New Roman" pitchFamily="18" charset="0"/>
                          <a:ea typeface="+mn-ea"/>
                          <a:cs typeface="Times New Roman" pitchFamily="18" charset="0"/>
                        </a:rPr>
                        <a:t>Statement to be annexed to notice </a:t>
                      </a:r>
                      <a:r>
                        <a:rPr kumimoji="0" lang="en-US" sz="1800" b="1" kern="1200" baseline="0" dirty="0" smtClean="0">
                          <a:solidFill>
                            <a:schemeClr val="tx1"/>
                          </a:solidFill>
                          <a:latin typeface="Times New Roman" pitchFamily="18" charset="0"/>
                          <a:ea typeface="+mn-ea"/>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defTabSz="2060575">
                        <a:buFont typeface="Arial" pitchFamily="34" charset="0"/>
                        <a:buNone/>
                        <a:tabLst/>
                      </a:pPr>
                      <a:r>
                        <a:rPr lang="en-US" sz="2400" b="0" i="0" dirty="0" smtClean="0">
                          <a:solidFill>
                            <a:schemeClr val="tx1"/>
                          </a:solidFill>
                          <a:latin typeface="Times New Roman" pitchFamily="18" charset="0"/>
                          <a:cs typeface="Times New Roman" pitchFamily="18" charset="0"/>
                        </a:rPr>
                        <a:t>Attachment of a statement of special business in a notice calling for general meeting </a:t>
                      </a:r>
                      <a:r>
                        <a:rPr lang="en-US" sz="2400" b="0" i="1" dirty="0" smtClean="0">
                          <a:solidFill>
                            <a:schemeClr val="tx1"/>
                          </a:solidFill>
                          <a:latin typeface="Times New Roman" pitchFamily="18" charset="0"/>
                          <a:cs typeface="Times New Roman" pitchFamily="18" charset="0"/>
                        </a:rPr>
                        <a:t>	</a:t>
                      </a:r>
                    </a:p>
                    <a:p>
                      <a:pPr marL="115888" indent="-115888" algn="l" defTabSz="2060575">
                        <a:buFont typeface="Arial" pitchFamily="34" charset="0"/>
                        <a:buNone/>
                        <a:tabLst/>
                      </a:pPr>
                      <a:endParaRPr lang="en-US" sz="24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Non-compliance with Section 102 shall result in </a:t>
                      </a:r>
                      <a:r>
                        <a:rPr kumimoji="0" lang="en-US" sz="1800" b="1" i="0" kern="1200" dirty="0" smtClean="0">
                          <a:solidFill>
                            <a:schemeClr val="tx1"/>
                          </a:solidFill>
                          <a:latin typeface="Times New Roman" pitchFamily="18" charset="0"/>
                          <a:ea typeface="+mn-ea"/>
                          <a:cs typeface="Times New Roman" pitchFamily="18" charset="0"/>
                        </a:rPr>
                        <a:t>every promoter, director, manager or other key managerial personnel </a:t>
                      </a:r>
                      <a:r>
                        <a:rPr kumimoji="0" lang="en-US" sz="1800" b="0" i="0" kern="1200" dirty="0" smtClean="0">
                          <a:solidFill>
                            <a:schemeClr val="tx1"/>
                          </a:solidFill>
                          <a:latin typeface="Times New Roman" pitchFamily="18" charset="0"/>
                          <a:ea typeface="+mn-ea"/>
                          <a:cs typeface="Times New Roman" pitchFamily="18" charset="0"/>
                        </a:rPr>
                        <a:t>who is in default being liable to </a:t>
                      </a:r>
                      <a:r>
                        <a:rPr kumimoji="0" lang="en-US" sz="1800" b="1" i="0" kern="1200" dirty="0" smtClean="0">
                          <a:solidFill>
                            <a:schemeClr val="tx1"/>
                          </a:solidFill>
                          <a:latin typeface="Times New Roman" pitchFamily="18" charset="0"/>
                          <a:ea typeface="+mn-ea"/>
                          <a:cs typeface="Times New Roman" pitchFamily="18" charset="0"/>
                        </a:rPr>
                        <a:t>a penalty</a:t>
                      </a:r>
                      <a:r>
                        <a:rPr kumimoji="0" lang="en-US" sz="1800" b="0" i="0" kern="1200" dirty="0" smtClean="0">
                          <a:solidFill>
                            <a:schemeClr val="tx1"/>
                          </a:solidFill>
                          <a:latin typeface="Times New Roman" pitchFamily="18" charset="0"/>
                          <a:ea typeface="+mn-ea"/>
                          <a:cs typeface="Times New Roman" pitchFamily="18" charset="0"/>
                        </a:rPr>
                        <a:t>, instead of being punishable with fine. </a:t>
                      </a:r>
                    </a:p>
                    <a:p>
                      <a:pPr marL="173038" marR="0" indent="-173038"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0" i="0" kern="1200" dirty="0" smtClean="0">
                          <a:solidFill>
                            <a:schemeClr val="tx1"/>
                          </a:solidFill>
                          <a:latin typeface="Times New Roman" pitchFamily="18" charset="0"/>
                          <a:ea typeface="+mn-ea"/>
                          <a:cs typeface="Times New Roman" pitchFamily="18" charset="0"/>
                        </a:rPr>
                        <a:t>___________________________________________</a:t>
                      </a:r>
                      <a:endParaRPr kumimoji="0" lang="en-US" sz="1800" b="0" i="0" kern="120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900" b="1" i="0" kern="120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0" kern="1200" dirty="0" smtClean="0">
                          <a:solidFill>
                            <a:schemeClr val="tx1"/>
                          </a:solidFill>
                          <a:latin typeface="Times New Roman" pitchFamily="18" charset="0"/>
                          <a:ea typeface="+mn-ea"/>
                          <a:cs typeface="Times New Roman" pitchFamily="18" charset="0"/>
                        </a:rPr>
                        <a:t>Promoter, Director, Manager or other KMP</a:t>
                      </a:r>
                      <a:r>
                        <a:rPr kumimoji="0" lang="en-US" sz="1800" b="1" i="0" kern="1200" baseline="0" dirty="0" smtClean="0">
                          <a:solidFill>
                            <a:schemeClr val="tx1"/>
                          </a:solidFill>
                          <a:latin typeface="Times New Roman" pitchFamily="18" charset="0"/>
                          <a:ea typeface="+mn-ea"/>
                          <a:cs typeface="Times New Roman" pitchFamily="18" charset="0"/>
                        </a:rPr>
                        <a:t> who is in default:</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1" i="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baseline="0" dirty="0" smtClean="0">
                          <a:solidFill>
                            <a:schemeClr val="tx1"/>
                          </a:solidFill>
                          <a:latin typeface="Times New Roman" pitchFamily="18" charset="0"/>
                          <a:ea typeface="+mn-ea"/>
                          <a:cs typeface="Times New Roman" pitchFamily="18" charset="0"/>
                        </a:rPr>
                        <a:t>Penalty of </a:t>
                      </a:r>
                      <a:r>
                        <a:rPr kumimoji="0" lang="en-US" sz="1800" b="1" i="1" kern="1200" baseline="0" dirty="0" smtClean="0">
                          <a:solidFill>
                            <a:schemeClr val="tx1"/>
                          </a:solidFill>
                          <a:latin typeface="Times New Roman" pitchFamily="18" charset="0"/>
                          <a:ea typeface="+mn-ea"/>
                          <a:cs typeface="Times New Roman" pitchFamily="18" charset="0"/>
                        </a:rPr>
                        <a:t>Rs.50,000</a:t>
                      </a:r>
                      <a:r>
                        <a:rPr kumimoji="0" lang="en-US" sz="1800" b="0" i="0" kern="1200" baseline="0" dirty="0" smtClean="0">
                          <a:solidFill>
                            <a:schemeClr val="tx1"/>
                          </a:solidFill>
                          <a:latin typeface="Times New Roman" pitchFamily="18" charset="0"/>
                          <a:ea typeface="+mn-ea"/>
                          <a:cs typeface="Times New Roman" pitchFamily="18" charset="0"/>
                        </a:rPr>
                        <a:t> </a:t>
                      </a:r>
                      <a:r>
                        <a:rPr kumimoji="0" lang="en-US" sz="1800" b="1" i="0" kern="1200" baseline="0" dirty="0" smtClean="0">
                          <a:solidFill>
                            <a:schemeClr val="tx1"/>
                          </a:solidFill>
                          <a:latin typeface="Times New Roman" pitchFamily="18" charset="0"/>
                          <a:ea typeface="+mn-ea"/>
                          <a:cs typeface="Times New Roman" pitchFamily="18" charset="0"/>
                        </a:rPr>
                        <a:t>OR</a:t>
                      </a:r>
                      <a:r>
                        <a:rPr kumimoji="0" lang="en-US" sz="1800" b="0" i="0" kern="1200" baseline="0" dirty="0" smtClean="0">
                          <a:solidFill>
                            <a:schemeClr val="tx1"/>
                          </a:solidFill>
                          <a:latin typeface="Times New Roman" pitchFamily="18" charset="0"/>
                          <a:ea typeface="+mn-ea"/>
                          <a:cs typeface="Times New Roman" pitchFamily="18" charset="0"/>
                        </a:rPr>
                        <a:t> </a:t>
                      </a:r>
                      <a:r>
                        <a:rPr kumimoji="0" lang="en-US" sz="1800" b="1" i="1" kern="1200" baseline="0" dirty="0" smtClean="0">
                          <a:solidFill>
                            <a:schemeClr val="tx1"/>
                          </a:solidFill>
                          <a:latin typeface="Times New Roman" pitchFamily="18" charset="0"/>
                          <a:ea typeface="+mn-ea"/>
                          <a:cs typeface="Times New Roman" pitchFamily="18" charset="0"/>
                        </a:rPr>
                        <a:t>5 times the amount of benefit accruing</a:t>
                      </a:r>
                      <a:r>
                        <a:rPr kumimoji="0" lang="en-US" sz="1800" b="0" i="0" kern="1200" baseline="0" dirty="0" smtClean="0">
                          <a:solidFill>
                            <a:schemeClr val="tx1"/>
                          </a:solidFill>
                          <a:latin typeface="Times New Roman" pitchFamily="18" charset="0"/>
                          <a:ea typeface="+mn-ea"/>
                          <a:cs typeface="Times New Roman" pitchFamily="18" charset="0"/>
                        </a:rPr>
                        <a:t> to </a:t>
                      </a:r>
                      <a:r>
                        <a:rPr kumimoji="0" lang="en-US" sz="1800" b="1" i="1" kern="1200" baseline="0" dirty="0" smtClean="0">
                          <a:solidFill>
                            <a:schemeClr val="tx1"/>
                          </a:solidFill>
                          <a:latin typeface="Times New Roman" pitchFamily="18" charset="0"/>
                          <a:ea typeface="+mn-ea"/>
                          <a:cs typeface="Times New Roman" pitchFamily="18" charset="0"/>
                        </a:rPr>
                        <a:t>the promoter, Director or KMP or any of his relatives</a:t>
                      </a:r>
                      <a:r>
                        <a:rPr kumimoji="0" lang="en-US" sz="1800" b="0" i="0" kern="1200" baseline="0" dirty="0" smtClean="0">
                          <a:solidFill>
                            <a:schemeClr val="tx1"/>
                          </a:solidFill>
                          <a:latin typeface="Times New Roman" pitchFamily="18" charset="0"/>
                          <a:ea typeface="+mn-ea"/>
                          <a:cs typeface="Times New Roman" pitchFamily="18" charset="0"/>
                        </a:rPr>
                        <a:t>, whichever is </a:t>
                      </a:r>
                      <a:r>
                        <a:rPr kumimoji="0" lang="en-US" sz="1800" b="1" i="1" kern="1200" baseline="0" dirty="0" smtClean="0">
                          <a:solidFill>
                            <a:schemeClr val="tx1"/>
                          </a:solidFill>
                          <a:latin typeface="Times New Roman" pitchFamily="18" charset="0"/>
                          <a:ea typeface="+mn-ea"/>
                          <a:cs typeface="Times New Roman" pitchFamily="18" charset="0"/>
                        </a:rPr>
                        <a:t>higher</a:t>
                      </a:r>
                      <a:r>
                        <a:rPr kumimoji="0" lang="en-US" sz="1800" b="1" i="0" kern="1200" dirty="0" smtClean="0">
                          <a:solidFill>
                            <a:schemeClr val="tx1"/>
                          </a:solidFill>
                          <a:latin typeface="Times New Roman" pitchFamily="18" charset="0"/>
                          <a:ea typeface="+mn-ea"/>
                          <a:cs typeface="Times New Roman" pitchFamily="18" charset="0"/>
                        </a:rPr>
                        <a:t>	</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000" b="1" i="1"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0" lang="en-US" sz="1800" b="1" kern="1200" baseline="0" dirty="0" smtClean="0">
                          <a:solidFill>
                            <a:schemeClr val="tx1"/>
                          </a:solidFill>
                          <a:latin typeface="Times New Roman" pitchFamily="18" charset="0"/>
                          <a:ea typeface="+mn-ea"/>
                          <a:cs typeface="Times New Roman" pitchFamily="18" charset="0"/>
                        </a:rPr>
                        <a:t>Section 105(3):</a:t>
                      </a:r>
                    </a:p>
                    <a:p>
                      <a:endParaRPr kumimoji="0" lang="en-US" sz="700" kern="1200" baseline="0" dirty="0" smtClean="0">
                        <a:solidFill>
                          <a:schemeClr val="tx1"/>
                        </a:solidFill>
                        <a:latin typeface="Times New Roman" pitchFamily="18" charset="0"/>
                        <a:ea typeface="+mn-ea"/>
                        <a:cs typeface="Times New Roman" pitchFamily="18" charset="0"/>
                      </a:endParaRPr>
                    </a:p>
                    <a:p>
                      <a:r>
                        <a:rPr kumimoji="0" lang="en-US" sz="1800" b="1" i="1" kern="1200" baseline="0" dirty="0" smtClean="0">
                          <a:solidFill>
                            <a:schemeClr val="tx1"/>
                          </a:solidFill>
                          <a:latin typeface="Times New Roman" pitchFamily="18" charset="0"/>
                          <a:ea typeface="+mn-ea"/>
                          <a:cs typeface="Times New Roman" pitchFamily="18" charset="0"/>
                        </a:rPr>
                        <a:t>Proxies </a:t>
                      </a:r>
                      <a:r>
                        <a:rPr kumimoji="0" lang="en-US" sz="1800" kern="1200" baseline="0" dirty="0" smtClean="0">
                          <a:solidFill>
                            <a:schemeClr val="tx1"/>
                          </a:solidFill>
                          <a:latin typeface="Times New Roman" pitchFamily="18" charset="0"/>
                          <a:ea typeface="+mn-ea"/>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2400" b="0" kern="1200" baseline="0" dirty="0" smtClean="0">
                          <a:solidFill>
                            <a:schemeClr val="tx1"/>
                          </a:solidFill>
                          <a:latin typeface="Times New Roman" pitchFamily="18" charset="0"/>
                          <a:ea typeface="+mn-ea"/>
                          <a:cs typeface="Times New Roman" pitchFamily="18" charset="0"/>
                        </a:rPr>
                        <a:t>Default in providing a declaration regarding appointment of proxy in a notice calling for general meeting</a:t>
                      </a:r>
                    </a:p>
                    <a:p>
                      <a:pPr marL="115888" indent="-115888" algn="l" defTabSz="2060575">
                        <a:buFont typeface="Arial" pitchFamily="34" charset="0"/>
                        <a:buNone/>
                        <a:tabLst/>
                      </a:pPr>
                      <a:endParaRPr lang="en-US" sz="24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Times New Roman" pitchFamily="18" charset="0"/>
                          <a:ea typeface="+mn-ea"/>
                          <a:cs typeface="Times New Roman" pitchFamily="18" charset="0"/>
                        </a:rPr>
                        <a:t>Non-compliance with sub-section (2) of Section 105 shall result in </a:t>
                      </a:r>
                      <a:r>
                        <a:rPr kumimoji="0" lang="en-US" sz="1800" b="1" kern="1200" baseline="0" dirty="0" smtClean="0">
                          <a:solidFill>
                            <a:schemeClr val="tx1"/>
                          </a:solidFill>
                          <a:latin typeface="Times New Roman" pitchFamily="18" charset="0"/>
                          <a:ea typeface="+mn-ea"/>
                          <a:cs typeface="Times New Roman" pitchFamily="18" charset="0"/>
                        </a:rPr>
                        <a:t>every officer in default </a:t>
                      </a:r>
                      <a:r>
                        <a:rPr kumimoji="0" lang="en-US" sz="1800" kern="1200" baseline="0" dirty="0" smtClean="0">
                          <a:solidFill>
                            <a:schemeClr val="tx1"/>
                          </a:solidFill>
                          <a:latin typeface="Times New Roman" pitchFamily="18" charset="0"/>
                          <a:ea typeface="+mn-ea"/>
                          <a:cs typeface="Times New Roman" pitchFamily="18" charset="0"/>
                        </a:rPr>
                        <a:t>being </a:t>
                      </a:r>
                      <a:r>
                        <a:rPr kumimoji="0" lang="en-US" sz="1800" b="0" kern="1200" baseline="0" dirty="0" smtClean="0">
                          <a:solidFill>
                            <a:schemeClr val="tx1"/>
                          </a:solidFill>
                          <a:latin typeface="Times New Roman" pitchFamily="18" charset="0"/>
                          <a:ea typeface="+mn-ea"/>
                          <a:cs typeface="Times New Roman" pitchFamily="18" charset="0"/>
                        </a:rPr>
                        <a:t>liable to </a:t>
                      </a:r>
                      <a:r>
                        <a:rPr kumimoji="0" lang="en-US" sz="1800" b="1" kern="1200" baseline="0" dirty="0" smtClean="0">
                          <a:solidFill>
                            <a:schemeClr val="tx1"/>
                          </a:solidFill>
                          <a:latin typeface="Times New Roman" pitchFamily="18" charset="0"/>
                          <a:ea typeface="+mn-ea"/>
                          <a:cs typeface="Times New Roman" pitchFamily="18" charset="0"/>
                        </a:rPr>
                        <a:t>a penalty, </a:t>
                      </a:r>
                      <a:r>
                        <a:rPr kumimoji="0" lang="en-US" sz="1800" b="0" kern="1200" baseline="0" dirty="0" smtClean="0">
                          <a:solidFill>
                            <a:schemeClr val="tx1"/>
                          </a:solidFill>
                          <a:latin typeface="Times New Roman" pitchFamily="18" charset="0"/>
                          <a:ea typeface="+mn-ea"/>
                          <a:cs typeface="Times New Roman" pitchFamily="18" charset="0"/>
                        </a:rPr>
                        <a:t>instead of being punishable with fine.</a:t>
                      </a:r>
                      <a:r>
                        <a:rPr kumimoji="0" lang="en-US" sz="1800" b="1" kern="1200" baseline="0" dirty="0" smtClean="0">
                          <a:solidFill>
                            <a:schemeClr val="tx1"/>
                          </a:solidFill>
                          <a:latin typeface="Times New Roman" pitchFamily="18" charset="0"/>
                          <a:ea typeface="+mn-ea"/>
                          <a:cs typeface="Times New Roman"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000" b="0" i="0" kern="1200" dirty="0" smtClean="0">
                          <a:solidFill>
                            <a:schemeClr val="tx1"/>
                          </a:solidFill>
                          <a:latin typeface="Times New Roman" pitchFamily="18" charset="0"/>
                          <a:ea typeface="+mn-ea"/>
                          <a:cs typeface="Times New Roman" pitchFamily="18" charset="0"/>
                        </a:rPr>
                        <a:t>_________________________________________</a:t>
                      </a:r>
                      <a:endParaRPr kumimoji="0" lang="en-US" sz="1800" b="1" kern="1200" baseline="0" dirty="0" smtClean="0">
                        <a:solidFill>
                          <a:schemeClr val="tx1"/>
                        </a:solidFill>
                        <a:latin typeface="Times New Roman" pitchFamily="18" charset="0"/>
                        <a:ea typeface="+mn-ea"/>
                        <a:cs typeface="Times New Roman" pitchFamily="18" charset="0"/>
                      </a:endParaRPr>
                    </a:p>
                    <a:p>
                      <a:endParaRPr kumimoji="0" lang="en-US" sz="1000" b="1" kern="1200" baseline="0" dirty="0" smtClean="0">
                        <a:solidFill>
                          <a:schemeClr val="tx1"/>
                        </a:solidFill>
                        <a:latin typeface="Times New Roman" pitchFamily="18" charset="0"/>
                        <a:ea typeface="+mn-ea"/>
                        <a:cs typeface="Times New Roman" pitchFamily="18" charset="0"/>
                      </a:endParaRPr>
                    </a:p>
                    <a:p>
                      <a:r>
                        <a:rPr kumimoji="0" lang="en-US" sz="1800" b="1" kern="1200" baseline="0" dirty="0" smtClean="0">
                          <a:solidFill>
                            <a:schemeClr val="tx1"/>
                          </a:solidFill>
                          <a:latin typeface="Times New Roman" pitchFamily="18" charset="0"/>
                          <a:ea typeface="+mn-ea"/>
                          <a:cs typeface="Times New Roman" pitchFamily="18" charset="0"/>
                        </a:rPr>
                        <a:t>Every officer in default:</a:t>
                      </a:r>
                    </a:p>
                    <a:p>
                      <a:endParaRPr kumimoji="0" lang="en-US" sz="700" b="1" kern="1200" baseline="0" dirty="0" smtClean="0">
                        <a:solidFill>
                          <a:schemeClr val="tx1"/>
                        </a:solidFill>
                        <a:latin typeface="Times New Roman" pitchFamily="18" charset="0"/>
                        <a:ea typeface="+mn-ea"/>
                        <a:cs typeface="Times New Roman" pitchFamily="18" charset="0"/>
                      </a:endParaRPr>
                    </a:p>
                    <a:p>
                      <a:pPr algn="just"/>
                      <a:r>
                        <a:rPr kumimoji="0" lang="en-US" sz="1800" b="0" kern="1200" baseline="0" dirty="0" smtClean="0">
                          <a:solidFill>
                            <a:schemeClr val="tx1"/>
                          </a:solidFill>
                          <a:latin typeface="Times New Roman" pitchFamily="18" charset="0"/>
                          <a:ea typeface="+mn-ea"/>
                          <a:cs typeface="Times New Roman" pitchFamily="18" charset="0"/>
                        </a:rPr>
                        <a:t>Shall be liable to a penalty of Rs.5,000/-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82</a:t>
            </a:fld>
            <a:endParaRPr lang="en-US"/>
          </a:p>
        </p:txBody>
      </p:sp>
    </p:spTree>
    <p:extLst>
      <p:ext uri="{BB962C8B-B14F-4D97-AF65-F5344CB8AC3E}">
        <p14:creationId xmlns:p14="http://schemas.microsoft.com/office/powerpoint/2010/main" xmlns="" val="3330816132"/>
      </p:ext>
    </p:extLst>
  </p:cSld>
  <p:clrMapOvr>
    <a:masterClrMapping/>
  </p:clrMapOvr>
  <p:transition spd="med">
    <p:wipe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74612" y="1295400"/>
          <a:ext cx="11961813" cy="4069080"/>
        </p:xfrm>
        <a:graphic>
          <a:graphicData uri="http://schemas.openxmlformats.org/drawingml/2006/table">
            <a:tbl>
              <a:tblPr firstRow="1" bandRow="1">
                <a:tableStyleId>{69012ECD-51FC-41F1-AA8D-1B2483CD663E}</a:tableStyleId>
              </a:tblPr>
              <a:tblGrid>
                <a:gridCol w="2796268"/>
                <a:gridCol w="3262313"/>
                <a:gridCol w="5903232"/>
              </a:tblGrid>
              <a:tr h="370840">
                <a:tc>
                  <a:txBody>
                    <a:bodyPr/>
                    <a:lstStyle/>
                    <a:p>
                      <a:r>
                        <a:rPr kumimoji="0" lang="en-US" sz="1800" b="1" kern="1200" baseline="0" dirty="0" smtClean="0">
                          <a:solidFill>
                            <a:schemeClr val="tx1"/>
                          </a:solidFill>
                          <a:latin typeface="Times New Roman" pitchFamily="18" charset="0"/>
                          <a:ea typeface="+mn-ea"/>
                          <a:cs typeface="Times New Roman" pitchFamily="18" charset="0"/>
                        </a:rPr>
                        <a:t>Section 117(2):</a:t>
                      </a:r>
                    </a:p>
                    <a:p>
                      <a:r>
                        <a:rPr kumimoji="0" lang="en-US" sz="1800" b="0" kern="1200" baseline="0" dirty="0" smtClean="0">
                          <a:solidFill>
                            <a:schemeClr val="tx1"/>
                          </a:solidFill>
                          <a:latin typeface="Times New Roman" pitchFamily="18" charset="0"/>
                          <a:ea typeface="+mn-ea"/>
                          <a:cs typeface="Times New Roman" pitchFamily="18" charset="0"/>
                        </a:rPr>
                        <a:t> </a:t>
                      </a:r>
                    </a:p>
                    <a:p>
                      <a:r>
                        <a:rPr kumimoji="0" lang="en-US" sz="1800" b="1" i="1" kern="1200" baseline="0" dirty="0" smtClean="0">
                          <a:solidFill>
                            <a:schemeClr val="tx1"/>
                          </a:solidFill>
                          <a:latin typeface="Times New Roman" pitchFamily="18" charset="0"/>
                          <a:ea typeface="+mn-ea"/>
                          <a:cs typeface="Times New Roman" pitchFamily="18" charset="0"/>
                        </a:rPr>
                        <a:t>Resolutions and Agreements to be filed </a:t>
                      </a:r>
                      <a:r>
                        <a:rPr kumimoji="0" lang="en-US" sz="1800" b="0" kern="1200" baseline="0" dirty="0" smtClean="0">
                          <a:solidFill>
                            <a:schemeClr val="tx1"/>
                          </a:solidFill>
                          <a:latin typeface="Times New Roman" pitchFamily="18" charset="0"/>
                          <a:ea typeface="+mn-ea"/>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2800" b="1" kern="1200" baseline="0" dirty="0" smtClean="0">
                          <a:solidFill>
                            <a:schemeClr val="tx1"/>
                          </a:solidFill>
                          <a:latin typeface="Times New Roman" pitchFamily="18" charset="0"/>
                          <a:ea typeface="+mn-ea"/>
                          <a:cs typeface="Times New Roman" pitchFamily="18" charset="0"/>
                        </a:rPr>
                        <a:t>Failure/Delay in filing Certain resolutions</a:t>
                      </a:r>
                    </a:p>
                    <a:p>
                      <a:pPr marL="115888" indent="-115888" algn="l" defTabSz="2060575">
                        <a:buFont typeface="Arial" pitchFamily="34" charset="0"/>
                        <a:buNone/>
                        <a:tabLst/>
                      </a:pPr>
                      <a:endParaRPr lang="en-US" sz="2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kern="1200" baseline="0" dirty="0" smtClean="0">
                          <a:solidFill>
                            <a:schemeClr val="tx1"/>
                          </a:solidFill>
                          <a:latin typeface="Times New Roman" pitchFamily="18" charset="0"/>
                          <a:ea typeface="+mn-ea"/>
                          <a:cs typeface="Times New Roman" pitchFamily="18" charset="0"/>
                        </a:rPr>
                        <a:t>Non-compliance with sub-section (1) of Section 117 shall result in </a:t>
                      </a:r>
                      <a:r>
                        <a:rPr kumimoji="0" lang="en-US" sz="1800" b="1" kern="1200" baseline="0" dirty="0" smtClean="0">
                          <a:solidFill>
                            <a:schemeClr val="tx1"/>
                          </a:solidFill>
                          <a:latin typeface="Times New Roman" pitchFamily="18" charset="0"/>
                          <a:ea typeface="+mn-ea"/>
                          <a:cs typeface="Times New Roman" pitchFamily="18" charset="0"/>
                        </a:rPr>
                        <a:t>the company and every officer in default including liquidator of a company</a:t>
                      </a:r>
                      <a:r>
                        <a:rPr kumimoji="0" lang="en-US" sz="1800" b="0" kern="1200" baseline="0" dirty="0" smtClean="0">
                          <a:solidFill>
                            <a:schemeClr val="tx1"/>
                          </a:solidFill>
                          <a:latin typeface="Times New Roman" pitchFamily="18" charset="0"/>
                          <a:ea typeface="+mn-ea"/>
                          <a:cs typeface="Times New Roman" pitchFamily="18" charset="0"/>
                        </a:rPr>
                        <a:t>, if any, being liable to </a:t>
                      </a:r>
                      <a:r>
                        <a:rPr kumimoji="0" lang="en-US" sz="1800" b="1" kern="1200" baseline="0" dirty="0" smtClean="0">
                          <a:solidFill>
                            <a:schemeClr val="tx1"/>
                          </a:solidFill>
                          <a:latin typeface="Times New Roman" pitchFamily="18" charset="0"/>
                          <a:ea typeface="+mn-ea"/>
                          <a:cs typeface="Times New Roman" pitchFamily="18" charset="0"/>
                        </a:rPr>
                        <a:t>a penalty</a:t>
                      </a:r>
                      <a:r>
                        <a:rPr kumimoji="0" lang="en-US" sz="1800" b="0" kern="1200" baseline="0" dirty="0" smtClean="0">
                          <a:solidFill>
                            <a:schemeClr val="tx1"/>
                          </a:solidFill>
                          <a:latin typeface="Times New Roman" pitchFamily="18" charset="0"/>
                          <a:ea typeface="+mn-ea"/>
                          <a:cs typeface="Times New Roman" pitchFamily="18" charset="0"/>
                        </a:rPr>
                        <a:t>, instead of being punishable with fine.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200" b="0" kern="1200" baseline="0" dirty="0" smtClean="0">
                          <a:solidFill>
                            <a:schemeClr val="tx1"/>
                          </a:solidFill>
                          <a:latin typeface="Times New Roman" pitchFamily="18" charset="0"/>
                          <a:ea typeface="+mn-ea"/>
                          <a:cs typeface="Times New Roman" pitchFamily="18" charset="0"/>
                        </a:rPr>
                        <a:t>______________________________________</a:t>
                      </a:r>
                      <a:endParaRPr kumimoji="0" lang="en-US" sz="1800" b="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900" b="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Times New Roman" pitchFamily="18" charset="0"/>
                          <a:ea typeface="+mn-ea"/>
                          <a:cs typeface="Times New Roman" pitchFamily="18" charset="0"/>
                        </a:rPr>
                        <a:t>Company:</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1200" b="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kern="1200" baseline="0" dirty="0" smtClean="0">
                          <a:solidFill>
                            <a:schemeClr val="tx1"/>
                          </a:solidFill>
                          <a:latin typeface="Times New Roman" pitchFamily="18" charset="0"/>
                          <a:ea typeface="+mn-ea"/>
                          <a:cs typeface="Times New Roman" pitchFamily="18" charset="0"/>
                        </a:rPr>
                        <a:t>Penalty of </a:t>
                      </a:r>
                      <a:r>
                        <a:rPr kumimoji="0" lang="en-US" sz="1800" b="1" i="1" kern="1200" baseline="0" dirty="0" smtClean="0">
                          <a:solidFill>
                            <a:schemeClr val="tx1"/>
                          </a:solidFill>
                          <a:latin typeface="Times New Roman" pitchFamily="18" charset="0"/>
                          <a:ea typeface="+mn-ea"/>
                          <a:cs typeface="Times New Roman" pitchFamily="18" charset="0"/>
                        </a:rPr>
                        <a:t>Rs.1,00,000</a:t>
                      </a:r>
                      <a:r>
                        <a:rPr kumimoji="0" lang="en-US" sz="1800" b="0" kern="1200" baseline="0" dirty="0" smtClean="0">
                          <a:solidFill>
                            <a:schemeClr val="tx1"/>
                          </a:solidFill>
                          <a:latin typeface="Times New Roman" pitchFamily="18" charset="0"/>
                          <a:ea typeface="+mn-ea"/>
                          <a:cs typeface="Times New Roman" pitchFamily="18" charset="0"/>
                        </a:rPr>
                        <a:t> and in case of </a:t>
                      </a:r>
                      <a:r>
                        <a:rPr kumimoji="0" lang="en-US" sz="1800" b="1" kern="1200" baseline="0" dirty="0" smtClean="0">
                          <a:solidFill>
                            <a:schemeClr val="tx1"/>
                          </a:solidFill>
                          <a:latin typeface="Times New Roman" pitchFamily="18" charset="0"/>
                          <a:ea typeface="+mn-ea"/>
                          <a:cs typeface="Times New Roman" pitchFamily="18" charset="0"/>
                        </a:rPr>
                        <a:t>continuing failure penalty</a:t>
                      </a:r>
                      <a:r>
                        <a:rPr kumimoji="0" lang="en-US" sz="1800" b="0" kern="1200" baseline="0" dirty="0" smtClean="0">
                          <a:solidFill>
                            <a:schemeClr val="tx1"/>
                          </a:solidFill>
                          <a:latin typeface="Times New Roman" pitchFamily="18" charset="0"/>
                          <a:ea typeface="+mn-ea"/>
                          <a:cs typeface="Times New Roman" pitchFamily="18" charset="0"/>
                        </a:rPr>
                        <a:t> of </a:t>
                      </a:r>
                      <a:r>
                        <a:rPr kumimoji="0" lang="en-US" sz="1800" b="1" i="1" kern="1200" baseline="0" dirty="0" smtClean="0">
                          <a:solidFill>
                            <a:schemeClr val="tx1"/>
                          </a:solidFill>
                          <a:latin typeface="Times New Roman" pitchFamily="18" charset="0"/>
                          <a:ea typeface="+mn-ea"/>
                          <a:cs typeface="Times New Roman" pitchFamily="18" charset="0"/>
                        </a:rPr>
                        <a:t>Rs.500</a:t>
                      </a:r>
                      <a:r>
                        <a:rPr kumimoji="0" lang="en-US" sz="1800" b="0" kern="1200" baseline="0" dirty="0" smtClean="0">
                          <a:solidFill>
                            <a:schemeClr val="tx1"/>
                          </a:solidFill>
                          <a:latin typeface="Times New Roman" pitchFamily="18" charset="0"/>
                          <a:ea typeface="+mn-ea"/>
                          <a:cs typeface="Times New Roman" pitchFamily="18" charset="0"/>
                        </a:rPr>
                        <a:t> </a:t>
                      </a:r>
                      <a:r>
                        <a:rPr kumimoji="0" lang="en-US" sz="1800" b="1" i="1" kern="1200" baseline="0" dirty="0" smtClean="0">
                          <a:solidFill>
                            <a:schemeClr val="tx1"/>
                          </a:solidFill>
                          <a:latin typeface="Times New Roman" pitchFamily="18" charset="0"/>
                          <a:ea typeface="+mn-ea"/>
                          <a:cs typeface="Times New Roman" pitchFamily="18" charset="0"/>
                        </a:rPr>
                        <a:t>each day</a:t>
                      </a:r>
                      <a:r>
                        <a:rPr kumimoji="0" lang="en-US" sz="1800" b="0" kern="1200" baseline="0" dirty="0" smtClean="0">
                          <a:solidFill>
                            <a:schemeClr val="tx1"/>
                          </a:solidFill>
                          <a:latin typeface="Times New Roman" pitchFamily="18" charset="0"/>
                          <a:ea typeface="+mn-ea"/>
                          <a:cs typeface="Times New Roman" pitchFamily="18" charset="0"/>
                        </a:rPr>
                        <a:t> subject to </a:t>
                      </a:r>
                      <a:r>
                        <a:rPr kumimoji="0" lang="en-US" sz="1800" b="1" i="1" kern="1200" baseline="0" dirty="0" smtClean="0">
                          <a:solidFill>
                            <a:schemeClr val="tx1"/>
                          </a:solidFill>
                          <a:latin typeface="Times New Roman" pitchFamily="18" charset="0"/>
                          <a:ea typeface="+mn-ea"/>
                          <a:cs typeface="Times New Roman" pitchFamily="18" charset="0"/>
                        </a:rPr>
                        <a:t>maximum of Rs.25,00,000</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1800" b="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Times New Roman" pitchFamily="18" charset="0"/>
                          <a:ea typeface="+mn-ea"/>
                          <a:cs typeface="Times New Roman" pitchFamily="18" charset="0"/>
                        </a:rPr>
                        <a:t>Officer in default:</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1200" b="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kern="1200" baseline="0" dirty="0" smtClean="0">
                          <a:solidFill>
                            <a:schemeClr val="tx1"/>
                          </a:solidFill>
                          <a:latin typeface="Times New Roman" pitchFamily="18" charset="0"/>
                          <a:ea typeface="+mn-ea"/>
                          <a:cs typeface="Times New Roman" pitchFamily="18" charset="0"/>
                        </a:rPr>
                        <a:t>Penalty of </a:t>
                      </a:r>
                      <a:r>
                        <a:rPr kumimoji="0" lang="en-US" sz="1800" b="1" i="1" kern="1200" baseline="0" dirty="0" smtClean="0">
                          <a:solidFill>
                            <a:schemeClr val="tx1"/>
                          </a:solidFill>
                          <a:latin typeface="Times New Roman" pitchFamily="18" charset="0"/>
                          <a:ea typeface="+mn-ea"/>
                          <a:cs typeface="Times New Roman" pitchFamily="18" charset="0"/>
                        </a:rPr>
                        <a:t>Rs.50,000</a:t>
                      </a:r>
                      <a:r>
                        <a:rPr kumimoji="0" lang="en-US" sz="1800" b="0" kern="1200" baseline="0" dirty="0" smtClean="0">
                          <a:solidFill>
                            <a:schemeClr val="tx1"/>
                          </a:solidFill>
                          <a:latin typeface="Times New Roman" pitchFamily="18" charset="0"/>
                          <a:ea typeface="+mn-ea"/>
                          <a:cs typeface="Times New Roman" pitchFamily="18" charset="0"/>
                        </a:rPr>
                        <a:t> and in case of </a:t>
                      </a:r>
                      <a:r>
                        <a:rPr kumimoji="0" lang="en-US" sz="1800" b="1" kern="1200" baseline="0" dirty="0" smtClean="0">
                          <a:solidFill>
                            <a:schemeClr val="tx1"/>
                          </a:solidFill>
                          <a:latin typeface="Times New Roman" pitchFamily="18" charset="0"/>
                          <a:ea typeface="+mn-ea"/>
                          <a:cs typeface="Times New Roman" pitchFamily="18" charset="0"/>
                        </a:rPr>
                        <a:t>continuing failure penalty </a:t>
                      </a:r>
                      <a:r>
                        <a:rPr kumimoji="0" lang="en-US" sz="1800" b="0" kern="1200" baseline="0" dirty="0" smtClean="0">
                          <a:solidFill>
                            <a:schemeClr val="tx1"/>
                          </a:solidFill>
                          <a:latin typeface="Times New Roman" pitchFamily="18" charset="0"/>
                          <a:ea typeface="+mn-ea"/>
                          <a:cs typeface="Times New Roman" pitchFamily="18" charset="0"/>
                        </a:rPr>
                        <a:t>of </a:t>
                      </a:r>
                      <a:r>
                        <a:rPr kumimoji="0" lang="en-US" sz="1800" b="1" i="1" kern="1200" baseline="0" dirty="0" smtClean="0">
                          <a:solidFill>
                            <a:schemeClr val="tx1"/>
                          </a:solidFill>
                          <a:latin typeface="Times New Roman" pitchFamily="18" charset="0"/>
                          <a:ea typeface="+mn-ea"/>
                          <a:cs typeface="Times New Roman" pitchFamily="18" charset="0"/>
                        </a:rPr>
                        <a:t>Rs.500 each day</a:t>
                      </a:r>
                      <a:r>
                        <a:rPr kumimoji="0" lang="en-US" sz="1800" b="0" kern="1200" baseline="0" dirty="0" smtClean="0">
                          <a:solidFill>
                            <a:schemeClr val="tx1"/>
                          </a:solidFill>
                          <a:latin typeface="Times New Roman" pitchFamily="18" charset="0"/>
                          <a:ea typeface="+mn-ea"/>
                          <a:cs typeface="Times New Roman" pitchFamily="18" charset="0"/>
                        </a:rPr>
                        <a:t> subject to </a:t>
                      </a:r>
                      <a:r>
                        <a:rPr kumimoji="0" lang="en-US" sz="1800" b="1" i="1" kern="1200" baseline="0" dirty="0" smtClean="0">
                          <a:solidFill>
                            <a:schemeClr val="tx1"/>
                          </a:solidFill>
                          <a:latin typeface="Times New Roman" pitchFamily="18" charset="0"/>
                          <a:ea typeface="+mn-ea"/>
                          <a:cs typeface="Times New Roman" pitchFamily="18" charset="0"/>
                        </a:rPr>
                        <a:t>maximum Rs.5,00,000</a:t>
                      </a:r>
                      <a:endParaRPr kumimoji="0" lang="en-US" sz="1800" b="0" kern="1200" baseline="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83</a:t>
            </a:fld>
            <a:endParaRPr lang="en-US"/>
          </a:p>
        </p:txBody>
      </p:sp>
    </p:spTree>
    <p:extLst>
      <p:ext uri="{BB962C8B-B14F-4D97-AF65-F5344CB8AC3E}">
        <p14:creationId xmlns:p14="http://schemas.microsoft.com/office/powerpoint/2010/main" xmlns="" val="4200337887"/>
      </p:ext>
    </p:extLst>
  </p:cSld>
  <p:clrMapOvr>
    <a:masterClrMapping/>
  </p:clrMapOvr>
  <p:transition spd="med">
    <p:wipe dir="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76200" y="1219200"/>
          <a:ext cx="12038012" cy="4541520"/>
        </p:xfrm>
        <a:graphic>
          <a:graphicData uri="http://schemas.openxmlformats.org/drawingml/2006/table">
            <a:tbl>
              <a:tblPr firstRow="1" bandRow="1">
                <a:tableStyleId>{69012ECD-51FC-41F1-AA8D-1B2483CD663E}</a:tableStyleId>
              </a:tblPr>
              <a:tblGrid>
                <a:gridCol w="2814081"/>
                <a:gridCol w="3283094"/>
                <a:gridCol w="5940837"/>
              </a:tblGrid>
              <a:tr h="370840">
                <a:tc>
                  <a:txBody>
                    <a:bodyPr/>
                    <a:lstStyle/>
                    <a:p>
                      <a:pPr marL="115888" indent="-115888" algn="just" defTabSz="2060575">
                        <a:buFont typeface="Arial" pitchFamily="34" charset="0"/>
                        <a:buNone/>
                        <a:tabLst/>
                      </a:pPr>
                      <a:r>
                        <a:rPr lang="en-US" sz="1800" b="1" i="0" dirty="0" smtClean="0">
                          <a:solidFill>
                            <a:schemeClr val="tx1"/>
                          </a:solidFill>
                          <a:latin typeface="Times New Roman" pitchFamily="18" charset="0"/>
                          <a:cs typeface="Times New Roman" pitchFamily="18" charset="0"/>
                        </a:rPr>
                        <a:t>Section 121(3):</a:t>
                      </a:r>
                    </a:p>
                    <a:p>
                      <a:pPr marL="115888" indent="-115888" algn="just" defTabSz="2060575">
                        <a:buFont typeface="Arial" pitchFamily="34" charset="0"/>
                        <a:buNone/>
                        <a:tabLst/>
                      </a:pPr>
                      <a:endParaRPr lang="en-US" sz="700" b="0" i="0" dirty="0" smtClean="0">
                        <a:solidFill>
                          <a:schemeClr val="tx1"/>
                        </a:solidFill>
                        <a:latin typeface="Times New Roman" pitchFamily="18" charset="0"/>
                        <a:cs typeface="Times New Roman" pitchFamily="18" charset="0"/>
                      </a:endParaRPr>
                    </a:p>
                    <a:p>
                      <a:pPr marL="0" indent="0"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Report on annual general meeting </a:t>
                      </a:r>
                      <a:r>
                        <a:rPr lang="en-US" sz="1800" b="0" i="1" dirty="0" smtClean="0">
                          <a:solidFill>
                            <a:schemeClr val="tx1"/>
                          </a:solidFill>
                          <a:latin typeface="Times New Roman" pitchFamily="18" charset="0"/>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2060575">
                        <a:buFont typeface="Arial" pitchFamily="34" charset="0"/>
                        <a:buNone/>
                        <a:tabLst/>
                      </a:pPr>
                      <a:r>
                        <a:rPr lang="en-US" sz="2800" b="1" i="1" dirty="0" smtClean="0">
                          <a:solidFill>
                            <a:schemeClr val="tx1"/>
                          </a:solidFill>
                          <a:latin typeface="Times New Roman" pitchFamily="18" charset="0"/>
                          <a:cs typeface="Times New Roman" pitchFamily="18" charset="0"/>
                        </a:rPr>
                        <a:t>Failure/ Delay in filing Report on AGM by public listed company</a:t>
                      </a:r>
                    </a:p>
                    <a:p>
                      <a:pPr marL="115888" indent="-115888" algn="just" defTabSz="2060575">
                        <a:buFont typeface="Arial" pitchFamily="34" charset="0"/>
                        <a:buNone/>
                        <a:tabLst/>
                      </a:pPr>
                      <a:endParaRPr lang="en-US" sz="1800" b="1"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Non-compliance with sub-section (2) of Section 121 shall result in </a:t>
                      </a:r>
                      <a:r>
                        <a:rPr kumimoji="0" lang="en-US" sz="1800" b="1" i="0" kern="1200" dirty="0" smtClean="0">
                          <a:solidFill>
                            <a:schemeClr val="tx1"/>
                          </a:solidFill>
                          <a:latin typeface="Times New Roman" pitchFamily="18" charset="0"/>
                          <a:ea typeface="+mn-ea"/>
                          <a:cs typeface="Times New Roman" pitchFamily="18" charset="0"/>
                        </a:rPr>
                        <a:t>the company and every officer in default </a:t>
                      </a:r>
                      <a:r>
                        <a:rPr kumimoji="0" lang="en-US" sz="1800" b="0" i="0" kern="1200" dirty="0" smtClean="0">
                          <a:solidFill>
                            <a:schemeClr val="tx1"/>
                          </a:solidFill>
                          <a:latin typeface="Times New Roman" pitchFamily="18" charset="0"/>
                          <a:ea typeface="+mn-ea"/>
                          <a:cs typeface="Times New Roman" pitchFamily="18" charset="0"/>
                        </a:rPr>
                        <a:t>being liable to </a:t>
                      </a:r>
                      <a:r>
                        <a:rPr kumimoji="0" lang="en-US" sz="1800" b="1" i="0" kern="1200" dirty="0" smtClean="0">
                          <a:solidFill>
                            <a:schemeClr val="tx1"/>
                          </a:solidFill>
                          <a:latin typeface="Times New Roman" pitchFamily="18" charset="0"/>
                          <a:ea typeface="+mn-ea"/>
                          <a:cs typeface="Times New Roman" pitchFamily="18" charset="0"/>
                        </a:rPr>
                        <a:t>a penalty</a:t>
                      </a:r>
                      <a:r>
                        <a:rPr kumimoji="0" lang="en-US" sz="1800" b="0" i="0" kern="1200" dirty="0" smtClean="0">
                          <a:solidFill>
                            <a:schemeClr val="tx1"/>
                          </a:solidFill>
                          <a:latin typeface="Times New Roman" pitchFamily="18" charset="0"/>
                          <a:ea typeface="+mn-ea"/>
                          <a:cs typeface="Times New Roman" pitchFamily="18" charset="0"/>
                        </a:rPr>
                        <a:t>, instead of being punishable with fine. </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_________________________________</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200" b="0" i="0" kern="120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0" kern="1200" dirty="0" smtClean="0">
                          <a:solidFill>
                            <a:schemeClr val="tx1"/>
                          </a:solidFill>
                          <a:latin typeface="Times New Roman" pitchFamily="18" charset="0"/>
                          <a:ea typeface="+mn-ea"/>
                          <a:cs typeface="Times New Roman" pitchFamily="18" charset="0"/>
                        </a:rPr>
                        <a:t>Company</a:t>
                      </a:r>
                      <a:r>
                        <a:rPr kumimoji="0" lang="en-US" sz="1800" b="0" i="0" kern="1200" dirty="0" smtClean="0">
                          <a:solidFill>
                            <a:schemeClr val="tx1"/>
                          </a:solidFill>
                          <a:latin typeface="Times New Roman" pitchFamily="18" charset="0"/>
                          <a:ea typeface="+mn-ea"/>
                          <a:cs typeface="Times New Roman" pitchFamily="18" charset="0"/>
                        </a:rPr>
                        <a:t>:</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400" b="0" i="0" kern="120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Penalty of </a:t>
                      </a:r>
                      <a:r>
                        <a:rPr kumimoji="0" lang="en-US" sz="1800" b="1" i="0" kern="1200" dirty="0" smtClean="0">
                          <a:solidFill>
                            <a:schemeClr val="tx1"/>
                          </a:solidFill>
                          <a:latin typeface="Times New Roman" pitchFamily="18" charset="0"/>
                          <a:ea typeface="+mn-ea"/>
                          <a:cs typeface="Times New Roman" pitchFamily="18" charset="0"/>
                        </a:rPr>
                        <a:t>R</a:t>
                      </a:r>
                      <a:r>
                        <a:rPr kumimoji="0" lang="en-US" sz="1800" b="1" i="1" kern="1200" dirty="0" smtClean="0">
                          <a:solidFill>
                            <a:schemeClr val="tx1"/>
                          </a:solidFill>
                          <a:latin typeface="Times New Roman" pitchFamily="18" charset="0"/>
                          <a:ea typeface="+mn-ea"/>
                          <a:cs typeface="Times New Roman" pitchFamily="18" charset="0"/>
                        </a:rPr>
                        <a:t>s.1,00,000 </a:t>
                      </a:r>
                      <a:r>
                        <a:rPr kumimoji="0" lang="en-US" sz="1800" b="0" i="0" kern="1200" dirty="0" smtClean="0">
                          <a:solidFill>
                            <a:schemeClr val="tx1"/>
                          </a:solidFill>
                          <a:latin typeface="Times New Roman" pitchFamily="18" charset="0"/>
                          <a:ea typeface="+mn-ea"/>
                          <a:cs typeface="Times New Roman" pitchFamily="18" charset="0"/>
                        </a:rPr>
                        <a:t>and in case of </a:t>
                      </a:r>
                      <a:r>
                        <a:rPr kumimoji="0" lang="en-US" sz="1800" b="1" i="0" kern="1200" dirty="0" smtClean="0">
                          <a:solidFill>
                            <a:schemeClr val="tx1"/>
                          </a:solidFill>
                          <a:latin typeface="Times New Roman" pitchFamily="18" charset="0"/>
                          <a:ea typeface="+mn-ea"/>
                          <a:cs typeface="Times New Roman" pitchFamily="18" charset="0"/>
                        </a:rPr>
                        <a:t>continuing failure </a:t>
                      </a:r>
                      <a:r>
                        <a:rPr kumimoji="0" lang="en-US" sz="1800" b="0" i="0" kern="1200" dirty="0" smtClean="0">
                          <a:solidFill>
                            <a:schemeClr val="tx1"/>
                          </a:solidFill>
                          <a:latin typeface="Times New Roman" pitchFamily="18" charset="0"/>
                          <a:ea typeface="+mn-ea"/>
                          <a:cs typeface="Times New Roman" pitchFamily="18" charset="0"/>
                        </a:rPr>
                        <a:t>penalty of </a:t>
                      </a:r>
                      <a:r>
                        <a:rPr kumimoji="0" lang="en-US" sz="1800" b="1" i="1" kern="1200" dirty="0" smtClean="0">
                          <a:solidFill>
                            <a:schemeClr val="tx1"/>
                          </a:solidFill>
                          <a:latin typeface="Times New Roman" pitchFamily="18" charset="0"/>
                          <a:ea typeface="+mn-ea"/>
                          <a:cs typeface="Times New Roman" pitchFamily="18" charset="0"/>
                        </a:rPr>
                        <a:t>Rs.500</a:t>
                      </a:r>
                      <a:r>
                        <a:rPr kumimoji="0" lang="en-US" sz="1800" b="0" i="0" kern="1200" dirty="0" smtClean="0">
                          <a:solidFill>
                            <a:schemeClr val="tx1"/>
                          </a:solidFill>
                          <a:latin typeface="Times New Roman" pitchFamily="18" charset="0"/>
                          <a:ea typeface="+mn-ea"/>
                          <a:cs typeface="Times New Roman" pitchFamily="18" charset="0"/>
                        </a:rPr>
                        <a:t> </a:t>
                      </a:r>
                      <a:r>
                        <a:rPr kumimoji="0" lang="en-US" sz="1800" b="1" i="1" kern="1200" dirty="0" smtClean="0">
                          <a:solidFill>
                            <a:schemeClr val="tx1"/>
                          </a:solidFill>
                          <a:latin typeface="Times New Roman" pitchFamily="18" charset="0"/>
                          <a:ea typeface="+mn-ea"/>
                          <a:cs typeface="Times New Roman" pitchFamily="18" charset="0"/>
                        </a:rPr>
                        <a:t>each day</a:t>
                      </a:r>
                      <a:r>
                        <a:rPr kumimoji="0" lang="en-US" sz="1800" b="0" i="0" kern="1200" dirty="0" smtClean="0">
                          <a:solidFill>
                            <a:schemeClr val="tx1"/>
                          </a:solidFill>
                          <a:latin typeface="Times New Roman" pitchFamily="18" charset="0"/>
                          <a:ea typeface="+mn-ea"/>
                          <a:cs typeface="Times New Roman" pitchFamily="18" charset="0"/>
                        </a:rPr>
                        <a:t> subject to</a:t>
                      </a:r>
                      <a:r>
                        <a:rPr kumimoji="0" lang="en-US" sz="1800" b="0" i="0" kern="1200" baseline="0" dirty="0" smtClean="0">
                          <a:solidFill>
                            <a:schemeClr val="tx1"/>
                          </a:solidFill>
                          <a:latin typeface="Times New Roman" pitchFamily="18" charset="0"/>
                          <a:ea typeface="+mn-ea"/>
                          <a:cs typeface="Times New Roman" pitchFamily="18" charset="0"/>
                        </a:rPr>
                        <a:t> </a:t>
                      </a:r>
                      <a:r>
                        <a:rPr kumimoji="0" lang="en-US" sz="1800" b="1" i="1" kern="1200" baseline="0" dirty="0" smtClean="0">
                          <a:solidFill>
                            <a:schemeClr val="tx1"/>
                          </a:solidFill>
                          <a:latin typeface="Times New Roman" pitchFamily="18" charset="0"/>
                          <a:ea typeface="+mn-ea"/>
                          <a:cs typeface="Times New Roman" pitchFamily="18" charset="0"/>
                        </a:rPr>
                        <a:t>maximum of Rs.5,00,000</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800" b="0" i="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0" kern="1200" baseline="0" dirty="0" smtClean="0">
                          <a:solidFill>
                            <a:schemeClr val="tx1"/>
                          </a:solidFill>
                          <a:latin typeface="Times New Roman" pitchFamily="18" charset="0"/>
                          <a:ea typeface="+mn-ea"/>
                          <a:cs typeface="Times New Roman" pitchFamily="18" charset="0"/>
                        </a:rPr>
                        <a:t>Officer in default: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400" b="0" i="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baseline="0" dirty="0" smtClean="0">
                          <a:solidFill>
                            <a:schemeClr val="tx1"/>
                          </a:solidFill>
                          <a:latin typeface="Times New Roman" pitchFamily="18" charset="0"/>
                          <a:ea typeface="+mn-ea"/>
                          <a:cs typeface="Times New Roman" pitchFamily="18" charset="0"/>
                        </a:rPr>
                        <a:t>Penalty of </a:t>
                      </a:r>
                      <a:r>
                        <a:rPr kumimoji="0" lang="en-US" sz="1800" b="1" i="1" kern="1200" baseline="0" dirty="0" smtClean="0">
                          <a:solidFill>
                            <a:schemeClr val="tx1"/>
                          </a:solidFill>
                          <a:latin typeface="Times New Roman" pitchFamily="18" charset="0"/>
                          <a:ea typeface="+mn-ea"/>
                          <a:cs typeface="Times New Roman" pitchFamily="18" charset="0"/>
                        </a:rPr>
                        <a:t>not less than Rs.25,000 </a:t>
                      </a:r>
                      <a:r>
                        <a:rPr kumimoji="0" lang="en-US" sz="1800" b="0" i="0" kern="1200" baseline="0" dirty="0" smtClean="0">
                          <a:solidFill>
                            <a:schemeClr val="tx1"/>
                          </a:solidFill>
                          <a:latin typeface="Times New Roman" pitchFamily="18" charset="0"/>
                          <a:ea typeface="+mn-ea"/>
                          <a:cs typeface="Times New Roman" pitchFamily="18" charset="0"/>
                        </a:rPr>
                        <a:t>and in case of </a:t>
                      </a:r>
                      <a:r>
                        <a:rPr kumimoji="0" lang="en-US" sz="1800" b="1" i="0" kern="1200" baseline="0" dirty="0" smtClean="0">
                          <a:solidFill>
                            <a:schemeClr val="tx1"/>
                          </a:solidFill>
                          <a:latin typeface="Times New Roman" pitchFamily="18" charset="0"/>
                          <a:ea typeface="+mn-ea"/>
                          <a:cs typeface="Times New Roman" pitchFamily="18" charset="0"/>
                        </a:rPr>
                        <a:t>continuing failure</a:t>
                      </a:r>
                      <a:r>
                        <a:rPr kumimoji="0" lang="en-US" sz="1800" b="0" i="0" kern="1200" baseline="0" dirty="0" smtClean="0">
                          <a:solidFill>
                            <a:schemeClr val="tx1"/>
                          </a:solidFill>
                          <a:latin typeface="Times New Roman" pitchFamily="18" charset="0"/>
                          <a:ea typeface="+mn-ea"/>
                          <a:cs typeface="Times New Roman" pitchFamily="18" charset="0"/>
                        </a:rPr>
                        <a:t> penalty of </a:t>
                      </a:r>
                      <a:r>
                        <a:rPr kumimoji="0" lang="en-US" sz="1800" b="1" i="1" kern="1200" baseline="0" dirty="0" smtClean="0">
                          <a:solidFill>
                            <a:schemeClr val="tx1"/>
                          </a:solidFill>
                          <a:latin typeface="Times New Roman" pitchFamily="18" charset="0"/>
                          <a:ea typeface="+mn-ea"/>
                          <a:cs typeface="Times New Roman" pitchFamily="18" charset="0"/>
                        </a:rPr>
                        <a:t>Rs.500 each day</a:t>
                      </a:r>
                      <a:r>
                        <a:rPr kumimoji="0" lang="en-US" sz="1800" b="0" i="0" kern="1200" baseline="0" dirty="0" smtClean="0">
                          <a:solidFill>
                            <a:schemeClr val="tx1"/>
                          </a:solidFill>
                          <a:latin typeface="Times New Roman" pitchFamily="18" charset="0"/>
                          <a:ea typeface="+mn-ea"/>
                          <a:cs typeface="Times New Roman" pitchFamily="18" charset="0"/>
                        </a:rPr>
                        <a:t> subject to </a:t>
                      </a:r>
                      <a:r>
                        <a:rPr kumimoji="0" lang="en-US" sz="1800" b="1" i="1" kern="1200" baseline="0" dirty="0" smtClean="0">
                          <a:solidFill>
                            <a:schemeClr val="tx1"/>
                          </a:solidFill>
                          <a:latin typeface="Times New Roman" pitchFamily="18" charset="0"/>
                          <a:ea typeface="+mn-ea"/>
                          <a:cs typeface="Times New Roman" pitchFamily="18" charset="0"/>
                        </a:rPr>
                        <a:t>maximum of Rs.1,00,000</a:t>
                      </a:r>
                      <a:endParaRPr kumimoji="0" lang="en-US" sz="1800" b="1" i="1" kern="120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800" b="1" i="1"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84</a:t>
            </a:fld>
            <a:endParaRPr lang="en-US"/>
          </a:p>
        </p:txBody>
      </p:sp>
    </p:spTree>
    <p:extLst>
      <p:ext uri="{BB962C8B-B14F-4D97-AF65-F5344CB8AC3E}">
        <p14:creationId xmlns:p14="http://schemas.microsoft.com/office/powerpoint/2010/main" xmlns="" val="995564499"/>
      </p:ext>
    </p:extLst>
  </p:cSld>
  <p:clrMapOvr>
    <a:masterClrMapping/>
  </p:clrMapOvr>
  <p:transition spd="med">
    <p:wipe dir="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0" y="-76200"/>
          <a:ext cx="12190412" cy="6644640"/>
        </p:xfrm>
        <a:graphic>
          <a:graphicData uri="http://schemas.openxmlformats.org/drawingml/2006/table">
            <a:tbl>
              <a:tblPr firstRow="1" bandRow="1">
                <a:tableStyleId>{69012ECD-51FC-41F1-AA8D-1B2483CD663E}</a:tableStyleId>
              </a:tblPr>
              <a:tblGrid>
                <a:gridCol w="2849707"/>
                <a:gridCol w="3324658"/>
                <a:gridCol w="6016047"/>
              </a:tblGrid>
              <a:tr h="370840">
                <a:tc>
                  <a:txBody>
                    <a:bodyPr/>
                    <a:lstStyle/>
                    <a:p>
                      <a:r>
                        <a:rPr kumimoji="0" lang="en-US" sz="1800" b="1" kern="1200" baseline="0" dirty="0" smtClean="0">
                          <a:solidFill>
                            <a:schemeClr val="tx1"/>
                          </a:solidFill>
                          <a:latin typeface="Times New Roman" pitchFamily="18" charset="0"/>
                          <a:ea typeface="+mn-ea"/>
                          <a:cs typeface="Times New Roman" pitchFamily="18" charset="0"/>
                        </a:rPr>
                        <a:t>Section 137(3):</a:t>
                      </a:r>
                    </a:p>
                    <a:p>
                      <a:endParaRPr kumimoji="0" lang="en-US" sz="700" b="0" i="1" kern="1200" baseline="0" dirty="0" smtClean="0">
                        <a:solidFill>
                          <a:schemeClr val="tx1"/>
                        </a:solidFill>
                        <a:latin typeface="Times New Roman" pitchFamily="18" charset="0"/>
                        <a:ea typeface="+mn-ea"/>
                        <a:cs typeface="Times New Roman" pitchFamily="18" charset="0"/>
                      </a:endParaRPr>
                    </a:p>
                    <a:p>
                      <a:r>
                        <a:rPr kumimoji="0" lang="en-US" sz="1800" b="1" i="1" kern="1200" baseline="0" dirty="0" smtClean="0">
                          <a:solidFill>
                            <a:schemeClr val="tx1"/>
                          </a:solidFill>
                          <a:latin typeface="Times New Roman" pitchFamily="18" charset="0"/>
                          <a:ea typeface="+mn-ea"/>
                          <a:cs typeface="Times New Roman" pitchFamily="18" charset="0"/>
                        </a:rPr>
                        <a:t>Copy of financial statement to be</a:t>
                      </a:r>
                      <a:r>
                        <a:rPr kumimoji="0" lang="en-US" sz="1800" b="0" kern="1200" baseline="0" dirty="0" smtClean="0">
                          <a:solidFill>
                            <a:schemeClr val="tx1"/>
                          </a:solidFill>
                          <a:latin typeface="Times New Roman" pitchFamily="18" charset="0"/>
                          <a:ea typeface="+mn-ea"/>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3600" b="1" kern="1200" baseline="0" dirty="0" smtClean="0">
                          <a:solidFill>
                            <a:schemeClr val="tx1"/>
                          </a:solidFill>
                          <a:latin typeface="Times New Roman" pitchFamily="18" charset="0"/>
                          <a:ea typeface="+mn-ea"/>
                          <a:cs typeface="Times New Roman" pitchFamily="18" charset="0"/>
                        </a:rPr>
                        <a:t>Failure/ Delay in filing financial statement</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0" lang="en-US" sz="1800" b="0" kern="1200" baseline="0" dirty="0" smtClean="0">
                          <a:solidFill>
                            <a:schemeClr val="tx1"/>
                          </a:solidFill>
                          <a:latin typeface="Times New Roman" pitchFamily="18" charset="0"/>
                          <a:ea typeface="+mn-ea"/>
                          <a:cs typeface="Times New Roman" pitchFamily="18" charset="0"/>
                        </a:rPr>
                        <a:t>Non-compliance with sub-section (1) or (2) of Section 137 shall result in: </a:t>
                      </a:r>
                    </a:p>
                    <a:p>
                      <a:pPr algn="just"/>
                      <a:endParaRPr kumimoji="0" lang="en-US" sz="1800" b="0" kern="1200" baseline="0" dirty="0" smtClean="0">
                        <a:solidFill>
                          <a:schemeClr val="tx1"/>
                        </a:solidFill>
                        <a:latin typeface="Times New Roman" pitchFamily="18" charset="0"/>
                        <a:ea typeface="+mn-ea"/>
                        <a:cs typeface="Times New Roman" pitchFamily="18" charset="0"/>
                      </a:endParaRPr>
                    </a:p>
                    <a:p>
                      <a:pPr marL="400050" indent="-400050" algn="just">
                        <a:buAutoNum type="romanLcParenBoth"/>
                      </a:pPr>
                      <a:r>
                        <a:rPr kumimoji="0" lang="en-US" sz="1800" b="0" kern="1200" baseline="0" dirty="0" smtClean="0">
                          <a:solidFill>
                            <a:schemeClr val="tx1"/>
                          </a:solidFill>
                          <a:latin typeface="Times New Roman" pitchFamily="18" charset="0"/>
                          <a:ea typeface="+mn-ea"/>
                          <a:cs typeface="Times New Roman" pitchFamily="18" charset="0"/>
                        </a:rPr>
                        <a:t>the company being liable to </a:t>
                      </a:r>
                      <a:r>
                        <a:rPr kumimoji="0" lang="en-US" sz="1800" b="1" kern="1200" baseline="0" dirty="0" smtClean="0">
                          <a:solidFill>
                            <a:schemeClr val="tx1"/>
                          </a:solidFill>
                          <a:latin typeface="Times New Roman" pitchFamily="18" charset="0"/>
                          <a:ea typeface="+mn-ea"/>
                          <a:cs typeface="Times New Roman" pitchFamily="18" charset="0"/>
                        </a:rPr>
                        <a:t>a penalty</a:t>
                      </a:r>
                      <a:r>
                        <a:rPr kumimoji="0" lang="en-US" sz="1800" b="0" kern="1200" baseline="0" dirty="0" smtClean="0">
                          <a:solidFill>
                            <a:schemeClr val="tx1"/>
                          </a:solidFill>
                          <a:latin typeface="Times New Roman" pitchFamily="18" charset="0"/>
                          <a:ea typeface="+mn-ea"/>
                          <a:cs typeface="Times New Roman" pitchFamily="18" charset="0"/>
                        </a:rPr>
                        <a:t>, instead of being punishable with fine; </a:t>
                      </a:r>
                      <a:r>
                        <a:rPr kumimoji="0" lang="en-US" sz="1800" b="1" kern="1200" baseline="0" dirty="0" smtClean="0">
                          <a:solidFill>
                            <a:schemeClr val="tx1"/>
                          </a:solidFill>
                          <a:latin typeface="Times New Roman" pitchFamily="18" charset="0"/>
                          <a:ea typeface="+mn-ea"/>
                          <a:cs typeface="Times New Roman" pitchFamily="18" charset="0"/>
                        </a:rPr>
                        <a:t>AND</a:t>
                      </a:r>
                      <a:r>
                        <a:rPr kumimoji="0" lang="en-US" sz="1800" b="0" kern="1200" baseline="0" dirty="0" smtClean="0">
                          <a:solidFill>
                            <a:schemeClr val="tx1"/>
                          </a:solidFill>
                          <a:latin typeface="Times New Roman" pitchFamily="18" charset="0"/>
                          <a:ea typeface="+mn-ea"/>
                          <a:cs typeface="Times New Roman" pitchFamily="18" charset="0"/>
                        </a:rPr>
                        <a:t> </a:t>
                      </a:r>
                    </a:p>
                    <a:p>
                      <a:pPr marL="400050" indent="-400050" algn="just">
                        <a:buNone/>
                      </a:pPr>
                      <a:endParaRPr kumimoji="0" lang="en-US" sz="1800" b="0" kern="1200" baseline="0" dirty="0" smtClean="0">
                        <a:solidFill>
                          <a:schemeClr val="tx1"/>
                        </a:solidFill>
                        <a:latin typeface="Times New Roman" pitchFamily="18" charset="0"/>
                        <a:ea typeface="+mn-ea"/>
                        <a:cs typeface="Times New Roman" pitchFamily="18" charset="0"/>
                      </a:endParaRPr>
                    </a:p>
                    <a:p>
                      <a:pPr marL="347663" marR="0" indent="-347663" algn="just" defTabSz="914400" rtl="0" eaLnBrk="1" fontAlgn="auto" latinLnBrk="0" hangingPunct="1">
                        <a:lnSpc>
                          <a:spcPct val="100000"/>
                        </a:lnSpc>
                        <a:spcBef>
                          <a:spcPts val="0"/>
                        </a:spcBef>
                        <a:spcAft>
                          <a:spcPts val="0"/>
                        </a:spcAft>
                        <a:buClrTx/>
                        <a:buSzTx/>
                        <a:buFontTx/>
                        <a:buNone/>
                        <a:tabLst/>
                        <a:defRPr/>
                      </a:pPr>
                      <a:r>
                        <a:rPr kumimoji="0" lang="en-US" sz="1800" b="0" kern="1200" baseline="0" dirty="0" smtClean="0">
                          <a:solidFill>
                            <a:schemeClr val="tx1"/>
                          </a:solidFill>
                          <a:latin typeface="Times New Roman" pitchFamily="18" charset="0"/>
                          <a:ea typeface="+mn-ea"/>
                          <a:cs typeface="Times New Roman" pitchFamily="18" charset="0"/>
                        </a:rPr>
                        <a:t>(ii) </a:t>
                      </a:r>
                      <a:r>
                        <a:rPr kumimoji="0" lang="en-US" sz="1800" b="1" kern="1200" baseline="0" dirty="0" smtClean="0">
                          <a:solidFill>
                            <a:schemeClr val="tx1"/>
                          </a:solidFill>
                          <a:latin typeface="Times New Roman" pitchFamily="18" charset="0"/>
                          <a:ea typeface="+mn-ea"/>
                          <a:cs typeface="Times New Roman" pitchFamily="18" charset="0"/>
                        </a:rPr>
                        <a:t>the Managing Director </a:t>
                      </a:r>
                      <a:r>
                        <a:rPr kumimoji="0" lang="en-US" sz="1800" b="0" kern="1200" baseline="0" dirty="0" smtClean="0">
                          <a:solidFill>
                            <a:schemeClr val="tx1"/>
                          </a:solidFill>
                          <a:latin typeface="Times New Roman" pitchFamily="18" charset="0"/>
                          <a:ea typeface="+mn-ea"/>
                          <a:cs typeface="Times New Roman" pitchFamily="18" charset="0"/>
                        </a:rPr>
                        <a:t>and the </a:t>
                      </a:r>
                      <a:r>
                        <a:rPr kumimoji="0" lang="en-US" sz="1800" b="1" kern="1200" baseline="0" dirty="0" smtClean="0">
                          <a:solidFill>
                            <a:schemeClr val="tx1"/>
                          </a:solidFill>
                          <a:latin typeface="Times New Roman" pitchFamily="18" charset="0"/>
                          <a:ea typeface="+mn-ea"/>
                          <a:cs typeface="Times New Roman" pitchFamily="18" charset="0"/>
                        </a:rPr>
                        <a:t>Chief Financial Officer</a:t>
                      </a:r>
                      <a:r>
                        <a:rPr kumimoji="0" lang="en-US" sz="1800" b="0" kern="1200" baseline="0" dirty="0" smtClean="0">
                          <a:solidFill>
                            <a:schemeClr val="tx1"/>
                          </a:solidFill>
                          <a:latin typeface="Times New Roman" pitchFamily="18" charset="0"/>
                          <a:ea typeface="+mn-ea"/>
                          <a:cs typeface="Times New Roman" pitchFamily="18" charset="0"/>
                        </a:rPr>
                        <a:t>, if any, and, in the absence of the managing director and the Chief Financial Officer, </a:t>
                      </a:r>
                      <a:r>
                        <a:rPr kumimoji="0" lang="en-US" sz="1800" b="1" kern="1200" baseline="0" dirty="0" smtClean="0">
                          <a:solidFill>
                            <a:schemeClr val="tx1"/>
                          </a:solidFill>
                          <a:latin typeface="Times New Roman" pitchFamily="18" charset="0"/>
                          <a:ea typeface="+mn-ea"/>
                          <a:cs typeface="Times New Roman" pitchFamily="18" charset="0"/>
                        </a:rPr>
                        <a:t>any other director </a:t>
                      </a:r>
                      <a:r>
                        <a:rPr kumimoji="0" lang="en-US" sz="1800" b="0" kern="1200" baseline="0" dirty="0" smtClean="0">
                          <a:solidFill>
                            <a:schemeClr val="tx1"/>
                          </a:solidFill>
                          <a:latin typeface="Times New Roman" pitchFamily="18" charset="0"/>
                          <a:ea typeface="+mn-ea"/>
                          <a:cs typeface="Times New Roman" pitchFamily="18" charset="0"/>
                        </a:rPr>
                        <a:t>who is charged by the board of directors with the responsibility of complying with the provisions of Section 137, and, in the absence of any such director, </a:t>
                      </a:r>
                      <a:r>
                        <a:rPr kumimoji="0" lang="en-US" sz="1800" b="1" kern="1200" baseline="0" dirty="0" smtClean="0">
                          <a:solidFill>
                            <a:schemeClr val="tx1"/>
                          </a:solidFill>
                          <a:latin typeface="Times New Roman" pitchFamily="18" charset="0"/>
                          <a:ea typeface="+mn-ea"/>
                          <a:cs typeface="Times New Roman" pitchFamily="18" charset="0"/>
                        </a:rPr>
                        <a:t>all the directors </a:t>
                      </a:r>
                      <a:r>
                        <a:rPr kumimoji="0" lang="en-US" sz="1800" b="0" kern="1200" baseline="0" dirty="0" smtClean="0">
                          <a:solidFill>
                            <a:schemeClr val="tx1"/>
                          </a:solidFill>
                          <a:latin typeface="Times New Roman" pitchFamily="18" charset="0"/>
                          <a:ea typeface="+mn-ea"/>
                          <a:cs typeface="Times New Roman" pitchFamily="18" charset="0"/>
                        </a:rPr>
                        <a:t>of the company, being liable to </a:t>
                      </a:r>
                      <a:r>
                        <a:rPr kumimoji="0" lang="en-US" sz="1800" b="1" kern="1200" baseline="0" dirty="0" smtClean="0">
                          <a:solidFill>
                            <a:schemeClr val="tx1"/>
                          </a:solidFill>
                          <a:latin typeface="Times New Roman" pitchFamily="18" charset="0"/>
                          <a:ea typeface="+mn-ea"/>
                          <a:cs typeface="Times New Roman" pitchFamily="18" charset="0"/>
                        </a:rPr>
                        <a:t>a penalty</a:t>
                      </a:r>
                      <a:r>
                        <a:rPr kumimoji="0" lang="en-US" sz="1800" b="0" kern="1200" baseline="0" dirty="0" smtClean="0">
                          <a:solidFill>
                            <a:schemeClr val="tx1"/>
                          </a:solidFill>
                          <a:latin typeface="Times New Roman" pitchFamily="18" charset="0"/>
                          <a:ea typeface="+mn-ea"/>
                          <a:cs typeface="Times New Roman" pitchFamily="18" charset="0"/>
                        </a:rPr>
                        <a:t>, instead of being punishable with fine or imprisonment or with both.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b="0" kern="1200" baseline="0" dirty="0" smtClean="0">
                          <a:solidFill>
                            <a:schemeClr val="tx1"/>
                          </a:solidFill>
                          <a:latin typeface="Times New Roman" pitchFamily="18" charset="0"/>
                          <a:ea typeface="+mn-ea"/>
                          <a:cs typeface="Times New Roman" pitchFamily="18" charset="0"/>
                        </a:rPr>
                        <a:t>_______________________________</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100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Times New Roman" pitchFamily="18" charset="0"/>
                          <a:ea typeface="+mn-ea"/>
                          <a:cs typeface="Times New Roman" pitchFamily="18" charset="0"/>
                        </a:rPr>
                        <a:t>Company:</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800" b="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kern="1200" baseline="0" dirty="0" smtClean="0">
                          <a:solidFill>
                            <a:schemeClr val="tx1"/>
                          </a:solidFill>
                          <a:latin typeface="Times New Roman" pitchFamily="18" charset="0"/>
                          <a:ea typeface="+mn-ea"/>
                          <a:cs typeface="Times New Roman" pitchFamily="18" charset="0"/>
                        </a:rPr>
                        <a:t>Penalty of Rs.100 for each day during the failure continues not exceeding Rs.10,00,000	</a:t>
                      </a:r>
                    </a:p>
                    <a:p>
                      <a:pPr algn="just"/>
                      <a:r>
                        <a:rPr kumimoji="0" lang="en-US" sz="800" b="0" kern="1200" baseline="0" dirty="0" smtClean="0">
                          <a:solidFill>
                            <a:schemeClr val="tx1"/>
                          </a:solidFill>
                          <a:latin typeface="Times New Roman" pitchFamily="18" charset="0"/>
                          <a:ea typeface="+mn-ea"/>
                          <a:cs typeface="Times New Roman" pitchFamily="18" charset="0"/>
                        </a:rPr>
                        <a:t>	</a:t>
                      </a:r>
                    </a:p>
                    <a:p>
                      <a:pPr algn="just"/>
                      <a:r>
                        <a:rPr kumimoji="0" lang="en-US" sz="1800" b="1" kern="1200" baseline="0" dirty="0" smtClean="0">
                          <a:solidFill>
                            <a:schemeClr val="tx1"/>
                          </a:solidFill>
                          <a:latin typeface="Times New Roman" pitchFamily="18" charset="0"/>
                          <a:ea typeface="+mn-ea"/>
                          <a:cs typeface="Times New Roman" pitchFamily="18" charset="0"/>
                        </a:rPr>
                        <a:t>Officer in default:</a:t>
                      </a:r>
                    </a:p>
                    <a:p>
                      <a:pPr algn="just"/>
                      <a:endParaRPr kumimoji="0" lang="en-US" sz="800" b="0" kern="1200" baseline="0" dirty="0" smtClean="0">
                        <a:solidFill>
                          <a:schemeClr val="tx1"/>
                        </a:solidFill>
                        <a:latin typeface="Times New Roman" pitchFamily="18" charset="0"/>
                        <a:ea typeface="+mn-ea"/>
                        <a:cs typeface="Times New Roman" pitchFamily="18" charset="0"/>
                      </a:endParaRPr>
                    </a:p>
                    <a:p>
                      <a:pPr algn="just"/>
                      <a:r>
                        <a:rPr kumimoji="0" lang="en-US" sz="1800" b="0" kern="1200" baseline="0" dirty="0" smtClean="0">
                          <a:solidFill>
                            <a:schemeClr val="tx1"/>
                          </a:solidFill>
                          <a:latin typeface="Times New Roman" pitchFamily="18" charset="0"/>
                          <a:ea typeface="+mn-ea"/>
                          <a:cs typeface="Times New Roman" pitchFamily="18" charset="0"/>
                        </a:rPr>
                        <a:t>Shall be liable to a penalty of </a:t>
                      </a:r>
                      <a:r>
                        <a:rPr kumimoji="0" lang="en-US" sz="1800" b="1" i="1" kern="1200" baseline="0" dirty="0" smtClean="0">
                          <a:solidFill>
                            <a:schemeClr val="tx1"/>
                          </a:solidFill>
                          <a:latin typeface="Times New Roman" pitchFamily="18" charset="0"/>
                          <a:ea typeface="+mn-ea"/>
                          <a:cs typeface="Times New Roman" pitchFamily="18" charset="0"/>
                        </a:rPr>
                        <a:t>Rs.1,00,000</a:t>
                      </a:r>
                      <a:r>
                        <a:rPr kumimoji="0" lang="en-US" sz="1800" b="0" kern="1200" baseline="0" dirty="0" smtClean="0">
                          <a:solidFill>
                            <a:schemeClr val="tx1"/>
                          </a:solidFill>
                          <a:latin typeface="Times New Roman" pitchFamily="18" charset="0"/>
                          <a:ea typeface="+mn-ea"/>
                          <a:cs typeface="Times New Roman" pitchFamily="18" charset="0"/>
                        </a:rPr>
                        <a:t> and in case of continuing failure, penalty of </a:t>
                      </a:r>
                      <a:r>
                        <a:rPr kumimoji="0" lang="en-US" sz="1800" b="1" i="1" kern="1200" baseline="0" dirty="0" smtClean="0">
                          <a:solidFill>
                            <a:schemeClr val="tx1"/>
                          </a:solidFill>
                          <a:latin typeface="Times New Roman" pitchFamily="18" charset="0"/>
                          <a:ea typeface="+mn-ea"/>
                          <a:cs typeface="Times New Roman" pitchFamily="18" charset="0"/>
                        </a:rPr>
                        <a:t>Rs.100</a:t>
                      </a:r>
                      <a:r>
                        <a:rPr kumimoji="0" lang="en-US" sz="1800" b="0" kern="1200" baseline="0" dirty="0" smtClean="0">
                          <a:solidFill>
                            <a:schemeClr val="tx1"/>
                          </a:solidFill>
                          <a:latin typeface="Times New Roman" pitchFamily="18" charset="0"/>
                          <a:ea typeface="+mn-ea"/>
                          <a:cs typeface="Times New Roman" pitchFamily="18" charset="0"/>
                        </a:rPr>
                        <a:t> each day </a:t>
                      </a:r>
                      <a:r>
                        <a:rPr kumimoji="0" lang="en-US" sz="1800" b="1" i="1" kern="1200" baseline="0" dirty="0" smtClean="0">
                          <a:solidFill>
                            <a:schemeClr val="tx1"/>
                          </a:solidFill>
                          <a:latin typeface="Times New Roman" pitchFamily="18" charset="0"/>
                          <a:ea typeface="+mn-ea"/>
                          <a:cs typeface="Times New Roman" pitchFamily="18" charset="0"/>
                        </a:rPr>
                        <a:t>maximum </a:t>
                      </a:r>
                      <a:r>
                        <a:rPr kumimoji="0" lang="en-US" sz="1800" b="1" i="1" kern="1200" baseline="0" dirty="0" err="1" smtClean="0">
                          <a:solidFill>
                            <a:schemeClr val="tx1"/>
                          </a:solidFill>
                          <a:latin typeface="Times New Roman" pitchFamily="18" charset="0"/>
                          <a:ea typeface="+mn-ea"/>
                          <a:cs typeface="Times New Roman" pitchFamily="18" charset="0"/>
                        </a:rPr>
                        <a:t>upto</a:t>
                      </a:r>
                      <a:r>
                        <a:rPr kumimoji="0" lang="en-US" sz="1800" b="1" i="1" kern="1200" baseline="0" dirty="0" smtClean="0">
                          <a:solidFill>
                            <a:schemeClr val="tx1"/>
                          </a:solidFill>
                          <a:latin typeface="Times New Roman" pitchFamily="18" charset="0"/>
                          <a:ea typeface="+mn-ea"/>
                          <a:cs typeface="Times New Roman" pitchFamily="18" charset="0"/>
                        </a:rPr>
                        <a:t> Rs.5,00,000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85</a:t>
            </a:fld>
            <a:endParaRPr lang="en-US"/>
          </a:p>
        </p:txBody>
      </p:sp>
    </p:spTree>
    <p:extLst>
      <p:ext uri="{BB962C8B-B14F-4D97-AF65-F5344CB8AC3E}">
        <p14:creationId xmlns:p14="http://schemas.microsoft.com/office/powerpoint/2010/main" xmlns="" val="1812310282"/>
      </p:ext>
    </p:extLst>
  </p:cSld>
  <p:clrMapOvr>
    <a:masterClrMapping/>
  </p:clrMapOvr>
  <p:transition spd="med">
    <p:wipe dir="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1" y="0"/>
          <a:ext cx="12188826" cy="6553200"/>
        </p:xfrm>
        <a:graphic>
          <a:graphicData uri="http://schemas.openxmlformats.org/drawingml/2006/table">
            <a:tbl>
              <a:tblPr firstRow="1" bandRow="1">
                <a:tableStyleId>{69012ECD-51FC-41F1-AA8D-1B2483CD663E}</a:tableStyleId>
              </a:tblPr>
              <a:tblGrid>
                <a:gridCol w="2849336"/>
                <a:gridCol w="3324226"/>
                <a:gridCol w="6015264"/>
              </a:tblGrid>
              <a:tr h="370840">
                <a:tc>
                  <a:txBody>
                    <a:bodyPr/>
                    <a:lstStyle/>
                    <a:p>
                      <a:pPr marL="115888" indent="-115888" algn="just" defTabSz="2060575">
                        <a:buFont typeface="Arial" pitchFamily="34" charset="0"/>
                        <a:buNone/>
                        <a:tabLst/>
                      </a:pPr>
                      <a:r>
                        <a:rPr lang="en-US" sz="1800" b="1" i="0" dirty="0" smtClean="0">
                          <a:solidFill>
                            <a:schemeClr val="tx1"/>
                          </a:solidFill>
                          <a:latin typeface="Times New Roman" pitchFamily="18" charset="0"/>
                          <a:cs typeface="Times New Roman" pitchFamily="18" charset="0"/>
                        </a:rPr>
                        <a:t>Section 140(3):</a:t>
                      </a:r>
                    </a:p>
                    <a:p>
                      <a:pPr marL="0" indent="0" algn="just" defTabSz="2060575">
                        <a:buFont typeface="Arial" pitchFamily="34" charset="0"/>
                        <a:buNone/>
                        <a:tabLst/>
                      </a:pPr>
                      <a:endParaRPr lang="en-US" sz="700" b="1" i="1" dirty="0" smtClean="0">
                        <a:solidFill>
                          <a:schemeClr val="tx1"/>
                        </a:solidFill>
                        <a:latin typeface="Times New Roman" pitchFamily="18" charset="0"/>
                        <a:cs typeface="Times New Roman" pitchFamily="18" charset="0"/>
                      </a:endParaRPr>
                    </a:p>
                    <a:p>
                      <a:pPr marL="0" indent="0"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Removal, resignation of auditor and giving of special notice </a:t>
                      </a:r>
                      <a:r>
                        <a:rPr lang="en-US" sz="1800" b="0" i="0" dirty="0" smtClean="0">
                          <a:solidFill>
                            <a:schemeClr val="tx1"/>
                          </a:solidFill>
                          <a:latin typeface="Times New Roman" pitchFamily="18" charset="0"/>
                          <a:cs typeface="Times New Roman" pitchFamily="18" charset="0"/>
                        </a:rPr>
                        <a:t>	</a:t>
                      </a:r>
                    </a:p>
                    <a:p>
                      <a:pPr marL="115888" indent="-115888" algn="just" defTabSz="2060575">
                        <a:buFont typeface="Arial" pitchFamily="34" charset="0"/>
                        <a:buNone/>
                        <a:tabLst/>
                      </a:pPr>
                      <a:endParaRPr lang="en-US" sz="1800" b="0"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5888" indent="-115888" algn="ctr" defTabSz="2060575">
                        <a:buFont typeface="Arial" pitchFamily="34" charset="0"/>
                        <a:buNone/>
                        <a:tabLst/>
                      </a:pPr>
                      <a:r>
                        <a:rPr lang="en-US" sz="2400" b="1" i="0" dirty="0" smtClean="0">
                          <a:solidFill>
                            <a:schemeClr val="tx1"/>
                          </a:solidFill>
                          <a:latin typeface="Times New Roman" pitchFamily="18" charset="0"/>
                          <a:cs typeface="Times New Roman" pitchFamily="18" charset="0"/>
                        </a:rPr>
                        <a:t>Failure/ Delay in filing statement by auditor after resignation</a:t>
                      </a:r>
                      <a:endParaRPr lang="en-US" sz="2400" b="0" i="0" dirty="0" smtClean="0">
                        <a:solidFill>
                          <a:schemeClr val="tx1"/>
                        </a:solidFill>
                        <a:latin typeface="Times New Roman" pitchFamily="18" charset="0"/>
                        <a:cs typeface="Times New Roman" pitchFamily="18" charset="0"/>
                      </a:endParaRPr>
                    </a:p>
                    <a:p>
                      <a:pPr marL="115888" indent="-115888" algn="just" defTabSz="2060575">
                        <a:buFont typeface="Arial" pitchFamily="34" charset="0"/>
                        <a:buNone/>
                        <a:tabLst/>
                      </a:pPr>
                      <a:endParaRPr lang="en-US" sz="2400" b="0"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Non-compliance with sub-section (2) of Section 140 shall result in </a:t>
                      </a:r>
                      <a:r>
                        <a:rPr kumimoji="0" lang="en-US" sz="1800" b="1" i="0" kern="1200" dirty="0" smtClean="0">
                          <a:solidFill>
                            <a:schemeClr val="tx1"/>
                          </a:solidFill>
                          <a:latin typeface="Times New Roman" pitchFamily="18" charset="0"/>
                          <a:ea typeface="+mn-ea"/>
                          <a:cs typeface="Times New Roman" pitchFamily="18" charset="0"/>
                        </a:rPr>
                        <a:t>the auditor </a:t>
                      </a:r>
                      <a:r>
                        <a:rPr kumimoji="0" lang="en-US" sz="1800" b="0" i="0" kern="1200" dirty="0" smtClean="0">
                          <a:solidFill>
                            <a:schemeClr val="tx1"/>
                          </a:solidFill>
                          <a:latin typeface="Times New Roman" pitchFamily="18" charset="0"/>
                          <a:ea typeface="+mn-ea"/>
                          <a:cs typeface="Times New Roman" pitchFamily="18" charset="0"/>
                        </a:rPr>
                        <a:t>being liable to </a:t>
                      </a:r>
                      <a:r>
                        <a:rPr kumimoji="0" lang="en-US" sz="1800" b="1" i="0" kern="1200" dirty="0" smtClean="0">
                          <a:solidFill>
                            <a:schemeClr val="tx1"/>
                          </a:solidFill>
                          <a:latin typeface="Times New Roman" pitchFamily="18" charset="0"/>
                          <a:ea typeface="+mn-ea"/>
                          <a:cs typeface="Times New Roman" pitchFamily="18" charset="0"/>
                        </a:rPr>
                        <a:t>a penalty</a:t>
                      </a:r>
                      <a:r>
                        <a:rPr kumimoji="0" lang="en-US" sz="1800" b="0" i="0" kern="1200" dirty="0" smtClean="0">
                          <a:solidFill>
                            <a:schemeClr val="tx1"/>
                          </a:solidFill>
                          <a:latin typeface="Times New Roman" pitchFamily="18" charset="0"/>
                          <a:ea typeface="+mn-ea"/>
                          <a:cs typeface="Times New Roman" pitchFamily="18" charset="0"/>
                        </a:rPr>
                        <a:t>, instead of being punishable with fine. </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0" i="0" kern="1200" dirty="0" smtClean="0">
                          <a:solidFill>
                            <a:schemeClr val="tx1"/>
                          </a:solidFill>
                          <a:latin typeface="Times New Roman" pitchFamily="18" charset="0"/>
                          <a:ea typeface="+mn-ea"/>
                          <a:cs typeface="Times New Roman" pitchFamily="18" charset="0"/>
                        </a:rPr>
                        <a:t>______________________________________________</a:t>
                      </a:r>
                      <a:endParaRPr kumimoji="0" lang="en-US" sz="1800" b="0" i="0" kern="120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0" i="0" kern="120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0" kern="1200" dirty="0" smtClean="0">
                          <a:solidFill>
                            <a:schemeClr val="tx1"/>
                          </a:solidFill>
                          <a:latin typeface="Times New Roman" pitchFamily="18" charset="0"/>
                          <a:ea typeface="+mn-ea"/>
                          <a:cs typeface="Times New Roman" pitchFamily="18" charset="0"/>
                        </a:rPr>
                        <a:t>Company:</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600" b="0" i="0" kern="120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Minimum fine</a:t>
                      </a:r>
                      <a:r>
                        <a:rPr kumimoji="0" lang="en-US" sz="1800" b="0" i="0" kern="1200" baseline="0" dirty="0" smtClean="0">
                          <a:solidFill>
                            <a:schemeClr val="tx1"/>
                          </a:solidFill>
                          <a:latin typeface="Times New Roman" pitchFamily="18" charset="0"/>
                          <a:ea typeface="+mn-ea"/>
                          <a:cs typeface="Times New Roman" pitchFamily="18" charset="0"/>
                        </a:rPr>
                        <a:t> of  </a:t>
                      </a:r>
                      <a:r>
                        <a:rPr kumimoji="0" lang="en-US" sz="1800" b="1" i="1" kern="1200" baseline="0" dirty="0" smtClean="0">
                          <a:solidFill>
                            <a:schemeClr val="tx1"/>
                          </a:solidFill>
                          <a:latin typeface="Times New Roman" pitchFamily="18" charset="0"/>
                          <a:ea typeface="+mn-ea"/>
                          <a:cs typeface="Times New Roman" pitchFamily="18" charset="0"/>
                        </a:rPr>
                        <a:t>Rs.25,000</a:t>
                      </a:r>
                      <a:r>
                        <a:rPr kumimoji="0" lang="en-US" sz="1800" b="0" i="0" kern="1200" baseline="0" dirty="0" smtClean="0">
                          <a:solidFill>
                            <a:schemeClr val="tx1"/>
                          </a:solidFill>
                          <a:latin typeface="Times New Roman" pitchFamily="18" charset="0"/>
                          <a:ea typeface="+mn-ea"/>
                          <a:cs typeface="Times New Roman" pitchFamily="18" charset="0"/>
                        </a:rPr>
                        <a:t> and </a:t>
                      </a:r>
                      <a:r>
                        <a:rPr kumimoji="0" lang="en-US" sz="1800" b="1" i="1" kern="1200" baseline="0" dirty="0" smtClean="0">
                          <a:solidFill>
                            <a:schemeClr val="tx1"/>
                          </a:solidFill>
                          <a:latin typeface="Times New Roman" pitchFamily="18" charset="0"/>
                          <a:ea typeface="+mn-ea"/>
                          <a:cs typeface="Times New Roman" pitchFamily="18" charset="0"/>
                        </a:rPr>
                        <a:t>up to a maximum fine of Rs.5,00,000</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600" b="0" i="0" kern="1200" baseline="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0" kern="1200" baseline="0" dirty="0" smtClean="0">
                          <a:solidFill>
                            <a:schemeClr val="tx1"/>
                          </a:solidFill>
                          <a:latin typeface="Times New Roman" pitchFamily="18" charset="0"/>
                          <a:ea typeface="+mn-ea"/>
                          <a:cs typeface="Times New Roman" pitchFamily="18" charset="0"/>
                        </a:rPr>
                        <a:t>Officer in default:</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500" b="0" i="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baseline="0" dirty="0" smtClean="0">
                          <a:solidFill>
                            <a:schemeClr val="tx1"/>
                          </a:solidFill>
                          <a:latin typeface="Times New Roman" pitchFamily="18" charset="0"/>
                          <a:ea typeface="+mn-ea"/>
                          <a:cs typeface="Times New Roman" pitchFamily="18" charset="0"/>
                        </a:rPr>
                        <a:t>Minimum fine of </a:t>
                      </a:r>
                      <a:r>
                        <a:rPr kumimoji="0" lang="en-US" sz="1800" b="1" i="1" kern="1200" baseline="0" dirty="0" smtClean="0">
                          <a:solidFill>
                            <a:schemeClr val="tx1"/>
                          </a:solidFill>
                          <a:latin typeface="Times New Roman" pitchFamily="18" charset="0"/>
                          <a:ea typeface="+mn-ea"/>
                          <a:cs typeface="Times New Roman" pitchFamily="18" charset="0"/>
                        </a:rPr>
                        <a:t>Rs.10,000</a:t>
                      </a:r>
                      <a:r>
                        <a:rPr kumimoji="0" lang="en-US" sz="1800" b="0" i="0" kern="1200" baseline="0" dirty="0" smtClean="0">
                          <a:solidFill>
                            <a:schemeClr val="tx1"/>
                          </a:solidFill>
                          <a:latin typeface="Times New Roman" pitchFamily="18" charset="0"/>
                          <a:ea typeface="+mn-ea"/>
                          <a:cs typeface="Times New Roman" pitchFamily="18" charset="0"/>
                        </a:rPr>
                        <a:t> and </a:t>
                      </a:r>
                      <a:r>
                        <a:rPr kumimoji="0" lang="en-US" sz="1800" b="1" i="1" kern="1200" baseline="0" dirty="0" smtClean="0">
                          <a:solidFill>
                            <a:schemeClr val="tx1"/>
                          </a:solidFill>
                          <a:latin typeface="Times New Roman" pitchFamily="18" charset="0"/>
                          <a:ea typeface="+mn-ea"/>
                          <a:cs typeface="Times New Roman" pitchFamily="18" charset="0"/>
                        </a:rPr>
                        <a:t>up to a maximum fine of Rs.1,00,000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400" b="0" i="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0" lang="en-US" sz="1800" b="1" i="0" kern="1200" baseline="0" dirty="0" smtClean="0">
                          <a:solidFill>
                            <a:schemeClr val="tx1"/>
                          </a:solidFill>
                          <a:latin typeface="Times New Roman" pitchFamily="18" charset="0"/>
                          <a:ea typeface="+mn-ea"/>
                          <a:cs typeface="Times New Roman" pitchFamily="18" charset="0"/>
                        </a:rPr>
                        <a:t>Section 157(2):</a:t>
                      </a:r>
                    </a:p>
                    <a:p>
                      <a:endParaRPr kumimoji="0" lang="en-US" sz="700" b="0" i="0" kern="1200" baseline="0" dirty="0" smtClean="0">
                        <a:solidFill>
                          <a:schemeClr val="tx1"/>
                        </a:solidFill>
                        <a:latin typeface="Times New Roman" pitchFamily="18" charset="0"/>
                        <a:ea typeface="+mn-ea"/>
                        <a:cs typeface="Times New Roman" pitchFamily="18" charset="0"/>
                      </a:endParaRPr>
                    </a:p>
                    <a:p>
                      <a:r>
                        <a:rPr kumimoji="0" lang="en-US" sz="1800" b="1" i="1" kern="1200" baseline="0" dirty="0" smtClean="0">
                          <a:solidFill>
                            <a:schemeClr val="tx1"/>
                          </a:solidFill>
                          <a:latin typeface="Times New Roman" pitchFamily="18" charset="0"/>
                          <a:ea typeface="+mn-ea"/>
                          <a:cs typeface="Times New Roman" pitchFamily="18" charset="0"/>
                        </a:rPr>
                        <a:t>Company to inform Director Identification Number to Registrar </a:t>
                      </a:r>
                      <a:r>
                        <a:rPr kumimoji="0" lang="en-US" sz="1800" b="0" i="0" kern="1200" baseline="0" dirty="0" smtClean="0">
                          <a:solidFill>
                            <a:schemeClr val="tx1"/>
                          </a:solidFill>
                          <a:latin typeface="Times New Roman" pitchFamily="18" charset="0"/>
                          <a:ea typeface="+mn-ea"/>
                          <a:cs typeface="Times New Roman" pitchFamily="18" charset="0"/>
                        </a:rPr>
                        <a:t>	</a:t>
                      </a:r>
                    </a:p>
                    <a:p>
                      <a:pPr marL="115888" indent="-115888" algn="just" defTabSz="2060575">
                        <a:buFont typeface="Arial" pitchFamily="34" charset="0"/>
                        <a:buNone/>
                        <a:tabLst/>
                      </a:pPr>
                      <a:endParaRPr lang="en-US" sz="1800" b="0"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5888" marR="0" indent="-115888" algn="ctr"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2400" b="1" i="0" kern="1200" baseline="0" dirty="0" smtClean="0">
                          <a:solidFill>
                            <a:schemeClr val="tx1"/>
                          </a:solidFill>
                          <a:latin typeface="Times New Roman" pitchFamily="18" charset="0"/>
                          <a:ea typeface="+mn-ea"/>
                          <a:cs typeface="Times New Roman" pitchFamily="18" charset="0"/>
                        </a:rPr>
                        <a:t>Failure/ Delay by company in informing DIN of director </a:t>
                      </a:r>
                    </a:p>
                    <a:p>
                      <a:pPr marL="115888" indent="-115888" algn="just" defTabSz="2060575">
                        <a:buFont typeface="Arial" pitchFamily="34" charset="0"/>
                        <a:buNone/>
                        <a:tabLst/>
                      </a:pPr>
                      <a:endParaRPr lang="en-US" sz="2400" b="0"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i="0" kern="1200" baseline="0" dirty="0" smtClean="0">
                          <a:solidFill>
                            <a:schemeClr val="tx1"/>
                          </a:solidFill>
                          <a:latin typeface="Times New Roman" pitchFamily="18" charset="0"/>
                          <a:ea typeface="+mn-ea"/>
                          <a:cs typeface="Times New Roman" pitchFamily="18" charset="0"/>
                        </a:rPr>
                        <a:t>Non-compliance with sub-section (1) of Section 157 shall result in </a:t>
                      </a:r>
                      <a:r>
                        <a:rPr kumimoji="0" lang="en-US" sz="1800" b="1" i="0" kern="1200" baseline="0" dirty="0" smtClean="0">
                          <a:solidFill>
                            <a:schemeClr val="tx1"/>
                          </a:solidFill>
                          <a:latin typeface="Times New Roman" pitchFamily="18" charset="0"/>
                          <a:ea typeface="+mn-ea"/>
                          <a:cs typeface="Times New Roman" pitchFamily="18" charset="0"/>
                        </a:rPr>
                        <a:t>the company and every officer in default </a:t>
                      </a:r>
                      <a:r>
                        <a:rPr kumimoji="0" lang="en-US" sz="1800" b="0" i="0" kern="1200" baseline="0" dirty="0" smtClean="0">
                          <a:solidFill>
                            <a:schemeClr val="tx1"/>
                          </a:solidFill>
                          <a:latin typeface="Times New Roman" pitchFamily="18" charset="0"/>
                          <a:ea typeface="+mn-ea"/>
                          <a:cs typeface="Times New Roman" pitchFamily="18" charset="0"/>
                        </a:rPr>
                        <a:t>being liable to </a:t>
                      </a:r>
                      <a:r>
                        <a:rPr kumimoji="0" lang="en-US" sz="1800" b="1" i="0" kern="1200" baseline="0" dirty="0" smtClean="0">
                          <a:solidFill>
                            <a:schemeClr val="tx1"/>
                          </a:solidFill>
                          <a:latin typeface="Times New Roman" pitchFamily="18" charset="0"/>
                          <a:ea typeface="+mn-ea"/>
                          <a:cs typeface="Times New Roman" pitchFamily="18" charset="0"/>
                        </a:rPr>
                        <a:t>a penalty</a:t>
                      </a:r>
                      <a:r>
                        <a:rPr kumimoji="0" lang="en-US" sz="1800" b="0" i="0" kern="1200" baseline="0" dirty="0" smtClean="0">
                          <a:solidFill>
                            <a:schemeClr val="tx1"/>
                          </a:solidFill>
                          <a:latin typeface="Times New Roman" pitchFamily="18" charset="0"/>
                          <a:ea typeface="+mn-ea"/>
                          <a:cs typeface="Times New Roman" pitchFamily="18" charset="0"/>
                        </a:rPr>
                        <a:t>, instead of being punishable with fine. </a:t>
                      </a: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600" b="0" i="0" kern="1200" baseline="0" dirty="0" smtClean="0">
                          <a:solidFill>
                            <a:schemeClr val="tx1"/>
                          </a:solidFill>
                          <a:latin typeface="Times New Roman" pitchFamily="18" charset="0"/>
                          <a:ea typeface="+mn-ea"/>
                          <a:cs typeface="Times New Roman" pitchFamily="18" charset="0"/>
                        </a:rPr>
                        <a:t>	</a:t>
                      </a:r>
                      <a:endParaRPr kumimoji="0" lang="en-US" sz="1200" b="0" i="0" kern="1200" baseline="0" dirty="0" smtClean="0">
                        <a:solidFill>
                          <a:schemeClr val="tx1"/>
                        </a:solidFill>
                        <a:latin typeface="Times New Roman" pitchFamily="18" charset="0"/>
                        <a:ea typeface="+mn-ea"/>
                        <a:cs typeface="Times New Roman" pitchFamily="18" charset="0"/>
                      </a:endParaRPr>
                    </a:p>
                    <a:p>
                      <a:pPr algn="just"/>
                      <a:r>
                        <a:rPr kumimoji="0" lang="en-US" sz="1800" b="1" i="0" kern="1200" baseline="0" dirty="0" smtClean="0">
                          <a:solidFill>
                            <a:schemeClr val="tx1"/>
                          </a:solidFill>
                          <a:latin typeface="Times New Roman" pitchFamily="18" charset="0"/>
                          <a:ea typeface="+mn-ea"/>
                          <a:cs typeface="Times New Roman" pitchFamily="18" charset="0"/>
                        </a:rPr>
                        <a:t>Company:</a:t>
                      </a:r>
                    </a:p>
                    <a:p>
                      <a:pPr algn="just"/>
                      <a:endParaRPr kumimoji="0" lang="en-US" sz="500" b="0" i="0" kern="1200" baseline="0" dirty="0" smtClean="0">
                        <a:solidFill>
                          <a:schemeClr val="tx1"/>
                        </a:solidFill>
                        <a:latin typeface="Times New Roman" pitchFamily="18" charset="0"/>
                        <a:ea typeface="+mn-ea"/>
                        <a:cs typeface="Times New Roman" pitchFamily="18" charset="0"/>
                      </a:endParaRPr>
                    </a:p>
                    <a:p>
                      <a:pPr algn="just"/>
                      <a:r>
                        <a:rPr kumimoji="0" lang="en-US" sz="1800" b="0" i="0" kern="1200" baseline="0" dirty="0" smtClean="0">
                          <a:solidFill>
                            <a:schemeClr val="tx1"/>
                          </a:solidFill>
                          <a:latin typeface="Times New Roman" pitchFamily="18" charset="0"/>
                          <a:ea typeface="+mn-ea"/>
                          <a:cs typeface="Times New Roman" pitchFamily="18" charset="0"/>
                        </a:rPr>
                        <a:t>Shall be liable to a penalty of </a:t>
                      </a:r>
                      <a:r>
                        <a:rPr kumimoji="0" lang="en-US" sz="1800" b="1" i="1" kern="1200" baseline="0" dirty="0" smtClean="0">
                          <a:solidFill>
                            <a:schemeClr val="tx1"/>
                          </a:solidFill>
                          <a:latin typeface="Times New Roman" pitchFamily="18" charset="0"/>
                          <a:ea typeface="+mn-ea"/>
                          <a:cs typeface="Times New Roman" pitchFamily="18" charset="0"/>
                        </a:rPr>
                        <a:t>Rs.25,000</a:t>
                      </a:r>
                      <a:r>
                        <a:rPr kumimoji="0" lang="en-US" sz="1800" b="0" i="0" kern="1200" baseline="0" dirty="0" smtClean="0">
                          <a:solidFill>
                            <a:schemeClr val="tx1"/>
                          </a:solidFill>
                          <a:latin typeface="Times New Roman" pitchFamily="18" charset="0"/>
                          <a:ea typeface="+mn-ea"/>
                          <a:cs typeface="Times New Roman" pitchFamily="18" charset="0"/>
                        </a:rPr>
                        <a:t> and in case of continuing failure, penalty of </a:t>
                      </a:r>
                      <a:r>
                        <a:rPr kumimoji="0" lang="en-US" sz="1800" b="1" i="1" kern="1200" baseline="0" dirty="0" smtClean="0">
                          <a:solidFill>
                            <a:schemeClr val="tx1"/>
                          </a:solidFill>
                          <a:latin typeface="Times New Roman" pitchFamily="18" charset="0"/>
                          <a:ea typeface="+mn-ea"/>
                          <a:cs typeface="Times New Roman" pitchFamily="18" charset="0"/>
                        </a:rPr>
                        <a:t>Rs.100 each day </a:t>
                      </a:r>
                      <a:r>
                        <a:rPr kumimoji="0" lang="en-US" sz="1800" b="0" i="0" kern="1200" baseline="0" dirty="0" smtClean="0">
                          <a:solidFill>
                            <a:schemeClr val="tx1"/>
                          </a:solidFill>
                          <a:latin typeface="Times New Roman" pitchFamily="18" charset="0"/>
                          <a:ea typeface="+mn-ea"/>
                          <a:cs typeface="Times New Roman" pitchFamily="18" charset="0"/>
                        </a:rPr>
                        <a:t>subject to</a:t>
                      </a:r>
                      <a:r>
                        <a:rPr kumimoji="0" lang="en-US" sz="1800" b="1" i="1" kern="1200" baseline="0" dirty="0" smtClean="0">
                          <a:solidFill>
                            <a:schemeClr val="tx1"/>
                          </a:solidFill>
                          <a:latin typeface="Times New Roman" pitchFamily="18" charset="0"/>
                          <a:ea typeface="+mn-ea"/>
                          <a:cs typeface="Times New Roman" pitchFamily="18" charset="0"/>
                        </a:rPr>
                        <a:t> maximum of Rs.1,00,000</a:t>
                      </a:r>
                    </a:p>
                    <a:p>
                      <a:pPr algn="just"/>
                      <a:endParaRPr kumimoji="0" lang="en-US" sz="500" b="0" i="0" kern="1200" baseline="0" dirty="0" smtClean="0">
                        <a:solidFill>
                          <a:schemeClr val="tx1"/>
                        </a:solidFill>
                        <a:latin typeface="Times New Roman" pitchFamily="18" charset="0"/>
                        <a:ea typeface="+mn-ea"/>
                        <a:cs typeface="Times New Roman" pitchFamily="18" charset="0"/>
                      </a:endParaRPr>
                    </a:p>
                    <a:p>
                      <a:pPr algn="just"/>
                      <a:r>
                        <a:rPr kumimoji="0" lang="en-US" sz="1800" b="1" i="0" kern="1200" baseline="0" dirty="0" smtClean="0">
                          <a:solidFill>
                            <a:schemeClr val="tx1"/>
                          </a:solidFill>
                          <a:latin typeface="Times New Roman" pitchFamily="18" charset="0"/>
                          <a:ea typeface="+mn-ea"/>
                          <a:cs typeface="Times New Roman" pitchFamily="18" charset="0"/>
                        </a:rPr>
                        <a:t>Officer in default:</a:t>
                      </a:r>
                    </a:p>
                    <a:p>
                      <a:pPr algn="just"/>
                      <a:endParaRPr kumimoji="0" lang="en-US" sz="400" b="0" i="0" kern="1200" baseline="0" dirty="0" smtClean="0">
                        <a:solidFill>
                          <a:schemeClr val="tx1"/>
                        </a:solidFill>
                        <a:latin typeface="Times New Roman" pitchFamily="18" charset="0"/>
                        <a:ea typeface="+mn-ea"/>
                        <a:cs typeface="Times New Roman" pitchFamily="18" charset="0"/>
                      </a:endParaRPr>
                    </a:p>
                    <a:p>
                      <a:pPr algn="just"/>
                      <a:r>
                        <a:rPr kumimoji="0" lang="en-US" sz="1800" b="0" i="0" kern="1200" baseline="0" dirty="0" smtClean="0">
                          <a:solidFill>
                            <a:schemeClr val="tx1"/>
                          </a:solidFill>
                          <a:latin typeface="Times New Roman" pitchFamily="18" charset="0"/>
                          <a:ea typeface="+mn-ea"/>
                          <a:cs typeface="Times New Roman" pitchFamily="18" charset="0"/>
                        </a:rPr>
                        <a:t>Shall be liable for penalty of </a:t>
                      </a:r>
                      <a:r>
                        <a:rPr kumimoji="0" lang="en-US" sz="1800" b="1" i="1" kern="1200" baseline="0" dirty="0" smtClean="0">
                          <a:solidFill>
                            <a:schemeClr val="tx1"/>
                          </a:solidFill>
                          <a:latin typeface="Times New Roman" pitchFamily="18" charset="0"/>
                          <a:ea typeface="+mn-ea"/>
                          <a:cs typeface="Times New Roman" pitchFamily="18" charset="0"/>
                        </a:rPr>
                        <a:t>Rs.25,000</a:t>
                      </a:r>
                      <a:r>
                        <a:rPr kumimoji="0" lang="en-US" sz="1800" b="0" i="0" kern="1200" baseline="0" dirty="0" smtClean="0">
                          <a:solidFill>
                            <a:schemeClr val="tx1"/>
                          </a:solidFill>
                          <a:latin typeface="Times New Roman" pitchFamily="18" charset="0"/>
                          <a:ea typeface="+mn-ea"/>
                          <a:cs typeface="Times New Roman" pitchFamily="18" charset="0"/>
                        </a:rPr>
                        <a:t> and in case of continuing failure, penalty of </a:t>
                      </a:r>
                      <a:r>
                        <a:rPr kumimoji="0" lang="en-US" sz="1800" b="1" i="0" kern="1200" baseline="0" dirty="0" smtClean="0">
                          <a:solidFill>
                            <a:schemeClr val="tx1"/>
                          </a:solidFill>
                          <a:latin typeface="Times New Roman" pitchFamily="18" charset="0"/>
                          <a:ea typeface="+mn-ea"/>
                          <a:cs typeface="Times New Roman" pitchFamily="18" charset="0"/>
                        </a:rPr>
                        <a:t>Rs.100 each day</a:t>
                      </a:r>
                      <a:r>
                        <a:rPr kumimoji="0" lang="en-US" sz="1800" b="0" i="0" kern="1200" baseline="0" dirty="0" smtClean="0">
                          <a:solidFill>
                            <a:schemeClr val="tx1"/>
                          </a:solidFill>
                          <a:latin typeface="Times New Roman" pitchFamily="18" charset="0"/>
                          <a:ea typeface="+mn-ea"/>
                          <a:cs typeface="Times New Roman" pitchFamily="18" charset="0"/>
                        </a:rPr>
                        <a:t> subject to </a:t>
                      </a:r>
                      <a:r>
                        <a:rPr kumimoji="0" lang="en-US" sz="1800" b="1" i="1" kern="1200" baseline="0" dirty="0" smtClean="0">
                          <a:solidFill>
                            <a:schemeClr val="tx1"/>
                          </a:solidFill>
                          <a:latin typeface="Times New Roman" pitchFamily="18" charset="0"/>
                          <a:ea typeface="+mn-ea"/>
                          <a:cs typeface="Times New Roman" pitchFamily="18" charset="0"/>
                        </a:rPr>
                        <a:t>maximum of Rs.1,00,000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86</a:t>
            </a:fld>
            <a:endParaRPr lang="en-US"/>
          </a:p>
        </p:txBody>
      </p:sp>
    </p:spTree>
    <p:extLst>
      <p:ext uri="{BB962C8B-B14F-4D97-AF65-F5344CB8AC3E}">
        <p14:creationId xmlns:p14="http://schemas.microsoft.com/office/powerpoint/2010/main" xmlns="" val="3259076646"/>
      </p:ext>
    </p:extLst>
  </p:cSld>
  <p:clrMapOvr>
    <a:masterClrMapping/>
  </p:clrMapOvr>
  <p:transition spd="med">
    <p:wipe dir="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74612" y="1143000"/>
          <a:ext cx="11961812" cy="4168140"/>
        </p:xfrm>
        <a:graphic>
          <a:graphicData uri="http://schemas.openxmlformats.org/drawingml/2006/table">
            <a:tbl>
              <a:tblPr firstRow="1" bandRow="1">
                <a:tableStyleId>{69012ECD-51FC-41F1-AA8D-1B2483CD663E}</a:tableStyleId>
              </a:tblPr>
              <a:tblGrid>
                <a:gridCol w="2796268"/>
                <a:gridCol w="3262312"/>
                <a:gridCol w="5903232"/>
              </a:tblGrid>
              <a:tr h="370840">
                <a:tc>
                  <a:txBody>
                    <a:bodyPr/>
                    <a:lstStyle/>
                    <a:p>
                      <a:r>
                        <a:rPr kumimoji="0" lang="en-US" sz="1800" b="1" kern="1200" baseline="0" dirty="0" smtClean="0">
                          <a:solidFill>
                            <a:schemeClr val="tx1"/>
                          </a:solidFill>
                          <a:latin typeface="Times New Roman" pitchFamily="18" charset="0"/>
                          <a:ea typeface="+mn-ea"/>
                          <a:cs typeface="Times New Roman" pitchFamily="18" charset="0"/>
                        </a:rPr>
                        <a:t>Section 159:</a:t>
                      </a:r>
                    </a:p>
                    <a:p>
                      <a:r>
                        <a:rPr kumimoji="0" lang="en-US" sz="1100" b="0" kern="1200" baseline="0" dirty="0" smtClean="0">
                          <a:solidFill>
                            <a:schemeClr val="tx1"/>
                          </a:solidFill>
                          <a:latin typeface="Times New Roman" pitchFamily="18" charset="0"/>
                          <a:ea typeface="+mn-ea"/>
                          <a:cs typeface="Times New Roman" pitchFamily="18" charset="0"/>
                        </a:rPr>
                        <a:t> </a:t>
                      </a:r>
                      <a:endParaRPr kumimoji="0" lang="en-US" sz="100" b="0" kern="1200" baseline="0" dirty="0" smtClean="0">
                        <a:solidFill>
                          <a:schemeClr val="tx1"/>
                        </a:solidFill>
                        <a:latin typeface="Times New Roman" pitchFamily="18" charset="0"/>
                        <a:ea typeface="+mn-ea"/>
                        <a:cs typeface="Times New Roman" pitchFamily="18" charset="0"/>
                      </a:endParaRPr>
                    </a:p>
                    <a:p>
                      <a:r>
                        <a:rPr kumimoji="0" lang="en-US" sz="1800" b="1" i="1" kern="1200" baseline="0" dirty="0" smtClean="0">
                          <a:solidFill>
                            <a:schemeClr val="tx1"/>
                          </a:solidFill>
                          <a:latin typeface="Times New Roman" pitchFamily="18" charset="0"/>
                          <a:ea typeface="+mn-ea"/>
                          <a:cs typeface="Times New Roman" pitchFamily="18" charset="0"/>
                        </a:rPr>
                        <a:t>Punishment for Contravention – in respect of DIN</a:t>
                      </a:r>
                      <a:r>
                        <a:rPr kumimoji="0" lang="en-US" sz="1800" b="0" kern="1200" baseline="0" dirty="0" smtClean="0">
                          <a:solidFill>
                            <a:schemeClr val="tx1"/>
                          </a:solidFill>
                          <a:latin typeface="Times New Roman" pitchFamily="18" charset="0"/>
                          <a:ea typeface="+mn-ea"/>
                          <a:cs typeface="Times New Roman" pitchFamily="18" charset="0"/>
                        </a:rPr>
                        <a:t>	</a:t>
                      </a:r>
                    </a:p>
                    <a:p>
                      <a:pPr marL="115888" indent="-115888" algn="just" defTabSz="2060575">
                        <a:buFont typeface="Arial" pitchFamily="34" charset="0"/>
                        <a:buNone/>
                        <a:tabLst/>
                      </a:pPr>
                      <a:endParaRPr lang="en-US" sz="20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5888" marR="0" indent="-115888" algn="just"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3200" b="1" kern="1200" baseline="0" dirty="0" smtClean="0">
                          <a:solidFill>
                            <a:schemeClr val="tx1"/>
                          </a:solidFill>
                          <a:latin typeface="Times New Roman" pitchFamily="18" charset="0"/>
                          <a:ea typeface="+mn-ea"/>
                          <a:cs typeface="Times New Roman" pitchFamily="18" charset="0"/>
                        </a:rPr>
                        <a:t>Contraventions related to DIN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kumimoji="0" lang="en-US" sz="1800" b="1" kern="1200" baseline="0" dirty="0" smtClean="0">
                          <a:solidFill>
                            <a:schemeClr val="tx1"/>
                          </a:solidFill>
                          <a:latin typeface="Times New Roman" pitchFamily="18" charset="0"/>
                          <a:ea typeface="+mn-ea"/>
                          <a:cs typeface="Times New Roman" pitchFamily="18" charset="0"/>
                        </a:rPr>
                        <a:t>Penalty for default in certain provisions:</a:t>
                      </a:r>
                    </a:p>
                    <a:p>
                      <a:pPr algn="just"/>
                      <a:endParaRPr kumimoji="0" lang="en-US" sz="1800" b="0" kern="1200" baseline="0" dirty="0" smtClean="0">
                        <a:solidFill>
                          <a:schemeClr val="tx1"/>
                        </a:solidFill>
                        <a:latin typeface="Times New Roman" pitchFamily="18" charset="0"/>
                        <a:ea typeface="+mn-ea"/>
                        <a:cs typeface="Times New Roman" pitchFamily="18" charset="0"/>
                      </a:endParaRPr>
                    </a:p>
                    <a:p>
                      <a:pPr algn="just"/>
                      <a:r>
                        <a:rPr kumimoji="0" lang="en-US" sz="1800" b="0" kern="1200" baseline="0" dirty="0" smtClean="0">
                          <a:solidFill>
                            <a:schemeClr val="tx1"/>
                          </a:solidFill>
                          <a:latin typeface="Times New Roman" pitchFamily="18" charset="0"/>
                          <a:ea typeface="+mn-ea"/>
                          <a:cs typeface="Times New Roman" pitchFamily="18" charset="0"/>
                        </a:rPr>
                        <a:t>Non-compliance with </a:t>
                      </a:r>
                      <a:r>
                        <a:rPr kumimoji="0" lang="en-US" sz="1800" b="1" kern="1200" baseline="0" dirty="0" smtClean="0">
                          <a:solidFill>
                            <a:schemeClr val="tx1"/>
                          </a:solidFill>
                          <a:latin typeface="Times New Roman" pitchFamily="18" charset="0"/>
                          <a:ea typeface="+mn-ea"/>
                          <a:cs typeface="Times New Roman" pitchFamily="18" charset="0"/>
                        </a:rPr>
                        <a:t>Section 152 (Appointment of directors), Section 155 (Prohibition to obtain more than one Director Identification Number)</a:t>
                      </a:r>
                      <a:r>
                        <a:rPr kumimoji="0" lang="en-US" sz="1800" b="0" kern="1200" baseline="0" dirty="0" smtClean="0">
                          <a:solidFill>
                            <a:schemeClr val="tx1"/>
                          </a:solidFill>
                          <a:latin typeface="Times New Roman" pitchFamily="18" charset="0"/>
                          <a:ea typeface="+mn-ea"/>
                          <a:cs typeface="Times New Roman" pitchFamily="18" charset="0"/>
                        </a:rPr>
                        <a:t> and </a:t>
                      </a:r>
                      <a:r>
                        <a:rPr kumimoji="0" lang="en-US" sz="1800" b="1" kern="1200" baseline="0" dirty="0" smtClean="0">
                          <a:solidFill>
                            <a:schemeClr val="tx1"/>
                          </a:solidFill>
                          <a:latin typeface="Times New Roman" pitchFamily="18" charset="0"/>
                          <a:ea typeface="+mn-ea"/>
                          <a:cs typeface="Times New Roman" pitchFamily="18" charset="0"/>
                        </a:rPr>
                        <a:t>Section 156 (Director to intimate Director Identification Number) </a:t>
                      </a:r>
                      <a:r>
                        <a:rPr kumimoji="0" lang="en-US" sz="1800" b="0" kern="1200" baseline="0" dirty="0" smtClean="0">
                          <a:solidFill>
                            <a:schemeClr val="tx1"/>
                          </a:solidFill>
                          <a:latin typeface="Times New Roman" pitchFamily="18" charset="0"/>
                          <a:ea typeface="+mn-ea"/>
                          <a:cs typeface="Times New Roman" pitchFamily="18" charset="0"/>
                        </a:rPr>
                        <a:t>shall result in any individual or director of a company in default being liable to </a:t>
                      </a:r>
                      <a:r>
                        <a:rPr kumimoji="0" lang="en-US" sz="1800" b="1" kern="1200" baseline="0" dirty="0" smtClean="0">
                          <a:solidFill>
                            <a:schemeClr val="tx1"/>
                          </a:solidFill>
                          <a:latin typeface="Times New Roman" pitchFamily="18" charset="0"/>
                          <a:ea typeface="+mn-ea"/>
                          <a:cs typeface="Times New Roman" pitchFamily="18" charset="0"/>
                        </a:rPr>
                        <a:t>a penalty</a:t>
                      </a:r>
                      <a:r>
                        <a:rPr kumimoji="0" lang="en-US" sz="1800" b="0" kern="1200" baseline="0" dirty="0" smtClean="0">
                          <a:solidFill>
                            <a:schemeClr val="tx1"/>
                          </a:solidFill>
                          <a:latin typeface="Times New Roman" pitchFamily="18" charset="0"/>
                          <a:ea typeface="+mn-ea"/>
                          <a:cs typeface="Times New Roman" pitchFamily="18" charset="0"/>
                        </a:rPr>
                        <a:t>, instead of being punishable with fine or imprisonment. </a:t>
                      </a:r>
                    </a:p>
                    <a:p>
                      <a:pPr algn="ctr"/>
                      <a:r>
                        <a:rPr kumimoji="0" lang="en-US" sz="1200" b="0" kern="1200" baseline="0" dirty="0" smtClean="0">
                          <a:solidFill>
                            <a:schemeClr val="tx1"/>
                          </a:solidFill>
                          <a:latin typeface="Times New Roman" pitchFamily="18" charset="0"/>
                          <a:ea typeface="+mn-ea"/>
                          <a:cs typeface="Times New Roman" pitchFamily="18" charset="0"/>
                        </a:rPr>
                        <a:t>___________________________________</a:t>
                      </a:r>
                      <a:endParaRPr kumimoji="0" lang="en-US" sz="1800" b="0"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105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Times New Roman" pitchFamily="18" charset="0"/>
                          <a:ea typeface="+mn-ea"/>
                          <a:cs typeface="Times New Roman" pitchFamily="18" charset="0"/>
                        </a:rPr>
                        <a:t>Officer in default:</a:t>
                      </a:r>
                    </a:p>
                    <a:p>
                      <a:pPr algn="just"/>
                      <a:endParaRPr kumimoji="0" lang="en-US" sz="1100" b="0" kern="1200" baseline="0" dirty="0" smtClean="0">
                        <a:solidFill>
                          <a:schemeClr val="tx1"/>
                        </a:solidFill>
                        <a:latin typeface="Times New Roman" pitchFamily="18" charset="0"/>
                        <a:ea typeface="+mn-ea"/>
                        <a:cs typeface="Times New Roman" pitchFamily="18" charset="0"/>
                      </a:endParaRPr>
                    </a:p>
                    <a:p>
                      <a:pPr algn="just"/>
                      <a:r>
                        <a:rPr kumimoji="0" lang="en-US" sz="1800" b="0" kern="1200" baseline="0" dirty="0" smtClean="0">
                          <a:solidFill>
                            <a:schemeClr val="tx1"/>
                          </a:solidFill>
                          <a:latin typeface="Times New Roman" pitchFamily="18" charset="0"/>
                          <a:ea typeface="+mn-ea"/>
                          <a:cs typeface="Times New Roman" pitchFamily="18" charset="0"/>
                        </a:rPr>
                        <a:t>Shall be liable to a penalty up to </a:t>
                      </a:r>
                      <a:r>
                        <a:rPr kumimoji="0" lang="en-US" sz="1800" b="1" i="1" kern="1200" baseline="0" dirty="0" smtClean="0">
                          <a:solidFill>
                            <a:schemeClr val="tx1"/>
                          </a:solidFill>
                          <a:latin typeface="Times New Roman" pitchFamily="18" charset="0"/>
                          <a:ea typeface="+mn-ea"/>
                          <a:cs typeface="Times New Roman" pitchFamily="18" charset="0"/>
                        </a:rPr>
                        <a:t>Rs.50,000</a:t>
                      </a:r>
                      <a:r>
                        <a:rPr kumimoji="0" lang="en-US" sz="1800" b="0" kern="1200" baseline="0" dirty="0" smtClean="0">
                          <a:solidFill>
                            <a:schemeClr val="tx1"/>
                          </a:solidFill>
                          <a:latin typeface="Times New Roman" pitchFamily="18" charset="0"/>
                          <a:ea typeface="+mn-ea"/>
                          <a:cs typeface="Times New Roman" pitchFamily="18" charset="0"/>
                        </a:rPr>
                        <a:t> and in case of continuing one </a:t>
                      </a:r>
                      <a:r>
                        <a:rPr kumimoji="0" lang="en-US" sz="1800" b="1" kern="1200" baseline="0" dirty="0" smtClean="0">
                          <a:solidFill>
                            <a:schemeClr val="tx1"/>
                          </a:solidFill>
                          <a:latin typeface="Times New Roman" pitchFamily="18" charset="0"/>
                          <a:ea typeface="+mn-ea"/>
                          <a:cs typeface="Times New Roman" pitchFamily="18" charset="0"/>
                        </a:rPr>
                        <a:t>penalty up to </a:t>
                      </a:r>
                      <a:r>
                        <a:rPr kumimoji="0" lang="en-US" sz="1800" b="1" i="1" kern="1200" baseline="0" dirty="0" smtClean="0">
                          <a:solidFill>
                            <a:schemeClr val="tx1"/>
                          </a:solidFill>
                          <a:latin typeface="Times New Roman" pitchFamily="18" charset="0"/>
                          <a:ea typeface="+mn-ea"/>
                          <a:cs typeface="Times New Roman" pitchFamily="18" charset="0"/>
                        </a:rPr>
                        <a:t>Rs.5,000</a:t>
                      </a:r>
                    </a:p>
                    <a:p>
                      <a:endParaRPr kumimoji="0" lang="en-US" sz="1800" b="0" kern="1200" baseline="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87</a:t>
            </a:fld>
            <a:endParaRPr lang="en-US"/>
          </a:p>
        </p:txBody>
      </p:sp>
    </p:spTree>
    <p:extLst>
      <p:ext uri="{BB962C8B-B14F-4D97-AF65-F5344CB8AC3E}">
        <p14:creationId xmlns:p14="http://schemas.microsoft.com/office/powerpoint/2010/main" xmlns="" val="1406583179"/>
      </p:ext>
    </p:extLst>
  </p:cSld>
  <p:clrMapOvr>
    <a:masterClrMapping/>
  </p:clrMapOvr>
  <p:transition spd="med">
    <p:wipe dir="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1" y="0"/>
          <a:ext cx="12188825" cy="6583680"/>
        </p:xfrm>
        <a:graphic>
          <a:graphicData uri="http://schemas.openxmlformats.org/drawingml/2006/table">
            <a:tbl>
              <a:tblPr firstRow="1" bandRow="1">
                <a:tableStyleId>{69012ECD-51FC-41F1-AA8D-1B2483CD663E}</a:tableStyleId>
              </a:tblPr>
              <a:tblGrid>
                <a:gridCol w="2849336"/>
                <a:gridCol w="3324225"/>
                <a:gridCol w="6015264"/>
              </a:tblGrid>
              <a:tr h="370840">
                <a:tc>
                  <a:txBody>
                    <a:bodyPr/>
                    <a:lstStyle/>
                    <a:p>
                      <a:pPr marL="115888" indent="-115888" algn="just" defTabSz="2060575">
                        <a:buFont typeface="Arial" pitchFamily="34" charset="0"/>
                        <a:buNone/>
                        <a:tabLst/>
                      </a:pPr>
                      <a:r>
                        <a:rPr lang="en-US" sz="1800" b="1" i="0" dirty="0" smtClean="0">
                          <a:solidFill>
                            <a:schemeClr val="tx1"/>
                          </a:solidFill>
                          <a:latin typeface="Times New Roman" pitchFamily="18" charset="0"/>
                          <a:cs typeface="Times New Roman" pitchFamily="18" charset="0"/>
                        </a:rPr>
                        <a:t>Section 165(6):</a:t>
                      </a:r>
                    </a:p>
                    <a:p>
                      <a:pPr marL="115888" indent="-115888" algn="just" defTabSz="2060575">
                        <a:buFont typeface="Arial" pitchFamily="34" charset="0"/>
                        <a:buNone/>
                        <a:tabLst/>
                      </a:pPr>
                      <a:endParaRPr lang="en-US" sz="700" b="1" i="0" dirty="0" smtClean="0">
                        <a:solidFill>
                          <a:schemeClr val="tx1"/>
                        </a:solidFill>
                        <a:latin typeface="Times New Roman" pitchFamily="18" charset="0"/>
                        <a:cs typeface="Times New Roman" pitchFamily="18" charset="0"/>
                      </a:endParaRPr>
                    </a:p>
                    <a:p>
                      <a:pPr marL="115888" indent="-115888"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Number of Directorships </a:t>
                      </a:r>
                      <a:endParaRPr lang="en-US" sz="1800" b="0" i="1"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defTabSz="2060575">
                        <a:buFont typeface="Arial" pitchFamily="34" charset="0"/>
                        <a:buNone/>
                        <a:tabLst/>
                      </a:pPr>
                      <a:r>
                        <a:rPr lang="en-US" sz="2400" b="1" i="0" dirty="0" smtClean="0">
                          <a:solidFill>
                            <a:schemeClr val="tx1"/>
                          </a:solidFill>
                          <a:latin typeface="Times New Roman" pitchFamily="18" charset="0"/>
                          <a:cs typeface="Times New Roman" pitchFamily="18" charset="0"/>
                        </a:rPr>
                        <a:t>Accepting directorships beyond specified limits</a:t>
                      </a:r>
                    </a:p>
                    <a:p>
                      <a:pPr marL="115888" indent="-115888" algn="l" defTabSz="2060575">
                        <a:buFont typeface="Arial" pitchFamily="34" charset="0"/>
                        <a:buNone/>
                        <a:tabLst/>
                      </a:pPr>
                      <a:endParaRPr lang="en-US" sz="2400" b="0"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If a person accepts appointment as a director </a:t>
                      </a:r>
                      <a:r>
                        <a:rPr kumimoji="0" lang="en-US" sz="1800" b="1" i="0" kern="1200" dirty="0" smtClean="0">
                          <a:solidFill>
                            <a:schemeClr val="tx1"/>
                          </a:solidFill>
                          <a:latin typeface="Times New Roman" pitchFamily="18" charset="0"/>
                          <a:ea typeface="+mn-ea"/>
                          <a:cs typeface="Times New Roman" pitchFamily="18" charset="0"/>
                        </a:rPr>
                        <a:t>in contravention of sub-section (1) of Section 165 </a:t>
                      </a:r>
                      <a:r>
                        <a:rPr kumimoji="0" lang="en-US" sz="1800" b="0" i="0" kern="1200" dirty="0" smtClean="0">
                          <a:solidFill>
                            <a:schemeClr val="tx1"/>
                          </a:solidFill>
                          <a:latin typeface="Times New Roman" pitchFamily="18" charset="0"/>
                          <a:ea typeface="+mn-ea"/>
                          <a:cs typeface="Times New Roman" pitchFamily="18" charset="0"/>
                        </a:rPr>
                        <a:t>such person shall be liable to </a:t>
                      </a:r>
                      <a:r>
                        <a:rPr kumimoji="0" lang="en-US" sz="1800" b="1" i="0" kern="1200" dirty="0" smtClean="0">
                          <a:solidFill>
                            <a:schemeClr val="tx1"/>
                          </a:solidFill>
                          <a:latin typeface="Times New Roman" pitchFamily="18" charset="0"/>
                          <a:ea typeface="+mn-ea"/>
                          <a:cs typeface="Times New Roman" pitchFamily="18" charset="0"/>
                        </a:rPr>
                        <a:t>a penalty</a:t>
                      </a:r>
                      <a:r>
                        <a:rPr kumimoji="0" lang="en-US" sz="1800" b="0" i="0" kern="1200" dirty="0" smtClean="0">
                          <a:solidFill>
                            <a:schemeClr val="tx1"/>
                          </a:solidFill>
                          <a:latin typeface="Times New Roman" pitchFamily="18" charset="0"/>
                          <a:ea typeface="+mn-ea"/>
                          <a:cs typeface="Times New Roman" pitchFamily="18" charset="0"/>
                        </a:rPr>
                        <a:t>, instead of being punishable with fine. </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_______________________</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1000" b="0" i="0" kern="120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Person accepts an appointment as a director shall be liable to a </a:t>
                      </a:r>
                      <a:r>
                        <a:rPr kumimoji="0" lang="en-US" sz="1800" b="1" i="0" kern="1200" dirty="0" smtClean="0">
                          <a:solidFill>
                            <a:schemeClr val="tx1"/>
                          </a:solidFill>
                          <a:latin typeface="Times New Roman" pitchFamily="18" charset="0"/>
                          <a:ea typeface="+mn-ea"/>
                          <a:cs typeface="Times New Roman" pitchFamily="18" charset="0"/>
                        </a:rPr>
                        <a:t>penalty of </a:t>
                      </a:r>
                      <a:r>
                        <a:rPr kumimoji="0" lang="en-US" sz="1800" b="1" i="1" kern="1200" dirty="0" smtClean="0">
                          <a:solidFill>
                            <a:schemeClr val="tx1"/>
                          </a:solidFill>
                          <a:latin typeface="Times New Roman" pitchFamily="18" charset="0"/>
                          <a:ea typeface="+mn-ea"/>
                          <a:cs typeface="Times New Roman" pitchFamily="18" charset="0"/>
                        </a:rPr>
                        <a:t>Rs.5,000 for each day</a:t>
                      </a:r>
                      <a:r>
                        <a:rPr kumimoji="0" lang="en-US" sz="1800" b="0" i="0" kern="1200" dirty="0" smtClean="0">
                          <a:solidFill>
                            <a:schemeClr val="tx1"/>
                          </a:solidFill>
                          <a:latin typeface="Times New Roman" pitchFamily="18" charset="0"/>
                          <a:ea typeface="+mn-ea"/>
                          <a:cs typeface="Times New Roman" pitchFamily="18" charset="0"/>
                        </a:rPr>
                        <a:t>	</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300" b="0" i="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0" lang="en-US" sz="1800" b="1" i="0" kern="1200" baseline="0" dirty="0" smtClean="0">
                          <a:solidFill>
                            <a:schemeClr val="tx1"/>
                          </a:solidFill>
                          <a:latin typeface="Times New Roman" pitchFamily="18" charset="0"/>
                          <a:ea typeface="+mn-ea"/>
                          <a:cs typeface="Times New Roman" pitchFamily="18" charset="0"/>
                        </a:rPr>
                        <a:t>Section 191(5):</a:t>
                      </a:r>
                    </a:p>
                    <a:p>
                      <a:endParaRPr kumimoji="0" lang="en-US" sz="700" b="1" i="0" kern="1200" baseline="0" dirty="0" smtClean="0">
                        <a:solidFill>
                          <a:schemeClr val="tx1"/>
                        </a:solidFill>
                        <a:latin typeface="Times New Roman" pitchFamily="18" charset="0"/>
                        <a:ea typeface="+mn-ea"/>
                        <a:cs typeface="Times New Roman" pitchFamily="18" charset="0"/>
                      </a:endParaRPr>
                    </a:p>
                    <a:p>
                      <a:pPr algn="just"/>
                      <a:r>
                        <a:rPr kumimoji="0" lang="en-US" sz="1800" b="1" i="1" kern="1200" baseline="0" dirty="0" smtClean="0">
                          <a:solidFill>
                            <a:schemeClr val="tx1"/>
                          </a:solidFill>
                          <a:latin typeface="Times New Roman" pitchFamily="18" charset="0"/>
                          <a:ea typeface="+mn-ea"/>
                          <a:cs typeface="Times New Roman" pitchFamily="18" charset="0"/>
                        </a:rPr>
                        <a:t>Payment to Director for Loss of Office, etc., in connection with transfer of undertaking, property or shares 	</a:t>
                      </a:r>
                    </a:p>
                    <a:p>
                      <a:pPr marL="115888" indent="-115888" algn="just" defTabSz="2060575">
                        <a:buFont typeface="Arial" pitchFamily="34" charset="0"/>
                        <a:buNone/>
                        <a:tabLst/>
                      </a:pPr>
                      <a:endParaRPr lang="en-US" sz="1000" b="0"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2400" b="1" i="0" kern="1200" baseline="0" dirty="0" smtClean="0">
                          <a:solidFill>
                            <a:schemeClr val="tx1"/>
                          </a:solidFill>
                          <a:latin typeface="Times New Roman" pitchFamily="18" charset="0"/>
                          <a:ea typeface="+mn-ea"/>
                          <a:cs typeface="Times New Roman" pitchFamily="18" charset="0"/>
                        </a:rPr>
                        <a:t>Payment to director not to be made on loss of office </a:t>
                      </a:r>
                      <a:r>
                        <a:rPr kumimoji="0" lang="en-US" sz="2400" b="0" i="0" kern="1200" baseline="0" dirty="0" smtClean="0">
                          <a:solidFill>
                            <a:schemeClr val="tx1"/>
                          </a:solidFill>
                          <a:latin typeface="Times New Roman" pitchFamily="18" charset="0"/>
                          <a:ea typeface="+mn-ea"/>
                          <a:cs typeface="Times New Roman" pitchFamily="18" charset="0"/>
                        </a:rPr>
                        <a:t>	</a:t>
                      </a:r>
                    </a:p>
                    <a:p>
                      <a:pPr marL="115888" indent="-115888" algn="l" defTabSz="2060575">
                        <a:buFont typeface="Arial" pitchFamily="34" charset="0"/>
                        <a:buNone/>
                        <a:tabLst/>
                      </a:pPr>
                      <a:endParaRPr lang="en-US" sz="2400" b="0"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i="0" kern="1200" baseline="0" dirty="0" smtClean="0">
                          <a:solidFill>
                            <a:schemeClr val="tx1"/>
                          </a:solidFill>
                          <a:latin typeface="Times New Roman" pitchFamily="18" charset="0"/>
                          <a:ea typeface="+mn-ea"/>
                          <a:cs typeface="Times New Roman" pitchFamily="18" charset="0"/>
                        </a:rPr>
                        <a:t>Non-compliance with Section 191 shall result in the director of the company being liable to a penalty, instead of being punishable with fine.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b="0" i="0" kern="1200" baseline="0" dirty="0" smtClean="0">
                          <a:solidFill>
                            <a:schemeClr val="tx1"/>
                          </a:solidFill>
                          <a:latin typeface="Times New Roman" pitchFamily="18" charset="0"/>
                          <a:ea typeface="+mn-ea"/>
                          <a:cs typeface="Times New Roman" pitchFamily="18" charset="0"/>
                        </a:rPr>
                        <a:t>_________________________</a:t>
                      </a:r>
                    </a:p>
                    <a:p>
                      <a:endParaRPr kumimoji="0" lang="en-US" sz="500" b="0" i="0" kern="1200" baseline="0" dirty="0" smtClean="0">
                        <a:solidFill>
                          <a:schemeClr val="tx1"/>
                        </a:solidFill>
                        <a:latin typeface="Times New Roman" pitchFamily="18" charset="0"/>
                        <a:ea typeface="+mn-ea"/>
                        <a:cs typeface="Times New Roman" pitchFamily="18" charset="0"/>
                      </a:endParaRPr>
                    </a:p>
                    <a:p>
                      <a:r>
                        <a:rPr kumimoji="0" lang="en-US" sz="1800" b="1" i="0" kern="1200" baseline="0" dirty="0" smtClean="0">
                          <a:solidFill>
                            <a:schemeClr val="tx1"/>
                          </a:solidFill>
                          <a:latin typeface="Times New Roman" pitchFamily="18" charset="0"/>
                          <a:ea typeface="+mn-ea"/>
                          <a:cs typeface="Times New Roman" pitchFamily="18" charset="0"/>
                        </a:rPr>
                        <a:t>Officer in default:</a:t>
                      </a:r>
                    </a:p>
                    <a:p>
                      <a:endParaRPr kumimoji="0" lang="en-US" sz="900" b="0" i="0" kern="1200" baseline="0" dirty="0" smtClean="0">
                        <a:solidFill>
                          <a:schemeClr val="tx1"/>
                        </a:solidFill>
                        <a:latin typeface="Times New Roman" pitchFamily="18" charset="0"/>
                        <a:ea typeface="+mn-ea"/>
                        <a:cs typeface="Times New Roman" pitchFamily="18" charset="0"/>
                      </a:endParaRPr>
                    </a:p>
                    <a:p>
                      <a:r>
                        <a:rPr kumimoji="0" lang="en-US" sz="1800" b="0" i="0" kern="1200" baseline="0" dirty="0" smtClean="0">
                          <a:solidFill>
                            <a:schemeClr val="tx1"/>
                          </a:solidFill>
                          <a:latin typeface="Times New Roman" pitchFamily="18" charset="0"/>
                          <a:ea typeface="+mn-ea"/>
                          <a:cs typeface="Times New Roman" pitchFamily="18" charset="0"/>
                        </a:rPr>
                        <a:t>Shall be liable to </a:t>
                      </a:r>
                      <a:r>
                        <a:rPr kumimoji="0" lang="en-US" sz="1800" b="1" i="0" kern="1200" baseline="0" dirty="0" smtClean="0">
                          <a:solidFill>
                            <a:schemeClr val="tx1"/>
                          </a:solidFill>
                          <a:latin typeface="Times New Roman" pitchFamily="18" charset="0"/>
                          <a:ea typeface="+mn-ea"/>
                          <a:cs typeface="Times New Roman" pitchFamily="18" charset="0"/>
                        </a:rPr>
                        <a:t>a penalty of </a:t>
                      </a:r>
                      <a:r>
                        <a:rPr kumimoji="0" lang="en-US" sz="1800" b="1" i="1" kern="1200" baseline="0" dirty="0" smtClean="0">
                          <a:solidFill>
                            <a:schemeClr val="tx1"/>
                          </a:solidFill>
                          <a:latin typeface="Times New Roman" pitchFamily="18" charset="0"/>
                          <a:ea typeface="+mn-ea"/>
                          <a:cs typeface="Times New Roman" pitchFamily="18" charset="0"/>
                        </a:rPr>
                        <a:t>Rs.1,00,000</a:t>
                      </a:r>
                    </a:p>
                    <a:p>
                      <a:endParaRPr kumimoji="0" lang="en-US" sz="500" b="0" i="0" kern="1200" baseline="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0" lang="en-US" sz="1800" b="1" i="0" kern="1200" baseline="0" dirty="0" smtClean="0">
                          <a:solidFill>
                            <a:schemeClr val="tx1"/>
                          </a:solidFill>
                          <a:latin typeface="Times New Roman" pitchFamily="18" charset="0"/>
                          <a:ea typeface="+mn-ea"/>
                          <a:cs typeface="Times New Roman" pitchFamily="18" charset="0"/>
                        </a:rPr>
                        <a:t>Section 197(15):</a:t>
                      </a:r>
                    </a:p>
                    <a:p>
                      <a:r>
                        <a:rPr kumimoji="0" lang="en-US" sz="900" b="0" i="0" kern="1200" baseline="0" dirty="0" smtClean="0">
                          <a:solidFill>
                            <a:schemeClr val="tx1"/>
                          </a:solidFill>
                          <a:latin typeface="Times New Roman" pitchFamily="18" charset="0"/>
                          <a:ea typeface="+mn-ea"/>
                          <a:cs typeface="Times New Roman" pitchFamily="18" charset="0"/>
                        </a:rPr>
                        <a:t> </a:t>
                      </a:r>
                    </a:p>
                    <a:p>
                      <a:pPr algn="just"/>
                      <a:r>
                        <a:rPr kumimoji="0" lang="en-US" sz="1800" b="1" i="1" kern="1200" baseline="0" dirty="0" smtClean="0">
                          <a:solidFill>
                            <a:schemeClr val="tx1"/>
                          </a:solidFill>
                          <a:latin typeface="Times New Roman" pitchFamily="18" charset="0"/>
                          <a:ea typeface="+mn-ea"/>
                          <a:cs typeface="Times New Roman" pitchFamily="18" charset="0"/>
                        </a:rPr>
                        <a:t>Overall maximum managerial remuneration and managerial remuneration in case of absence or inadequacy of profits</a:t>
                      </a:r>
                      <a:endParaRPr lang="en-US" sz="1800" b="1"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2400" b="1" i="0" kern="1200" baseline="0" dirty="0" smtClean="0">
                          <a:solidFill>
                            <a:schemeClr val="tx1"/>
                          </a:solidFill>
                          <a:latin typeface="Times New Roman" pitchFamily="18" charset="0"/>
                          <a:ea typeface="+mn-ea"/>
                          <a:cs typeface="Times New Roman" pitchFamily="18" charset="0"/>
                        </a:rPr>
                        <a:t>Managerial remuneration </a:t>
                      </a:r>
                      <a:endParaRPr lang="en-US" sz="2400" b="1" i="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0" i="0" kern="1200" baseline="0" dirty="0" smtClean="0">
                          <a:solidFill>
                            <a:schemeClr val="tx1"/>
                          </a:solidFill>
                          <a:latin typeface="Times New Roman" pitchFamily="18" charset="0"/>
                          <a:ea typeface="+mn-ea"/>
                          <a:cs typeface="Times New Roman" pitchFamily="18" charset="0"/>
                        </a:rPr>
                        <a:t>Under sub-section (15) Non-compliance with Section 197 shall result in any person in default being liable to</a:t>
                      </a:r>
                      <a:r>
                        <a:rPr kumimoji="0" lang="en-US" sz="1800" b="1" i="0" kern="1200" baseline="0" dirty="0" smtClean="0">
                          <a:solidFill>
                            <a:schemeClr val="tx1"/>
                          </a:solidFill>
                          <a:latin typeface="Times New Roman" pitchFamily="18" charset="0"/>
                          <a:ea typeface="+mn-ea"/>
                          <a:cs typeface="Times New Roman" pitchFamily="18" charset="0"/>
                        </a:rPr>
                        <a:t> a penalty</a:t>
                      </a:r>
                      <a:r>
                        <a:rPr kumimoji="0" lang="en-US" sz="1800" b="0" i="0" kern="1200" baseline="0" dirty="0" smtClean="0">
                          <a:solidFill>
                            <a:schemeClr val="tx1"/>
                          </a:solidFill>
                          <a:latin typeface="Times New Roman" pitchFamily="18" charset="0"/>
                          <a:ea typeface="+mn-ea"/>
                          <a:cs typeface="Times New Roman" pitchFamily="18" charset="0"/>
                        </a:rPr>
                        <a:t>, instead of being punishable with fine. 	</a:t>
                      </a:r>
                    </a:p>
                    <a:p>
                      <a:pPr algn="ctr"/>
                      <a:r>
                        <a:rPr kumimoji="0" lang="en-US" sz="1050" b="0" i="0" kern="1200" baseline="0" dirty="0" smtClean="0">
                          <a:solidFill>
                            <a:schemeClr val="tx1"/>
                          </a:solidFill>
                          <a:latin typeface="Times New Roman" pitchFamily="18" charset="0"/>
                          <a:ea typeface="+mn-ea"/>
                          <a:cs typeface="Times New Roman" pitchFamily="18" charset="0"/>
                        </a:rPr>
                        <a:t>____________________________________________</a:t>
                      </a:r>
                      <a:endParaRPr kumimoji="0" lang="en-US" sz="1800" b="0" i="0" kern="1200" baseline="0" dirty="0" smtClean="0">
                        <a:solidFill>
                          <a:schemeClr val="tx1"/>
                        </a:solidFill>
                        <a:latin typeface="Times New Roman" pitchFamily="18" charset="0"/>
                        <a:ea typeface="+mn-ea"/>
                        <a:cs typeface="Times New Roman" pitchFamily="18" charset="0"/>
                      </a:endParaRPr>
                    </a:p>
                    <a:p>
                      <a:endParaRPr kumimoji="0" lang="en-US" sz="1050" b="0" i="0" kern="1200" baseline="0" dirty="0" smtClean="0">
                        <a:solidFill>
                          <a:schemeClr val="tx1"/>
                        </a:solidFill>
                        <a:latin typeface="Times New Roman" pitchFamily="18" charset="0"/>
                        <a:ea typeface="+mn-ea"/>
                        <a:cs typeface="Times New Roman" pitchFamily="18" charset="0"/>
                      </a:endParaRPr>
                    </a:p>
                    <a:p>
                      <a:r>
                        <a:rPr kumimoji="0" lang="en-US" sz="1800" b="1" i="0" kern="1200" baseline="0" dirty="0" smtClean="0">
                          <a:solidFill>
                            <a:schemeClr val="tx1"/>
                          </a:solidFill>
                          <a:latin typeface="Times New Roman" pitchFamily="18" charset="0"/>
                          <a:ea typeface="+mn-ea"/>
                          <a:cs typeface="Times New Roman" pitchFamily="18" charset="0"/>
                        </a:rPr>
                        <a:t>Officer in default:</a:t>
                      </a:r>
                    </a:p>
                    <a:p>
                      <a:endParaRPr kumimoji="0" lang="en-US" sz="700" b="0" i="0" kern="1200" baseline="0" dirty="0" smtClean="0">
                        <a:solidFill>
                          <a:schemeClr val="tx1"/>
                        </a:solidFill>
                        <a:latin typeface="Times New Roman" pitchFamily="18" charset="0"/>
                        <a:ea typeface="+mn-ea"/>
                        <a:cs typeface="Times New Roman" pitchFamily="18" charset="0"/>
                      </a:endParaRPr>
                    </a:p>
                    <a:p>
                      <a:r>
                        <a:rPr kumimoji="0" lang="en-US" sz="1800" b="0" i="0" kern="1200" baseline="0" dirty="0" smtClean="0">
                          <a:solidFill>
                            <a:schemeClr val="tx1"/>
                          </a:solidFill>
                          <a:latin typeface="Times New Roman" pitchFamily="18" charset="0"/>
                          <a:ea typeface="+mn-ea"/>
                          <a:cs typeface="Times New Roman" pitchFamily="18" charset="0"/>
                        </a:rPr>
                        <a:t>Shall be liable for a penalty of </a:t>
                      </a:r>
                      <a:r>
                        <a:rPr kumimoji="0" lang="en-US" sz="1800" b="1" i="1" kern="1200" baseline="0" dirty="0" smtClean="0">
                          <a:solidFill>
                            <a:schemeClr val="tx1"/>
                          </a:solidFill>
                          <a:latin typeface="Times New Roman" pitchFamily="18" charset="0"/>
                          <a:ea typeface="+mn-ea"/>
                          <a:cs typeface="Times New Roman" pitchFamily="18" charset="0"/>
                        </a:rPr>
                        <a:t>Rs.1,00,000</a:t>
                      </a:r>
                    </a:p>
                    <a:p>
                      <a:endParaRPr kumimoji="0" lang="en-US" sz="700" b="0" i="0" kern="1200" baseline="0" dirty="0" smtClean="0">
                        <a:solidFill>
                          <a:schemeClr val="tx1"/>
                        </a:solidFill>
                        <a:latin typeface="Times New Roman" pitchFamily="18" charset="0"/>
                        <a:ea typeface="+mn-ea"/>
                        <a:cs typeface="Times New Roman" pitchFamily="18" charset="0"/>
                      </a:endParaRPr>
                    </a:p>
                    <a:p>
                      <a:r>
                        <a:rPr kumimoji="0" lang="en-US" sz="1800" b="1" i="0" kern="1200" baseline="0" dirty="0" smtClean="0">
                          <a:solidFill>
                            <a:schemeClr val="tx1"/>
                          </a:solidFill>
                          <a:latin typeface="Times New Roman" pitchFamily="18" charset="0"/>
                          <a:ea typeface="+mn-ea"/>
                          <a:cs typeface="Times New Roman" pitchFamily="18" charset="0"/>
                        </a:rPr>
                        <a:t>Company:</a:t>
                      </a:r>
                    </a:p>
                    <a:p>
                      <a:endParaRPr kumimoji="0" lang="en-US" sz="500" b="1" i="0" kern="1200" baseline="0" dirty="0" smtClean="0">
                        <a:solidFill>
                          <a:schemeClr val="tx1"/>
                        </a:solidFill>
                        <a:latin typeface="Times New Roman" pitchFamily="18" charset="0"/>
                        <a:ea typeface="+mn-ea"/>
                        <a:cs typeface="Times New Roman" pitchFamily="18" charset="0"/>
                      </a:endParaRPr>
                    </a:p>
                    <a:p>
                      <a:r>
                        <a:rPr kumimoji="0" lang="en-US" sz="1800" b="0" i="0" kern="1200" baseline="0" dirty="0" smtClean="0">
                          <a:solidFill>
                            <a:schemeClr val="tx1"/>
                          </a:solidFill>
                          <a:latin typeface="Times New Roman" pitchFamily="18" charset="0"/>
                          <a:ea typeface="+mn-ea"/>
                          <a:cs typeface="Times New Roman" pitchFamily="18" charset="0"/>
                        </a:rPr>
                        <a:t>Shall be liable for a penalty of </a:t>
                      </a:r>
                      <a:r>
                        <a:rPr kumimoji="0" lang="en-US" sz="1800" b="1" i="1" kern="1200" baseline="0" dirty="0" smtClean="0">
                          <a:solidFill>
                            <a:schemeClr val="tx1"/>
                          </a:solidFill>
                          <a:latin typeface="Times New Roman" pitchFamily="18" charset="0"/>
                          <a:ea typeface="+mn-ea"/>
                          <a:cs typeface="Times New Roman" pitchFamily="18" charset="0"/>
                        </a:rPr>
                        <a:t>Rs.5,00,000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88</a:t>
            </a:fld>
            <a:endParaRPr lang="en-US"/>
          </a:p>
        </p:txBody>
      </p:sp>
    </p:spTree>
    <p:extLst>
      <p:ext uri="{BB962C8B-B14F-4D97-AF65-F5344CB8AC3E}">
        <p14:creationId xmlns:p14="http://schemas.microsoft.com/office/powerpoint/2010/main" xmlns="" val="2522156086"/>
      </p:ext>
    </p:extLst>
  </p:cSld>
  <p:clrMapOvr>
    <a:masterClrMapping/>
  </p:clrMapOvr>
  <p:transition spd="med">
    <p:wipe dir="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227012" y="914400"/>
          <a:ext cx="11734800" cy="5455920"/>
        </p:xfrm>
        <a:graphic>
          <a:graphicData uri="http://schemas.openxmlformats.org/drawingml/2006/table">
            <a:tbl>
              <a:tblPr firstRow="1" bandRow="1">
                <a:tableStyleId>{69012ECD-51FC-41F1-AA8D-1B2483CD663E}</a:tableStyleId>
              </a:tblPr>
              <a:tblGrid>
                <a:gridCol w="2743200"/>
                <a:gridCol w="3200400"/>
                <a:gridCol w="5791200"/>
              </a:tblGrid>
              <a:tr h="370840">
                <a:tc>
                  <a:txBody>
                    <a:bodyPr/>
                    <a:lstStyle/>
                    <a:p>
                      <a:pPr marL="115888" indent="-115888"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Section 203(5):</a:t>
                      </a:r>
                    </a:p>
                    <a:p>
                      <a:pPr marL="115888" indent="-115888" algn="just" defTabSz="2060575">
                        <a:buFont typeface="Arial" pitchFamily="34" charset="0"/>
                        <a:buNone/>
                        <a:tabLst/>
                      </a:pPr>
                      <a:r>
                        <a:rPr lang="en-US" sz="800" b="0" i="1" dirty="0" smtClean="0">
                          <a:solidFill>
                            <a:schemeClr val="tx1"/>
                          </a:solidFill>
                          <a:latin typeface="Times New Roman" pitchFamily="18" charset="0"/>
                          <a:cs typeface="Times New Roman" pitchFamily="18" charset="0"/>
                        </a:rPr>
                        <a:t> </a:t>
                      </a:r>
                    </a:p>
                    <a:p>
                      <a:pPr marL="0" indent="0"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Appointment of Key Managerial Personnel </a:t>
                      </a:r>
                      <a:r>
                        <a:rPr lang="en-US" sz="1800" b="0" i="1" dirty="0" smtClean="0">
                          <a:solidFill>
                            <a:schemeClr val="tx1"/>
                          </a:solidFill>
                          <a:latin typeface="Times New Roman" pitchFamily="18" charset="0"/>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defTabSz="2060575">
                        <a:buFont typeface="Arial" pitchFamily="34" charset="0"/>
                        <a:buNone/>
                        <a:tabLst/>
                      </a:pPr>
                      <a:r>
                        <a:rPr lang="en-US" sz="2800" b="1" i="1" dirty="0" smtClean="0">
                          <a:solidFill>
                            <a:schemeClr val="tx1"/>
                          </a:solidFill>
                          <a:latin typeface="Times New Roman" pitchFamily="18" charset="0"/>
                          <a:cs typeface="Times New Roman" pitchFamily="18" charset="0"/>
                        </a:rPr>
                        <a:t>Appointment of KMPs in certain class of companies 	</a:t>
                      </a:r>
                    </a:p>
                    <a:p>
                      <a:pPr marL="115888" indent="-115888" algn="l" defTabSz="2060575">
                        <a:buFont typeface="Arial" pitchFamily="34" charset="0"/>
                        <a:buNone/>
                        <a:tabLst/>
                      </a:pPr>
                      <a:endParaRPr lang="en-US" sz="2800" b="1"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Non-compliance with Section 203 shall result in the company, every director and key managerial personnel of the company who is in default being liable to </a:t>
                      </a:r>
                      <a:r>
                        <a:rPr kumimoji="0" lang="en-US" sz="1800" b="1" i="0" kern="1200" dirty="0" smtClean="0">
                          <a:solidFill>
                            <a:schemeClr val="tx1"/>
                          </a:solidFill>
                          <a:latin typeface="Times New Roman" pitchFamily="18" charset="0"/>
                          <a:ea typeface="+mn-ea"/>
                          <a:cs typeface="Times New Roman" pitchFamily="18" charset="0"/>
                        </a:rPr>
                        <a:t>a penalty</a:t>
                      </a:r>
                      <a:r>
                        <a:rPr kumimoji="0" lang="en-US" sz="1800" b="0" i="0" kern="1200" dirty="0" smtClean="0">
                          <a:solidFill>
                            <a:schemeClr val="tx1"/>
                          </a:solidFill>
                          <a:latin typeface="Times New Roman" pitchFamily="18" charset="0"/>
                          <a:ea typeface="+mn-ea"/>
                          <a:cs typeface="Times New Roman" pitchFamily="18" charset="0"/>
                        </a:rPr>
                        <a:t>, instead of being punishable with fine. 	</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___________________________</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600" b="1" i="0" kern="120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0" kern="1200" dirty="0" smtClean="0">
                          <a:solidFill>
                            <a:schemeClr val="tx1"/>
                          </a:solidFill>
                          <a:latin typeface="Times New Roman" pitchFamily="18" charset="0"/>
                          <a:ea typeface="+mn-ea"/>
                          <a:cs typeface="Times New Roman" pitchFamily="18" charset="0"/>
                        </a:rPr>
                        <a:t>Company:</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0" i="0" kern="120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Penalty of Rs.5,00,000</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0" i="0" kern="1200" dirty="0" smtClean="0">
                        <a:solidFill>
                          <a:schemeClr val="tx1"/>
                        </a:solidFill>
                        <a:latin typeface="Times New Roman" pitchFamily="18" charset="0"/>
                        <a:ea typeface="+mn-ea"/>
                        <a:cs typeface="Times New Roman" pitchFamily="18" charset="0"/>
                      </a:endParaRP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1" i="0" kern="1200" dirty="0" smtClean="0">
                          <a:solidFill>
                            <a:schemeClr val="tx1"/>
                          </a:solidFill>
                          <a:latin typeface="Times New Roman" pitchFamily="18" charset="0"/>
                          <a:ea typeface="+mn-ea"/>
                          <a:cs typeface="Times New Roman" pitchFamily="18" charset="0"/>
                        </a:rPr>
                        <a:t>Officer in default:</a:t>
                      </a:r>
                    </a:p>
                    <a:p>
                      <a:pPr marL="173038" marR="0" indent="-173038"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0" i="0" kern="120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800" b="0" i="0" kern="1200" dirty="0" smtClean="0">
                          <a:solidFill>
                            <a:schemeClr val="tx1"/>
                          </a:solidFill>
                          <a:latin typeface="Times New Roman" pitchFamily="18" charset="0"/>
                          <a:ea typeface="+mn-ea"/>
                          <a:cs typeface="Times New Roman" pitchFamily="18" charset="0"/>
                        </a:rPr>
                        <a:t>Penalty</a:t>
                      </a:r>
                      <a:r>
                        <a:rPr kumimoji="0" lang="en-US" sz="1800" b="0" i="0" kern="1200" baseline="0" dirty="0" smtClean="0">
                          <a:solidFill>
                            <a:schemeClr val="tx1"/>
                          </a:solidFill>
                          <a:latin typeface="Times New Roman" pitchFamily="18" charset="0"/>
                          <a:ea typeface="+mn-ea"/>
                          <a:cs typeface="Times New Roman" pitchFamily="18" charset="0"/>
                        </a:rPr>
                        <a:t> of </a:t>
                      </a:r>
                      <a:r>
                        <a:rPr kumimoji="0" lang="en-US" sz="1800" b="1" i="1" kern="1200" baseline="0" dirty="0" smtClean="0">
                          <a:solidFill>
                            <a:schemeClr val="tx1"/>
                          </a:solidFill>
                          <a:latin typeface="Times New Roman" pitchFamily="18" charset="0"/>
                          <a:ea typeface="+mn-ea"/>
                          <a:cs typeface="Times New Roman" pitchFamily="18" charset="0"/>
                        </a:rPr>
                        <a:t>Rs.50,000</a:t>
                      </a:r>
                      <a:r>
                        <a:rPr kumimoji="0" lang="en-US" sz="1800" b="0" i="0" kern="1200" baseline="0" dirty="0" smtClean="0">
                          <a:solidFill>
                            <a:schemeClr val="tx1"/>
                          </a:solidFill>
                          <a:latin typeface="Times New Roman" pitchFamily="18" charset="0"/>
                          <a:ea typeface="+mn-ea"/>
                          <a:cs typeface="Times New Roman" pitchFamily="18" charset="0"/>
                        </a:rPr>
                        <a:t> and in case of continuing one penalty of </a:t>
                      </a:r>
                      <a:r>
                        <a:rPr kumimoji="0" lang="en-US" sz="1800" b="1" i="1" kern="1200" baseline="0" dirty="0" smtClean="0">
                          <a:solidFill>
                            <a:schemeClr val="tx1"/>
                          </a:solidFill>
                          <a:latin typeface="Times New Roman" pitchFamily="18" charset="0"/>
                          <a:ea typeface="+mn-ea"/>
                          <a:cs typeface="Times New Roman" pitchFamily="18" charset="0"/>
                        </a:rPr>
                        <a:t>Rs.1000 each day </a:t>
                      </a:r>
                      <a:r>
                        <a:rPr kumimoji="0" lang="en-US" sz="1800" b="0" i="0" kern="1200" baseline="0" dirty="0" smtClean="0">
                          <a:solidFill>
                            <a:schemeClr val="tx1"/>
                          </a:solidFill>
                          <a:latin typeface="Times New Roman" pitchFamily="18" charset="0"/>
                          <a:ea typeface="+mn-ea"/>
                          <a:cs typeface="Times New Roman" pitchFamily="18" charset="0"/>
                        </a:rPr>
                        <a:t>subject to </a:t>
                      </a:r>
                      <a:r>
                        <a:rPr kumimoji="0" lang="en-US" sz="1800" b="1" i="1" kern="1200" baseline="0" dirty="0" smtClean="0">
                          <a:solidFill>
                            <a:schemeClr val="tx1"/>
                          </a:solidFill>
                          <a:latin typeface="Times New Roman" pitchFamily="18" charset="0"/>
                          <a:ea typeface="+mn-ea"/>
                          <a:cs typeface="Times New Roman" pitchFamily="18" charset="0"/>
                        </a:rPr>
                        <a:t>maximum Rs.5,00,000</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700" b="0" i="0" kern="120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115888" indent="-115888"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Section 238(3):</a:t>
                      </a:r>
                    </a:p>
                    <a:p>
                      <a:pPr marL="115888" indent="-115888" algn="just" defTabSz="2060575">
                        <a:buFont typeface="Arial" pitchFamily="34" charset="0"/>
                        <a:buNone/>
                        <a:tabLst/>
                      </a:pPr>
                      <a:r>
                        <a:rPr lang="en-US" sz="900" b="0" i="1" dirty="0" smtClean="0">
                          <a:solidFill>
                            <a:schemeClr val="tx1"/>
                          </a:solidFill>
                          <a:latin typeface="Times New Roman" pitchFamily="18" charset="0"/>
                          <a:cs typeface="Times New Roman" pitchFamily="18" charset="0"/>
                        </a:rPr>
                        <a:t> </a:t>
                      </a:r>
                      <a:endParaRPr lang="en-US" sz="700" b="0" i="1" dirty="0" smtClean="0">
                        <a:solidFill>
                          <a:schemeClr val="tx1"/>
                        </a:solidFill>
                        <a:latin typeface="Times New Roman" pitchFamily="18" charset="0"/>
                        <a:cs typeface="Times New Roman" pitchFamily="18" charset="0"/>
                      </a:endParaRPr>
                    </a:p>
                    <a:p>
                      <a:pPr marL="0" indent="0" algn="just" defTabSz="2060575">
                        <a:buFont typeface="Arial" pitchFamily="34" charset="0"/>
                        <a:buNone/>
                        <a:tabLst/>
                      </a:pPr>
                      <a:r>
                        <a:rPr lang="en-US" sz="1800" b="1" i="1" dirty="0" smtClean="0">
                          <a:solidFill>
                            <a:schemeClr val="tx1"/>
                          </a:solidFill>
                          <a:latin typeface="Times New Roman" pitchFamily="18" charset="0"/>
                          <a:cs typeface="Times New Roman" pitchFamily="18" charset="0"/>
                        </a:rPr>
                        <a:t>Registration of the offer of scheme involving transfer of shares </a:t>
                      </a:r>
                      <a:r>
                        <a:rPr lang="en-US" sz="1800" b="0" i="1" dirty="0" smtClean="0">
                          <a:solidFill>
                            <a:schemeClr val="tx1"/>
                          </a:solidFill>
                          <a:latin typeface="Times New Roman" pitchFamily="18" charset="0"/>
                          <a:cs typeface="Times New Roman" pitchFamily="18" charset="0"/>
                        </a:rPr>
                        <a:t>	</a:t>
                      </a:r>
                    </a:p>
                    <a:p>
                      <a:pPr marL="115888" indent="-115888" algn="just" defTabSz="2060575">
                        <a:buFont typeface="Arial" pitchFamily="34" charset="0"/>
                        <a:buNone/>
                        <a:tabLst/>
                      </a:pPr>
                      <a:endParaRPr lang="en-US" sz="1800" b="0" i="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5888" marR="0" indent="-115888" algn="l" defTabSz="2060575" rtl="0" eaLnBrk="1" fontAlgn="auto" latinLnBrk="0" hangingPunct="1">
                        <a:lnSpc>
                          <a:spcPct val="100000"/>
                        </a:lnSpc>
                        <a:spcBef>
                          <a:spcPts val="0"/>
                        </a:spcBef>
                        <a:spcAft>
                          <a:spcPts val="0"/>
                        </a:spcAft>
                        <a:buClrTx/>
                        <a:buSzTx/>
                        <a:buFont typeface="Arial" pitchFamily="34" charset="0"/>
                        <a:buNone/>
                        <a:tabLst/>
                        <a:defRPr/>
                      </a:pPr>
                      <a:r>
                        <a:rPr kumimoji="0" lang="en-US" sz="2800" b="1" i="1" kern="1200" baseline="0" dirty="0" smtClean="0">
                          <a:solidFill>
                            <a:schemeClr val="tx1"/>
                          </a:solidFill>
                          <a:latin typeface="Times New Roman" pitchFamily="18" charset="0"/>
                          <a:ea typeface="+mn-ea"/>
                          <a:cs typeface="Times New Roman" pitchFamily="18" charset="0"/>
                        </a:rPr>
                        <a:t>Registration of the offer of scheme involving transfer of shares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Times New Roman" pitchFamily="18" charset="0"/>
                          <a:ea typeface="+mn-ea"/>
                          <a:cs typeface="Times New Roman" pitchFamily="18" charset="0"/>
                        </a:rPr>
                        <a:t>Non-compliance with clause (c) of sub-section (1) of Section 238 shall result in the director being </a:t>
                      </a:r>
                      <a:r>
                        <a:rPr kumimoji="0" lang="en-US" sz="1800" b="1" kern="1200" baseline="0" dirty="0" smtClean="0">
                          <a:solidFill>
                            <a:schemeClr val="tx1"/>
                          </a:solidFill>
                          <a:latin typeface="Times New Roman" pitchFamily="18" charset="0"/>
                          <a:ea typeface="+mn-ea"/>
                          <a:cs typeface="Times New Roman" pitchFamily="18" charset="0"/>
                        </a:rPr>
                        <a:t>liable to a penalty, instead of being punishable with fine. </a:t>
                      </a:r>
                    </a:p>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Times New Roman" pitchFamily="18" charset="0"/>
                          <a:ea typeface="+mn-ea"/>
                          <a:cs typeface="Times New Roman" pitchFamily="18" charset="0"/>
                        </a:rPr>
                        <a:t>___________________________</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80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Times New Roman" pitchFamily="18" charset="0"/>
                          <a:ea typeface="+mn-ea"/>
                          <a:cs typeface="Times New Roman" pitchFamily="18" charset="0"/>
                        </a:rPr>
                        <a:t>Officer in default:</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0" lang="en-US" sz="700" b="1" kern="1200" baseline="0" dirty="0" smtClean="0">
                        <a:solidFill>
                          <a:schemeClr val="tx1"/>
                        </a:solidFill>
                        <a:latin typeface="Times New Roman" pitchFamily="18"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kern="1200" baseline="0" dirty="0" smtClean="0">
                          <a:solidFill>
                            <a:schemeClr val="tx1"/>
                          </a:solidFill>
                          <a:latin typeface="Times New Roman" pitchFamily="18" charset="0"/>
                          <a:ea typeface="+mn-ea"/>
                          <a:cs typeface="Times New Roman" pitchFamily="18" charset="0"/>
                        </a:rPr>
                        <a:t>Shall be liable to penalty of </a:t>
                      </a:r>
                      <a:r>
                        <a:rPr kumimoji="0" lang="en-US" sz="1800" b="1" i="1" kern="1200" baseline="0" dirty="0" smtClean="0">
                          <a:solidFill>
                            <a:schemeClr val="tx1"/>
                          </a:solidFill>
                          <a:latin typeface="Times New Roman" pitchFamily="18" charset="0"/>
                          <a:ea typeface="+mn-ea"/>
                          <a:cs typeface="Times New Roman" pitchFamily="18" charset="0"/>
                        </a:rPr>
                        <a:t>Rs.1,00,000</a:t>
                      </a:r>
                      <a:r>
                        <a:rPr kumimoji="0" lang="en-US" sz="1800" b="1" kern="1200" baseline="0" dirty="0" smtClean="0">
                          <a:solidFill>
                            <a:schemeClr val="tx1"/>
                          </a:solidFill>
                          <a:latin typeface="Times New Roman" pitchFamily="18" charset="0"/>
                          <a:ea typeface="+mn-ea"/>
                          <a:cs typeface="Times New Roman" pitchFamily="18" charset="0"/>
                        </a:rPr>
                        <a:t>	</a:t>
                      </a:r>
                    </a:p>
                    <a:p>
                      <a:endParaRPr kumimoji="0" lang="en-US" sz="900" b="1" kern="1200" baseline="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89</a:t>
            </a:fld>
            <a:endParaRPr lang="en-US"/>
          </a:p>
        </p:txBody>
      </p:sp>
    </p:spTree>
    <p:extLst>
      <p:ext uri="{BB962C8B-B14F-4D97-AF65-F5344CB8AC3E}">
        <p14:creationId xmlns:p14="http://schemas.microsoft.com/office/powerpoint/2010/main" xmlns="" val="495068956"/>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609600"/>
            <a:ext cx="10969943" cy="5486400"/>
          </a:xfrm>
        </p:spPr>
        <p:txBody>
          <a:bodyPr>
            <a:noAutofit/>
          </a:bodyPr>
          <a:lstStyle/>
          <a:p>
            <a:pPr>
              <a:buClrTx/>
              <a:buSzPct val="75000"/>
              <a:buFont typeface="Arial" pitchFamily="34" charset="0"/>
              <a:buChar char="•"/>
            </a:pPr>
            <a:r>
              <a:rPr lang="en-US" sz="2400" dirty="0" smtClean="0">
                <a:cs typeface="Lucida Sans Unicode" pitchFamily="34" charset="0"/>
              </a:rPr>
              <a:t>Disclosure regarding (POSH 2013)</a:t>
            </a:r>
          </a:p>
          <a:p>
            <a:pPr>
              <a:buClrTx/>
              <a:buSzPct val="75000"/>
              <a:buFont typeface="Arial" pitchFamily="34" charset="0"/>
              <a:buChar char="•"/>
            </a:pPr>
            <a:r>
              <a:rPr lang="en-US" sz="2400" dirty="0" smtClean="0">
                <a:cs typeface="Lucida Sans Unicode" pitchFamily="34" charset="0"/>
              </a:rPr>
              <a:t>CSR </a:t>
            </a:r>
          </a:p>
          <a:p>
            <a:pPr>
              <a:buClrTx/>
              <a:buSzPct val="75000"/>
              <a:buFont typeface="Arial" pitchFamily="34" charset="0"/>
              <a:buChar char="•"/>
            </a:pPr>
            <a:r>
              <a:rPr lang="en-US" sz="2400" dirty="0" smtClean="0">
                <a:cs typeface="Lucida Sans Unicode" pitchFamily="34" charset="0"/>
              </a:rPr>
              <a:t>Disclosure of Composition of Audit Committee</a:t>
            </a:r>
          </a:p>
          <a:p>
            <a:pPr algn="just">
              <a:buClrTx/>
              <a:buSzPct val="75000"/>
              <a:buFont typeface="Arial" pitchFamily="34" charset="0"/>
              <a:buChar char="•"/>
            </a:pPr>
            <a:r>
              <a:rPr lang="en-IN" sz="2400" dirty="0" smtClean="0">
                <a:latin typeface="+mj-lt"/>
                <a:cs typeface="Lucida Sans Unicode" pitchFamily="34" charset="0"/>
              </a:rPr>
              <a:t>Vigil Mechanism Policy</a:t>
            </a:r>
          </a:p>
          <a:p>
            <a:pPr algn="just">
              <a:buClrTx/>
              <a:buSzPct val="75000"/>
              <a:buFont typeface="Arial" pitchFamily="34" charset="0"/>
              <a:buChar char="•"/>
            </a:pPr>
            <a:r>
              <a:rPr lang="en-IN" sz="2400" dirty="0" smtClean="0">
                <a:latin typeface="+mj-lt"/>
                <a:cs typeface="Lucida Sans Unicode" pitchFamily="34" charset="0"/>
              </a:rPr>
              <a:t>Deposits</a:t>
            </a:r>
          </a:p>
          <a:p>
            <a:pPr algn="just">
              <a:buClrTx/>
              <a:buSzPct val="75000"/>
              <a:buFont typeface="Arial" pitchFamily="34" charset="0"/>
              <a:buChar char="•"/>
            </a:pPr>
            <a:r>
              <a:rPr lang="en-IN" sz="2400" dirty="0" smtClean="0">
                <a:latin typeface="+mj-lt"/>
                <a:cs typeface="Lucida Sans Unicode" pitchFamily="34" charset="0"/>
              </a:rPr>
              <a:t>Information regarding Remuneration of Personnel</a:t>
            </a:r>
          </a:p>
          <a:p>
            <a:pPr algn="just">
              <a:buClrTx/>
              <a:buSzPct val="75000"/>
              <a:buFont typeface="Arial" pitchFamily="34" charset="0"/>
              <a:buChar char="•"/>
            </a:pPr>
            <a:r>
              <a:rPr lang="en-IN" sz="2400" dirty="0" smtClean="0">
                <a:latin typeface="+mj-lt"/>
                <a:cs typeface="Lucida Sans Unicode" pitchFamily="34" charset="0"/>
              </a:rPr>
              <a:t>Details of Significant Material Orders passed by Regulators/Courts/Tribunal impacting the going concern status</a:t>
            </a:r>
          </a:p>
          <a:p>
            <a:pPr algn="just">
              <a:buClrTx/>
              <a:buSzPct val="75000"/>
              <a:buFont typeface="Arial" pitchFamily="34" charset="0"/>
              <a:buChar char="•"/>
            </a:pPr>
            <a:r>
              <a:rPr lang="en-IN" sz="2400" dirty="0" smtClean="0">
                <a:latin typeface="+mj-lt"/>
                <a:cs typeface="Lucida Sans Unicode" pitchFamily="34" charset="0"/>
              </a:rPr>
              <a:t>Internal Financial Control</a:t>
            </a:r>
          </a:p>
          <a:p>
            <a:pPr algn="just">
              <a:buClrTx/>
              <a:buSzPct val="75000"/>
              <a:buFont typeface="Arial" pitchFamily="34" charset="0"/>
              <a:buChar char="•"/>
            </a:pPr>
            <a:r>
              <a:rPr lang="en-IN" sz="2400" dirty="0" smtClean="0">
                <a:latin typeface="+mj-lt"/>
                <a:cs typeface="Lucida Sans Unicode" pitchFamily="34" charset="0"/>
              </a:rPr>
              <a:t>Disclosure regarding issue of ESOP</a:t>
            </a:r>
          </a:p>
          <a:p>
            <a:pPr algn="just">
              <a:buClrTx/>
              <a:buSzPct val="75000"/>
              <a:buFont typeface="Arial" pitchFamily="34" charset="0"/>
              <a:buChar char="•"/>
            </a:pPr>
            <a:r>
              <a:rPr lang="en-IN" sz="2400" dirty="0" smtClean="0">
                <a:latin typeface="+mj-lt"/>
                <a:cs typeface="Lucida Sans Unicode" pitchFamily="34" charset="0"/>
              </a:rPr>
              <a:t>Extract of Annual Return in Form MGT-9 </a:t>
            </a:r>
          </a:p>
          <a:p>
            <a:pPr algn="just">
              <a:buClrTx/>
              <a:buSzPct val="75000"/>
              <a:buFont typeface="Arial" pitchFamily="34" charset="0"/>
              <a:buChar char="•"/>
            </a:pPr>
            <a:r>
              <a:rPr lang="en-IN" sz="2400" dirty="0" smtClean="0">
                <a:latin typeface="+mj-lt"/>
                <a:cs typeface="Lucida Sans Unicode" pitchFamily="34" charset="0"/>
              </a:rPr>
              <a:t>Statutory Auditors</a:t>
            </a:r>
          </a:p>
          <a:p>
            <a:pPr algn="just">
              <a:buClrTx/>
              <a:buSzPct val="75000"/>
              <a:buFont typeface="Arial" pitchFamily="34" charset="0"/>
              <a:buChar char="•"/>
            </a:pPr>
            <a:r>
              <a:rPr lang="en-IN" sz="2400" dirty="0" smtClean="0">
                <a:latin typeface="+mj-lt"/>
                <a:cs typeface="Lucida Sans Unicode" pitchFamily="34" charset="0"/>
              </a:rPr>
              <a:t>Explanation on Auditors Report</a:t>
            </a:r>
          </a:p>
          <a:p>
            <a:pPr algn="just">
              <a:buClrTx/>
              <a:buSzPct val="75000"/>
              <a:buFont typeface="Arial" pitchFamily="34" charset="0"/>
              <a:buChar char="•"/>
            </a:pPr>
            <a:r>
              <a:rPr lang="en-IN" sz="2400" dirty="0" smtClean="0">
                <a:latin typeface="+mj-lt"/>
                <a:cs typeface="Lucida Sans Unicode" pitchFamily="34" charset="0"/>
              </a:rPr>
              <a:t>Report on Frauds</a:t>
            </a:r>
          </a:p>
        </p:txBody>
      </p:sp>
      <p:sp>
        <p:nvSpPr>
          <p:cNvPr id="3" name="Footer Placeholder 2"/>
          <p:cNvSpPr>
            <a:spLocks noGrp="1"/>
          </p:cNvSpPr>
          <p:nvPr>
            <p:ph type="ftr" sz="quarter" idx="11"/>
          </p:nvPr>
        </p:nvSpPr>
        <p:spPr/>
        <p:txBody>
          <a:bodyPr/>
          <a:lstStyle/>
          <a:p>
            <a:r>
              <a:rPr lang="en-US" dirty="0" err="1" smtClean="0"/>
              <a:t>Amita</a:t>
            </a:r>
            <a:r>
              <a:rPr lang="en-US" dirty="0" smtClean="0"/>
              <a:t> Desai &amp; Co. Company Secretaries, 06102019 </a:t>
            </a:r>
            <a:endParaRPr lang="en-US" dirty="0"/>
          </a:p>
        </p:txBody>
      </p:sp>
      <p:sp>
        <p:nvSpPr>
          <p:cNvPr id="4" name="Slide Number Placeholder 3"/>
          <p:cNvSpPr>
            <a:spLocks noGrp="1"/>
          </p:cNvSpPr>
          <p:nvPr>
            <p:ph type="sldNum" sz="quarter" idx="12"/>
          </p:nvPr>
        </p:nvSpPr>
        <p:spPr/>
        <p:txBody>
          <a:bodyPr/>
          <a:lstStyle/>
          <a:p>
            <a:fld id="{A3F31473-23EB-4724-8B59-FE6D21D89FA4}" type="slidenum">
              <a:rPr lang="en-US" smtClean="0"/>
              <a:pPr/>
              <a:t>9</a:t>
            </a:fld>
            <a:endParaRPr lang="en-US" dirty="0"/>
          </a:p>
        </p:txBody>
      </p:sp>
      <p:sp>
        <p:nvSpPr>
          <p:cNvPr id="5" name="Title 4"/>
          <p:cNvSpPr>
            <a:spLocks noGrp="1"/>
          </p:cNvSpPr>
          <p:nvPr>
            <p:ph type="title"/>
          </p:nvPr>
        </p:nvSpPr>
        <p:spPr>
          <a:xfrm>
            <a:off x="608012" y="0"/>
            <a:ext cx="10969943" cy="609600"/>
          </a:xfrm>
        </p:spPr>
        <p:txBody>
          <a:bodyPr>
            <a:noAutofit/>
          </a:bodyPr>
          <a:lstStyle/>
          <a:p>
            <a:pPr algn="ctr"/>
            <a:r>
              <a:rPr lang="en-US" sz="2800" dirty="0" smtClean="0">
                <a:solidFill>
                  <a:schemeClr val="accent2"/>
                </a:solidFill>
              </a:rPr>
              <a:t>Board Report </a:t>
            </a:r>
            <a:endParaRPr lang="en-US" sz="2800" dirty="0">
              <a:solidFill>
                <a:schemeClr val="accent2"/>
              </a:solidFill>
            </a:endParaRPr>
          </a:p>
        </p:txBody>
      </p:sp>
    </p:spTree>
  </p:cSld>
  <p:clrMapOvr>
    <a:masterClrMapping/>
  </p:clrMapOvr>
  <p:transition spd="med">
    <p:wipe dir="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812" y="152400"/>
            <a:ext cx="10969943" cy="990600"/>
          </a:xfrm>
        </p:spPr>
        <p:txBody>
          <a:bodyPr>
            <a:normAutofit/>
          </a:bodyPr>
          <a:lstStyle/>
          <a:p>
            <a:r>
              <a:rPr lang="en-US" sz="4000" b="1" u="sng" dirty="0" smtClean="0">
                <a:solidFill>
                  <a:srgbClr val="C00000"/>
                </a:solidFill>
                <a:latin typeface="Times New Roman" pitchFamily="18" charset="0"/>
                <a:cs typeface="Times New Roman" pitchFamily="18" charset="0"/>
              </a:rPr>
              <a:t>Adjudication of Penalties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609441" y="1676400"/>
            <a:ext cx="10969943" cy="4648200"/>
          </a:xfrm>
        </p:spPr>
        <p:txBody>
          <a:bodyPr/>
          <a:lstStyle/>
          <a:p>
            <a:pPr marL="119063" lvl="0" indent="-9525" algn="just">
              <a:spcBef>
                <a:spcPts val="400"/>
              </a:spcBef>
              <a:buClrTx/>
              <a:buSzPct val="68000"/>
            </a:pPr>
            <a:r>
              <a:rPr lang="en-US" sz="3600" dirty="0" smtClean="0">
                <a:latin typeface="+mj-lt"/>
              </a:rPr>
              <a:t>The Companies  (Amendment) Ordinance, 2018 had substituted Section 454 (3) in the Companies Act, 2013 </a:t>
            </a:r>
            <a:r>
              <a:rPr lang="en-US" sz="3600" dirty="0" smtClean="0">
                <a:solidFill>
                  <a:srgbClr val="C00000"/>
                </a:solidFill>
                <a:latin typeface="+mj-lt"/>
              </a:rPr>
              <a:t>(effective from 2</a:t>
            </a:r>
            <a:r>
              <a:rPr lang="en-US" sz="3600" baseline="30000" dirty="0" smtClean="0">
                <a:solidFill>
                  <a:srgbClr val="C00000"/>
                </a:solidFill>
                <a:latin typeface="+mj-lt"/>
              </a:rPr>
              <a:t>nd</a:t>
            </a:r>
            <a:r>
              <a:rPr lang="en-US" sz="3600" dirty="0" smtClean="0">
                <a:solidFill>
                  <a:srgbClr val="C00000"/>
                </a:solidFill>
                <a:latin typeface="+mj-lt"/>
              </a:rPr>
              <a:t> Nov 2018)</a:t>
            </a:r>
          </a:p>
          <a:p>
            <a:pPr marL="119063" lvl="0" indent="-9525" algn="just">
              <a:spcBef>
                <a:spcPts val="400"/>
              </a:spcBef>
              <a:buClrTx/>
              <a:buSzPct val="68000"/>
            </a:pPr>
            <a:endParaRPr lang="en-US" sz="3600" dirty="0" smtClean="0">
              <a:latin typeface="+mj-lt"/>
            </a:endParaRPr>
          </a:p>
          <a:p>
            <a:pPr marL="119063" lvl="0" indent="-9525" algn="just">
              <a:spcBef>
                <a:spcPts val="400"/>
              </a:spcBef>
              <a:buClrTx/>
              <a:buSzPct val="68000"/>
            </a:pPr>
            <a:r>
              <a:rPr lang="en-US" sz="3600" dirty="0" smtClean="0">
                <a:latin typeface="+mj-lt"/>
              </a:rPr>
              <a:t>The</a:t>
            </a:r>
            <a:r>
              <a:rPr lang="en-US" sz="3600" dirty="0" smtClean="0">
                <a:solidFill>
                  <a:srgbClr val="C00000"/>
                </a:solidFill>
                <a:latin typeface="+mj-lt"/>
              </a:rPr>
              <a:t> </a:t>
            </a:r>
            <a:r>
              <a:rPr lang="en-US" sz="3600" dirty="0" smtClean="0">
                <a:latin typeface="+mj-lt"/>
              </a:rPr>
              <a:t>Ministry of Corporate Affairs had substituted Rule 3 in the Companies (Adjudication of Penalties) Amendment Rules, 2019 vide its Notification </a:t>
            </a:r>
            <a:r>
              <a:rPr lang="en-US" sz="3600" dirty="0" smtClean="0">
                <a:solidFill>
                  <a:srgbClr val="C00000"/>
                </a:solidFill>
                <a:latin typeface="+mj-lt"/>
              </a:rPr>
              <a:t>(Dated 19</a:t>
            </a:r>
            <a:r>
              <a:rPr lang="en-US" sz="3600" baseline="30000" dirty="0" smtClean="0">
                <a:solidFill>
                  <a:srgbClr val="C00000"/>
                </a:solidFill>
                <a:latin typeface="+mj-lt"/>
              </a:rPr>
              <a:t>th</a:t>
            </a:r>
            <a:r>
              <a:rPr lang="en-US" sz="3600" dirty="0" smtClean="0">
                <a:solidFill>
                  <a:srgbClr val="C00000"/>
                </a:solidFill>
                <a:latin typeface="+mj-lt"/>
              </a:rPr>
              <a:t> February, 2019) </a:t>
            </a:r>
          </a:p>
          <a:p>
            <a:endParaRPr lang="en-US" dirty="0"/>
          </a:p>
        </p:txBody>
      </p:sp>
      <p:pic>
        <p:nvPicPr>
          <p:cNvPr id="4" name="Picture 3" descr="close-up-court-courthouse-534204.jpg"/>
          <p:cNvPicPr>
            <a:picLocks noChangeAspect="1"/>
          </p:cNvPicPr>
          <p:nvPr/>
        </p:nvPicPr>
        <p:blipFill>
          <a:blip r:embed="rId2"/>
          <a:stretch>
            <a:fillRect/>
          </a:stretch>
        </p:blipFill>
        <p:spPr>
          <a:xfrm>
            <a:off x="6170612" y="152400"/>
            <a:ext cx="3276600" cy="1524000"/>
          </a:xfrm>
          <a:prstGeom prst="rect">
            <a:avLst/>
          </a:prstGeom>
        </p:spPr>
      </p:pic>
      <p:sp>
        <p:nvSpPr>
          <p:cNvPr id="5"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6" name="Slide Number Placeholder 5"/>
          <p:cNvSpPr>
            <a:spLocks noGrp="1"/>
          </p:cNvSpPr>
          <p:nvPr>
            <p:ph type="sldNum" sz="quarter" idx="12"/>
          </p:nvPr>
        </p:nvSpPr>
        <p:spPr/>
        <p:txBody>
          <a:bodyPr/>
          <a:lstStyle/>
          <a:p>
            <a:fld id="{A3F31473-23EB-4724-8B59-FE6D21D89FA4}" type="slidenum">
              <a:rPr lang="en-US" smtClean="0"/>
              <a:pPr/>
              <a:t>90</a:t>
            </a:fld>
            <a:endParaRPr lang="en-US"/>
          </a:p>
        </p:txBody>
      </p:sp>
    </p:spTree>
    <p:extLst>
      <p:ext uri="{BB962C8B-B14F-4D97-AF65-F5344CB8AC3E}">
        <p14:creationId xmlns:p14="http://schemas.microsoft.com/office/powerpoint/2010/main" xmlns="" val="1953076771"/>
      </p:ext>
    </p:extLst>
  </p:cSld>
  <p:clrMapOvr>
    <a:masterClrMapping/>
  </p:clrMapOvr>
  <p:transition spd="med">
    <p:wipe dir="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0969943" cy="1143000"/>
          </a:xfrm>
        </p:spPr>
        <p:txBody>
          <a:bodyPr>
            <a:noAutofit/>
          </a:bodyPr>
          <a:lstStyle/>
          <a:p>
            <a:pPr algn="just"/>
            <a:r>
              <a:rPr lang="en-US" sz="2800" b="1" dirty="0" smtClean="0">
                <a:solidFill>
                  <a:srgbClr val="C00000"/>
                </a:solidFill>
                <a:latin typeface="Times New Roman" pitchFamily="18" charset="0"/>
                <a:cs typeface="Times New Roman" pitchFamily="18" charset="0"/>
              </a:rPr>
              <a:t>Section 454 Adjudication of Penalties and</a:t>
            </a:r>
            <a:r>
              <a:rPr lang="en-US" sz="2800" b="1" dirty="0" smtClean="0">
                <a:solidFill>
                  <a:sysClr val="windowText" lastClr="000000"/>
                </a:solidFill>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Rule 3 of Companies (Adjudication of Penalties) Rules, 2014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912812" y="1371600"/>
            <a:ext cx="10969943" cy="4800600"/>
          </a:xfrm>
        </p:spPr>
        <p:txBody>
          <a:bodyPr>
            <a:normAutofit/>
          </a:bodyPr>
          <a:lstStyle/>
          <a:p>
            <a:pPr marL="576263" indent="-466725" algn="just">
              <a:buNone/>
            </a:pPr>
            <a:r>
              <a:rPr lang="en-US" b="1" u="sng" dirty="0" smtClean="0">
                <a:latin typeface="Times New Roman" pitchFamily="18" charset="0"/>
                <a:cs typeface="Times New Roman" pitchFamily="18" charset="0"/>
              </a:rPr>
              <a:t>Section 454(1)</a:t>
            </a:r>
          </a:p>
          <a:p>
            <a:pPr marL="463550" indent="-354013" algn="just">
              <a:buClrTx/>
            </a:pPr>
            <a:r>
              <a:rPr lang="en-US" sz="2800" dirty="0" smtClean="0">
                <a:latin typeface="Times New Roman" pitchFamily="18" charset="0"/>
                <a:cs typeface="Times New Roman" pitchFamily="18" charset="0"/>
              </a:rPr>
              <a:t>The Central Government (CG) may, by an order published in the Official Gazette, appoint as many officers of the Central Government, </a:t>
            </a:r>
            <a:r>
              <a:rPr lang="en-US" sz="2800" b="1" u="sng" dirty="0" smtClean="0">
                <a:solidFill>
                  <a:srgbClr val="C00000"/>
                </a:solidFill>
                <a:latin typeface="Times New Roman" pitchFamily="18" charset="0"/>
                <a:cs typeface="Times New Roman" pitchFamily="18" charset="0"/>
              </a:rPr>
              <a:t>not below the rank of Registrar</a:t>
            </a:r>
            <a:r>
              <a:rPr lang="en-US" sz="2800" dirty="0" smtClean="0">
                <a:latin typeface="Times New Roman" pitchFamily="18" charset="0"/>
                <a:cs typeface="Times New Roman" pitchFamily="18" charset="0"/>
              </a:rPr>
              <a:t>, as adjudicating officers for adjudging penalty under the provisions of this Act in the manner as per the </a:t>
            </a:r>
            <a:r>
              <a:rPr lang="en-US" sz="2800" dirty="0" smtClean="0">
                <a:solidFill>
                  <a:sysClr val="windowText" lastClr="000000"/>
                </a:solidFill>
                <a:latin typeface="Times New Roman" pitchFamily="18" charset="0"/>
                <a:cs typeface="Times New Roman" pitchFamily="18" charset="0"/>
              </a:rPr>
              <a:t>Companies (Adjudication of Penalties) Rules, 2014</a:t>
            </a:r>
            <a:r>
              <a:rPr lang="en-US" sz="2800" dirty="0" smtClean="0">
                <a:latin typeface="Times New Roman" pitchFamily="18" charset="0"/>
                <a:cs typeface="Times New Roman" pitchFamily="18" charset="0"/>
              </a:rPr>
              <a:t>.</a:t>
            </a:r>
          </a:p>
          <a:p>
            <a:pPr marL="463550" indent="-354013" algn="just">
              <a:spcBef>
                <a:spcPts val="200"/>
              </a:spcBef>
              <a:buClrTx/>
            </a:pPr>
            <a:endParaRPr lang="en-US" sz="1400" dirty="0" smtClean="0">
              <a:latin typeface="Times New Roman" pitchFamily="18" charset="0"/>
              <a:cs typeface="Times New Roman" pitchFamily="18" charset="0"/>
            </a:endParaRPr>
          </a:p>
          <a:p>
            <a:pPr marL="119063" indent="-9525" algn="just">
              <a:buNone/>
            </a:pPr>
            <a:r>
              <a:rPr lang="en-US" sz="2400" b="1" u="sng" dirty="0" smtClean="0">
                <a:latin typeface="Times New Roman" pitchFamily="18" charset="0"/>
                <a:cs typeface="Times New Roman" pitchFamily="18" charset="0"/>
              </a:rPr>
              <a:t>Section 452 (2)</a:t>
            </a:r>
          </a:p>
          <a:p>
            <a:pPr marL="404813" indent="-295275" algn="just">
              <a:buClrTx/>
            </a:pPr>
            <a:r>
              <a:rPr lang="en-US" sz="2800" dirty="0" smtClean="0">
                <a:latin typeface="Times New Roman" pitchFamily="18" charset="0"/>
                <a:cs typeface="Times New Roman" pitchFamily="18" charset="0"/>
              </a:rPr>
              <a:t>The CG shall specify the jurisdiction of appointed adjudicating officers in the order.</a:t>
            </a: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91</a:t>
            </a:fld>
            <a:endParaRPr lang="en-US"/>
          </a:p>
        </p:txBody>
      </p:sp>
    </p:spTree>
    <p:extLst>
      <p:ext uri="{BB962C8B-B14F-4D97-AF65-F5344CB8AC3E}">
        <p14:creationId xmlns:p14="http://schemas.microsoft.com/office/powerpoint/2010/main" xmlns="" val="2150501890"/>
      </p:ext>
    </p:extLst>
  </p:cSld>
  <p:clrMapOvr>
    <a:masterClrMapping/>
  </p:clrMapOvr>
  <p:transition spd="med">
    <p:wipe dir="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28600"/>
            <a:ext cx="10969943" cy="762000"/>
          </a:xfrm>
        </p:spPr>
        <p:txBody>
          <a:bodyPr>
            <a:normAutofit/>
          </a:bodyPr>
          <a:lstStyle/>
          <a:p>
            <a:r>
              <a:rPr lang="en-US" sz="3600" b="1" u="sng" dirty="0" smtClean="0">
                <a:solidFill>
                  <a:srgbClr val="C00000"/>
                </a:solidFill>
                <a:latin typeface="Times New Roman" pitchFamily="18" charset="0"/>
                <a:cs typeface="Times New Roman" pitchFamily="18" charset="0"/>
              </a:rPr>
              <a:t>Imposing Penalty for Non Compliance</a:t>
            </a:r>
            <a:r>
              <a:rPr lang="en-US" sz="3600" b="1" u="sng" dirty="0" smtClean="0">
                <a:solidFill>
                  <a:srgbClr val="C00000"/>
                </a:solidFill>
              </a:rPr>
              <a:t> </a:t>
            </a:r>
            <a:endParaRPr lang="en-US" sz="3600" b="1" u="sng" dirty="0"/>
          </a:p>
        </p:txBody>
      </p:sp>
      <p:sp>
        <p:nvSpPr>
          <p:cNvPr id="3" name="Content Placeholder 2"/>
          <p:cNvSpPr>
            <a:spLocks noGrp="1"/>
          </p:cNvSpPr>
          <p:nvPr>
            <p:ph idx="1"/>
          </p:nvPr>
        </p:nvSpPr>
        <p:spPr>
          <a:xfrm>
            <a:off x="609441" y="1219200"/>
            <a:ext cx="10969943" cy="5105400"/>
          </a:xfrm>
        </p:spPr>
        <p:txBody>
          <a:bodyPr>
            <a:noAutofit/>
          </a:bodyPr>
          <a:lstStyle/>
          <a:p>
            <a:pPr marL="739775" indent="-630238" algn="just">
              <a:buNone/>
            </a:pPr>
            <a:r>
              <a:rPr lang="en-US" sz="3200" b="1" u="sng" dirty="0" smtClean="0">
                <a:latin typeface="Times New Roman" pitchFamily="18" charset="0"/>
                <a:cs typeface="Times New Roman" pitchFamily="18" charset="0"/>
              </a:rPr>
              <a:t>Section 454 (3) – Substituted 02.11.2018</a:t>
            </a:r>
          </a:p>
          <a:p>
            <a:pPr marL="739775" indent="-630238" algn="just">
              <a:buNone/>
            </a:pPr>
            <a:endParaRPr lang="en-US" sz="600" b="1" u="sng" dirty="0" smtClean="0">
              <a:latin typeface="Times New Roman" pitchFamily="18" charset="0"/>
              <a:cs typeface="Times New Roman" pitchFamily="18" charset="0"/>
            </a:endParaRPr>
          </a:p>
          <a:p>
            <a:pPr marL="347663" indent="-347663" algn="just">
              <a:buNone/>
            </a:pPr>
            <a:r>
              <a:rPr lang="en-US" sz="3200" dirty="0" smtClean="0">
                <a:latin typeface="Times New Roman" pitchFamily="18" charset="0"/>
                <a:cs typeface="Times New Roman" pitchFamily="18" charset="0"/>
              </a:rPr>
              <a:t>    If there is any </a:t>
            </a:r>
            <a:r>
              <a:rPr lang="en-US" sz="3200" dirty="0" smtClean="0">
                <a:solidFill>
                  <a:srgbClr val="FF0000"/>
                </a:solidFill>
                <a:latin typeface="Times New Roman" pitchFamily="18" charset="0"/>
                <a:cs typeface="Times New Roman" pitchFamily="18" charset="0"/>
              </a:rPr>
              <a:t>non-compliance or default under </a:t>
            </a:r>
            <a:r>
              <a:rPr lang="en-US" sz="3200" dirty="0" smtClean="0">
                <a:latin typeface="Times New Roman" pitchFamily="18" charset="0"/>
                <a:cs typeface="Times New Roman" pitchFamily="18" charset="0"/>
              </a:rPr>
              <a:t>the relevant provisions of the Companies Act, 2013 then adjudicating officer may, by an order –</a:t>
            </a:r>
          </a:p>
          <a:p>
            <a:pPr marL="347663" indent="-347663" algn="just">
              <a:buNone/>
            </a:pPr>
            <a:endParaRPr lang="en-US" sz="105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	</a:t>
            </a:r>
            <a:r>
              <a:rPr lang="en-US" sz="3200" dirty="0" smtClean="0">
                <a:solidFill>
                  <a:srgbClr val="FF0000"/>
                </a:solidFill>
                <a:latin typeface="Times New Roman" pitchFamily="18" charset="0"/>
                <a:cs typeface="Times New Roman" pitchFamily="18" charset="0"/>
              </a:rPr>
              <a:t>Impose penalty </a:t>
            </a:r>
            <a:r>
              <a:rPr lang="en-US" sz="3200" dirty="0" smtClean="0">
                <a:latin typeface="Times New Roman" pitchFamily="18" charset="0"/>
                <a:cs typeface="Times New Roman" pitchFamily="18" charset="0"/>
              </a:rPr>
              <a:t>on the Company, the officer who is in default, or 	any other person, as the case may be; and</a:t>
            </a:r>
            <a:endParaRPr lang="en-US" sz="1600" dirty="0" smtClean="0">
              <a:latin typeface="Times New Roman" pitchFamily="18" charset="0"/>
              <a:cs typeface="Times New Roman" pitchFamily="18" charset="0"/>
            </a:endParaRPr>
          </a:p>
          <a:p>
            <a:pPr algn="just">
              <a:buNone/>
            </a:pPr>
            <a:endParaRPr lang="en-US" sz="14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b)	direct such company, or officer who is in default, or any other 	person, as the case may be, </a:t>
            </a:r>
            <a:r>
              <a:rPr lang="en-US" sz="3200" dirty="0" smtClean="0">
                <a:solidFill>
                  <a:srgbClr val="FF0000"/>
                </a:solidFill>
                <a:latin typeface="Times New Roman" pitchFamily="18" charset="0"/>
                <a:cs typeface="Times New Roman" pitchFamily="18" charset="0"/>
              </a:rPr>
              <a:t>to rectify the default</a:t>
            </a:r>
            <a:r>
              <a:rPr lang="en-US" sz="3200" dirty="0" smtClean="0">
                <a:latin typeface="Times New Roman" pitchFamily="18" charset="0"/>
                <a:cs typeface="Times New Roman" pitchFamily="18" charset="0"/>
              </a:rPr>
              <a:t>, wherever he 	considers fit.</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92</a:t>
            </a:fld>
            <a:endParaRPr lang="en-US"/>
          </a:p>
        </p:txBody>
      </p:sp>
    </p:spTree>
    <p:extLst>
      <p:ext uri="{BB962C8B-B14F-4D97-AF65-F5344CB8AC3E}">
        <p14:creationId xmlns:p14="http://schemas.microsoft.com/office/powerpoint/2010/main" xmlns="" val="1456642188"/>
      </p:ext>
    </p:extLst>
  </p:cSld>
  <p:clrMapOvr>
    <a:masterClrMapping/>
  </p:clrMapOvr>
  <p:transition spd="med">
    <p:wipe dir="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304800"/>
            <a:ext cx="10969943" cy="990600"/>
          </a:xfrm>
        </p:spPr>
        <p:txBody>
          <a:bodyPr>
            <a:noAutofit/>
          </a:bodyPr>
          <a:lstStyle/>
          <a:p>
            <a:pPr algn="just"/>
            <a:r>
              <a:rPr lang="en-US" sz="2800" b="1" u="sng" dirty="0" smtClean="0">
                <a:solidFill>
                  <a:srgbClr val="C00000"/>
                </a:solidFill>
                <a:latin typeface="Times New Roman" pitchFamily="18" charset="0"/>
                <a:cs typeface="Times New Roman" pitchFamily="18" charset="0"/>
              </a:rPr>
              <a:t>Section 454 (4) Opportunity of Being heard and Companies (Adjudication of Penalties) Rules, 2014 </a:t>
            </a:r>
            <a:endParaRPr lang="en-US" sz="24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531812" y="1524000"/>
            <a:ext cx="11277600" cy="5105400"/>
          </a:xfrm>
        </p:spPr>
        <p:txBody>
          <a:bodyPr>
            <a:noAutofit/>
          </a:bodyPr>
          <a:lstStyle/>
          <a:p>
            <a:pPr marL="624078" indent="-514350" algn="just">
              <a:buClrTx/>
              <a:buSzPct val="76000"/>
            </a:pPr>
            <a:r>
              <a:rPr lang="en-US" sz="2800" b="1" u="sng" dirty="0" smtClean="0">
                <a:latin typeface="Times New Roman" pitchFamily="18" charset="0"/>
                <a:cs typeface="Times New Roman" pitchFamily="18" charset="0"/>
              </a:rPr>
              <a:t>Section 454 (4)</a:t>
            </a:r>
          </a:p>
          <a:p>
            <a:pPr marL="624078" indent="-514350" algn="just">
              <a:buClrTx/>
              <a:buSzPct val="76000"/>
              <a:buNone/>
            </a:pPr>
            <a:r>
              <a:rPr lang="en-US" sz="2800" dirty="0" smtClean="0">
                <a:latin typeface="Times New Roman" pitchFamily="18" charset="0"/>
                <a:cs typeface="Times New Roman" pitchFamily="18" charset="0"/>
              </a:rPr>
              <a:t>     The adjudicating officer before imposing any penalty shall give a </a:t>
            </a:r>
            <a:r>
              <a:rPr lang="en-US" sz="2800" dirty="0" smtClean="0">
                <a:solidFill>
                  <a:srgbClr val="C00000"/>
                </a:solidFill>
                <a:latin typeface="Times New Roman" pitchFamily="18" charset="0"/>
                <a:cs typeface="Times New Roman" pitchFamily="18" charset="0"/>
              </a:rPr>
              <a:t>reasonable opportunity of being heard </a:t>
            </a:r>
            <a:r>
              <a:rPr lang="en-US" sz="2800" dirty="0" smtClean="0">
                <a:latin typeface="Times New Roman" pitchFamily="18" charset="0"/>
                <a:cs typeface="Times New Roman" pitchFamily="18" charset="0"/>
              </a:rPr>
              <a:t>and issue a written notice in the specified manner to such Company and the officer who is in default </a:t>
            </a:r>
          </a:p>
          <a:p>
            <a:pPr marL="624078" indent="-514350" algn="just">
              <a:buClr>
                <a:schemeClr val="tx1"/>
              </a:buClr>
              <a:buSzPct val="76000"/>
              <a:buFont typeface="Arial" pitchFamily="34" charset="0"/>
              <a:buChar char="•"/>
            </a:pPr>
            <a:r>
              <a:rPr lang="en-US" sz="2800" b="1" u="sng" dirty="0" smtClean="0">
                <a:latin typeface="Times New Roman" pitchFamily="18" charset="0"/>
                <a:cs typeface="Times New Roman" pitchFamily="18" charset="0"/>
              </a:rPr>
              <a:t> Rule 3 (2) reads that </a:t>
            </a:r>
          </a:p>
          <a:p>
            <a:pPr marL="624078" indent="-514350" algn="just">
              <a:buClrTx/>
              <a:buSzPct val="76000"/>
              <a:buNone/>
            </a:pPr>
            <a:r>
              <a:rPr lang="en-US" sz="2800" dirty="0" smtClean="0">
                <a:latin typeface="Times New Roman" pitchFamily="18" charset="0"/>
                <a:cs typeface="Times New Roman" pitchFamily="18" charset="0"/>
              </a:rPr>
              <a:t>     The adjudicating officer shall issue a written notice in the specified manner to the Company and the officer in default </a:t>
            </a:r>
            <a:r>
              <a:rPr lang="en-US" sz="2800" b="1" u="sng" dirty="0" smtClean="0">
                <a:solidFill>
                  <a:srgbClr val="C00000"/>
                </a:solidFill>
                <a:latin typeface="Times New Roman" pitchFamily="18" charset="0"/>
                <a:cs typeface="Times New Roman" pitchFamily="18" charset="0"/>
              </a:rPr>
              <a:t>or any other person</a:t>
            </a:r>
            <a:r>
              <a:rPr lang="en-US" sz="2800" dirty="0" smtClean="0">
                <a:latin typeface="Times New Roman" pitchFamily="18" charset="0"/>
                <a:cs typeface="Times New Roman" pitchFamily="18" charset="0"/>
              </a:rPr>
              <a:t>, as the case may be, </a:t>
            </a:r>
            <a:r>
              <a:rPr lang="en-US" sz="2800" dirty="0" smtClean="0">
                <a:solidFill>
                  <a:srgbClr val="C00000"/>
                </a:solidFill>
                <a:latin typeface="Times New Roman" pitchFamily="18" charset="0"/>
                <a:cs typeface="Times New Roman" pitchFamily="18" charset="0"/>
              </a:rPr>
              <a:t>to show cause</a:t>
            </a:r>
            <a:r>
              <a:rPr lang="en-US" sz="2800" dirty="0" smtClean="0">
                <a:latin typeface="Times New Roman" pitchFamily="18" charset="0"/>
                <a:cs typeface="Times New Roman" pitchFamily="18" charset="0"/>
              </a:rPr>
              <a:t>, within such period as may be specified in the notice (which is not &lt;15 days and &gt;30 days ) why the penalty should not be imposed on it or him.</a:t>
            </a: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93</a:t>
            </a:fld>
            <a:endParaRPr lang="en-US"/>
          </a:p>
        </p:txBody>
      </p:sp>
    </p:spTree>
    <p:extLst>
      <p:ext uri="{BB962C8B-B14F-4D97-AF65-F5344CB8AC3E}">
        <p14:creationId xmlns:p14="http://schemas.microsoft.com/office/powerpoint/2010/main" xmlns="" val="4231678451"/>
      </p:ext>
    </p:extLst>
  </p:cSld>
  <p:clrMapOvr>
    <a:masterClrMapping/>
  </p:clrMapOvr>
  <p:transition spd="med">
    <p:wipe dir="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704088"/>
            <a:ext cx="10969943" cy="591312"/>
          </a:xfrm>
        </p:spPr>
        <p:txBody>
          <a:bodyPr>
            <a:normAutofit fontScale="90000"/>
          </a:bodyPr>
          <a:lstStyle/>
          <a:p>
            <a:r>
              <a:rPr lang="en-US" sz="4400" b="1" u="sng" dirty="0" smtClean="0">
                <a:solidFill>
                  <a:srgbClr val="C00000"/>
                </a:solidFill>
                <a:latin typeface="Times New Roman" pitchFamily="18" charset="0"/>
                <a:cs typeface="Times New Roman" pitchFamily="18" charset="0"/>
              </a:rPr>
              <a:t>Rule 3 (3) </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8012" y="1752600"/>
            <a:ext cx="10969943" cy="4572000"/>
          </a:xfrm>
        </p:spPr>
        <p:txBody>
          <a:bodyPr>
            <a:noAutofit/>
          </a:bodyPr>
          <a:lstStyle/>
          <a:p>
            <a:pPr>
              <a:buClrTx/>
            </a:pPr>
            <a:r>
              <a:rPr lang="en-US" sz="4000" dirty="0" smtClean="0">
                <a:latin typeface="Times New Roman" pitchFamily="18" charset="0"/>
                <a:cs typeface="Times New Roman" pitchFamily="18" charset="0"/>
              </a:rPr>
              <a:t>The </a:t>
            </a:r>
            <a:r>
              <a:rPr lang="en-US" sz="4000" dirty="0" smtClean="0">
                <a:solidFill>
                  <a:srgbClr val="C00000"/>
                </a:solidFill>
                <a:latin typeface="Times New Roman" pitchFamily="18" charset="0"/>
                <a:cs typeface="Times New Roman" pitchFamily="18" charset="0"/>
              </a:rPr>
              <a:t>notice </a:t>
            </a:r>
            <a:r>
              <a:rPr lang="en-US" sz="4000" dirty="0" smtClean="0">
                <a:latin typeface="Times New Roman" pitchFamily="18" charset="0"/>
                <a:cs typeface="Times New Roman" pitchFamily="18" charset="0"/>
              </a:rPr>
              <a:t>issued shall clearly </a:t>
            </a:r>
            <a:r>
              <a:rPr lang="en-US" sz="4000" dirty="0" smtClean="0">
                <a:solidFill>
                  <a:srgbClr val="C00000"/>
                </a:solidFill>
                <a:latin typeface="Times New Roman" pitchFamily="18" charset="0"/>
                <a:cs typeface="Times New Roman" pitchFamily="18" charset="0"/>
              </a:rPr>
              <a:t>specify the nature of   non-compliance </a:t>
            </a:r>
            <a:r>
              <a:rPr lang="en-US" sz="4000" dirty="0" smtClean="0">
                <a:latin typeface="Times New Roman" pitchFamily="18" charset="0"/>
                <a:cs typeface="Times New Roman" pitchFamily="18" charset="0"/>
              </a:rPr>
              <a:t>or </a:t>
            </a:r>
            <a:r>
              <a:rPr lang="en-US" sz="4000" dirty="0" smtClean="0">
                <a:solidFill>
                  <a:srgbClr val="C00000"/>
                </a:solidFill>
                <a:latin typeface="Times New Roman" pitchFamily="18" charset="0"/>
                <a:cs typeface="Times New Roman" pitchFamily="18" charset="0"/>
              </a:rPr>
              <a:t>default</a:t>
            </a:r>
            <a:r>
              <a:rPr lang="en-US" sz="4000" dirty="0" smtClean="0">
                <a:latin typeface="Times New Roman" pitchFamily="18" charset="0"/>
                <a:cs typeface="Times New Roman" pitchFamily="18" charset="0"/>
              </a:rPr>
              <a:t> have been committed or made by such Company and the  officer who is in default or any other person, as the case may be and also </a:t>
            </a:r>
            <a:r>
              <a:rPr lang="en-US" sz="4000" dirty="0" smtClean="0">
                <a:solidFill>
                  <a:srgbClr val="C00000"/>
                </a:solidFill>
                <a:latin typeface="Times New Roman" pitchFamily="18" charset="0"/>
                <a:cs typeface="Times New Roman" pitchFamily="18" charset="0"/>
              </a:rPr>
              <a:t>draw attention to the relevant penal provisions</a:t>
            </a:r>
            <a:r>
              <a:rPr lang="en-US" sz="4000" dirty="0" smtClean="0">
                <a:latin typeface="Times New Roman" pitchFamily="18" charset="0"/>
                <a:cs typeface="Times New Roman" pitchFamily="18" charset="0"/>
              </a:rPr>
              <a:t> of the act and the maximum penalty which can be imposed on it and him.</a:t>
            </a:r>
            <a:endParaRPr lang="en-US" sz="36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94</a:t>
            </a:fld>
            <a:endParaRPr lang="en-US"/>
          </a:p>
        </p:txBody>
      </p:sp>
    </p:spTree>
    <p:extLst>
      <p:ext uri="{BB962C8B-B14F-4D97-AF65-F5344CB8AC3E}">
        <p14:creationId xmlns:p14="http://schemas.microsoft.com/office/powerpoint/2010/main" xmlns="" val="2709957232"/>
      </p:ext>
    </p:extLst>
  </p:cSld>
  <p:clrMapOvr>
    <a:masterClrMapping/>
  </p:clrMapOvr>
  <p:transition spd="med">
    <p:wipe dir="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533400"/>
            <a:ext cx="10969943" cy="667512"/>
          </a:xfrm>
        </p:spPr>
        <p:txBody>
          <a:bodyPr>
            <a:normAutofit fontScale="90000"/>
          </a:bodyPr>
          <a:lstStyle/>
          <a:p>
            <a:r>
              <a:rPr lang="en-US" sz="4000" b="1" u="sng" dirty="0" smtClean="0">
                <a:solidFill>
                  <a:srgbClr val="C00000"/>
                </a:solidFill>
                <a:latin typeface="Times New Roman" pitchFamily="18" charset="0"/>
                <a:cs typeface="Times New Roman" pitchFamily="18" charset="0"/>
              </a:rPr>
              <a:t>Rule 3 (4)</a:t>
            </a:r>
            <a:endParaRPr lang="en-US" sz="4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441" y="1371600"/>
            <a:ext cx="10969943" cy="5181600"/>
          </a:xfrm>
        </p:spPr>
        <p:txBody>
          <a:bodyPr>
            <a:noAutofit/>
          </a:bodyPr>
          <a:lstStyle/>
          <a:p>
            <a:pPr marL="4763" indent="-4763" algn="just">
              <a:buNone/>
            </a:pPr>
            <a:r>
              <a:rPr lang="en-US" sz="2800" dirty="0" smtClean="0">
                <a:latin typeface="Times New Roman" pitchFamily="18" charset="0"/>
                <a:cs typeface="Times New Roman" pitchFamily="18" charset="0"/>
              </a:rPr>
              <a:t>The Company and the officer who is in default or any other person has </a:t>
            </a:r>
            <a:r>
              <a:rPr lang="en-US" sz="2800" dirty="0" smtClean="0">
                <a:solidFill>
                  <a:srgbClr val="C00000"/>
                </a:solidFill>
                <a:latin typeface="Times New Roman" pitchFamily="18" charset="0"/>
                <a:cs typeface="Times New Roman" pitchFamily="18" charset="0"/>
              </a:rPr>
              <a:t>to reply to such notice shall be filed in electronic mode</a:t>
            </a: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only within time specified in notice.</a:t>
            </a:r>
          </a:p>
          <a:p>
            <a:pPr marL="0" indent="0" algn="just">
              <a:buNone/>
            </a:pPr>
            <a:r>
              <a:rPr lang="en-US" sz="2800" dirty="0" smtClean="0">
                <a:latin typeface="Times New Roman" pitchFamily="18" charset="0"/>
                <a:cs typeface="Times New Roman" pitchFamily="18" charset="0"/>
              </a:rPr>
              <a:t>However adjudicating officer may </a:t>
            </a:r>
            <a:r>
              <a:rPr lang="en-US" sz="2800" dirty="0" smtClean="0">
                <a:solidFill>
                  <a:srgbClr val="C00000"/>
                </a:solidFill>
                <a:latin typeface="Times New Roman" pitchFamily="18" charset="0"/>
                <a:cs typeface="Times New Roman" pitchFamily="18" charset="0"/>
              </a:rPr>
              <a:t>grant extension of further period not exceeding 15 days</a:t>
            </a: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if Company and the officer who is in default or any other person satisfies that</a:t>
            </a:r>
          </a:p>
          <a:p>
            <a:pPr marL="0" indent="0" algn="just">
              <a:buNone/>
            </a:pPr>
            <a:endParaRPr lang="en-US" sz="600" dirty="0" smtClean="0">
              <a:latin typeface="Times New Roman" pitchFamily="18" charset="0"/>
              <a:cs typeface="Times New Roman" pitchFamily="18" charset="0"/>
            </a:endParaRPr>
          </a:p>
          <a:p>
            <a:pPr marL="514350" indent="-514350" algn="just">
              <a:buClrTx/>
              <a:buAutoNum type="alphaLcParenR"/>
            </a:pPr>
            <a:r>
              <a:rPr lang="en-US" sz="2800" dirty="0" smtClean="0">
                <a:latin typeface="Times New Roman" pitchFamily="18" charset="0"/>
                <a:cs typeface="Times New Roman" pitchFamily="18" charset="0"/>
              </a:rPr>
              <a:t>it or he has </a:t>
            </a:r>
            <a:r>
              <a:rPr lang="en-US" sz="2800" dirty="0" smtClean="0">
                <a:solidFill>
                  <a:srgbClr val="C00000"/>
                </a:solidFill>
                <a:latin typeface="Times New Roman" pitchFamily="18" charset="0"/>
                <a:cs typeface="Times New Roman" pitchFamily="18" charset="0"/>
              </a:rPr>
              <a:t>sufficient cause for not responding </a:t>
            </a:r>
            <a:r>
              <a:rPr lang="en-US" sz="2800" dirty="0" smtClean="0">
                <a:latin typeface="Times New Roman" pitchFamily="18" charset="0"/>
                <a:cs typeface="Times New Roman" pitchFamily="18" charset="0"/>
              </a:rPr>
              <a:t>to the notice within the stipulated period or </a:t>
            </a:r>
          </a:p>
          <a:p>
            <a:pPr marL="514350" indent="-514350" algn="just">
              <a:buClrTx/>
              <a:buAutoNum type="alphaLcParenR"/>
            </a:pPr>
            <a:endParaRPr lang="en-US" sz="400" dirty="0" smtClean="0">
              <a:latin typeface="Times New Roman" pitchFamily="18" charset="0"/>
              <a:cs typeface="Times New Roman" pitchFamily="18" charset="0"/>
            </a:endParaRPr>
          </a:p>
          <a:p>
            <a:pPr marL="514350" indent="-514350" algn="just">
              <a:buClrTx/>
              <a:buAutoNum type="alphaLcParenR"/>
            </a:pPr>
            <a:r>
              <a:rPr lang="en-US" sz="2800" dirty="0" smtClean="0">
                <a:latin typeface="Times New Roman" pitchFamily="18" charset="0"/>
                <a:cs typeface="Times New Roman" pitchFamily="18" charset="0"/>
              </a:rPr>
              <a:t>the adjudicating officer has reason to believe that the company or the officer or the person has received a shorter notice and </a:t>
            </a:r>
            <a:r>
              <a:rPr lang="en-US" sz="2800" dirty="0" smtClean="0">
                <a:solidFill>
                  <a:srgbClr val="C00000"/>
                </a:solidFill>
                <a:latin typeface="Times New Roman" pitchFamily="18" charset="0"/>
                <a:cs typeface="Times New Roman" pitchFamily="18" charset="0"/>
              </a:rPr>
              <a:t>did not have reasonable time to give reply.</a:t>
            </a:r>
            <a:endParaRPr lang="en-US" sz="2800" dirty="0">
              <a:solidFill>
                <a:srgbClr val="C0000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95</a:t>
            </a:fld>
            <a:endParaRPr lang="en-US"/>
          </a:p>
        </p:txBody>
      </p:sp>
    </p:spTree>
    <p:extLst>
      <p:ext uri="{BB962C8B-B14F-4D97-AF65-F5344CB8AC3E}">
        <p14:creationId xmlns:p14="http://schemas.microsoft.com/office/powerpoint/2010/main" xmlns="" val="345768665"/>
      </p:ext>
    </p:extLst>
  </p:cSld>
  <p:clrMapOvr>
    <a:masterClrMapping/>
  </p:clrMapOvr>
  <p:transition spd="med">
    <p:wipe dir="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81000"/>
            <a:ext cx="10969943" cy="838200"/>
          </a:xfrm>
        </p:spPr>
        <p:txBody>
          <a:bodyPr>
            <a:normAutofit/>
          </a:bodyPr>
          <a:lstStyle/>
          <a:p>
            <a:r>
              <a:rPr lang="en-US" sz="3600" b="1" u="sng" dirty="0" smtClean="0">
                <a:solidFill>
                  <a:srgbClr val="C00000"/>
                </a:solidFill>
                <a:latin typeface="Times New Roman" pitchFamily="18" charset="0"/>
                <a:cs typeface="Times New Roman" pitchFamily="18" charset="0"/>
              </a:rPr>
              <a:t>Rule 3( 5)</a:t>
            </a:r>
            <a:endParaRPr lang="en-US"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441" y="1447800"/>
            <a:ext cx="10969943" cy="4876800"/>
          </a:xfrm>
        </p:spPr>
        <p:txBody>
          <a:bodyPr>
            <a:normAutofit/>
          </a:bodyPr>
          <a:lstStyle/>
          <a:p>
            <a:pPr marL="231775" indent="-231775" algn="just">
              <a:buClrTx/>
              <a:buFont typeface="Arial" pitchFamily="34" charset="0"/>
              <a:buChar char="•"/>
              <a:tabLst>
                <a:tab pos="404813" algn="l"/>
              </a:tabLst>
            </a:pPr>
            <a:r>
              <a:rPr lang="en-US" sz="3200" dirty="0" smtClean="0">
                <a:latin typeface="Times New Roman" pitchFamily="18" charset="0"/>
                <a:cs typeface="Times New Roman" pitchFamily="18" charset="0"/>
              </a:rPr>
              <a:t>If in the opinion of Adjudicating officer physical appearance is required, he may issue </a:t>
            </a:r>
            <a:r>
              <a:rPr lang="en-US" sz="3200" dirty="0" smtClean="0">
                <a:solidFill>
                  <a:srgbClr val="C00000"/>
                </a:solidFill>
                <a:latin typeface="Times New Roman" pitchFamily="18" charset="0"/>
                <a:cs typeface="Times New Roman" pitchFamily="18" charset="0"/>
              </a:rPr>
              <a:t>notice within a period of 10 days from </a:t>
            </a:r>
            <a:r>
              <a:rPr lang="en-US" sz="3200" dirty="0" smtClean="0">
                <a:latin typeface="Times New Roman" pitchFamily="18" charset="0"/>
                <a:cs typeface="Times New Roman" pitchFamily="18" charset="0"/>
              </a:rPr>
              <a:t>the date of reply and fix a date for appearance.</a:t>
            </a:r>
          </a:p>
          <a:p>
            <a:pPr marL="109728" indent="0" algn="just">
              <a:buClrTx/>
              <a:buFont typeface="Wingdings" pitchFamily="2" charset="2"/>
              <a:buChar char="§"/>
            </a:pPr>
            <a:endParaRPr lang="en-US" sz="1100" dirty="0" smtClean="0">
              <a:latin typeface="Times New Roman" pitchFamily="18" charset="0"/>
              <a:cs typeface="Times New Roman" pitchFamily="18" charset="0"/>
            </a:endParaRPr>
          </a:p>
          <a:p>
            <a:pPr marL="236538" indent="-236538" algn="just">
              <a:buClrTx/>
              <a:buFont typeface="Arial" pitchFamily="34" charset="0"/>
              <a:buChar char="•"/>
            </a:pPr>
            <a:r>
              <a:rPr lang="en-IN" sz="3200" dirty="0" smtClean="0">
                <a:latin typeface="Times New Roman" pitchFamily="18" charset="0"/>
                <a:cs typeface="Times New Roman" pitchFamily="18" charset="0"/>
              </a:rPr>
              <a:t>Provided that if any person, to whom a notice is issued under sub-rule (2), </a:t>
            </a:r>
            <a:r>
              <a:rPr lang="en-IN" sz="3200" dirty="0" smtClean="0">
                <a:solidFill>
                  <a:srgbClr val="C00000"/>
                </a:solidFill>
                <a:latin typeface="Times New Roman" pitchFamily="18" charset="0"/>
                <a:cs typeface="Times New Roman" pitchFamily="18" charset="0"/>
              </a:rPr>
              <a:t>desires to make an oral representation</a:t>
            </a:r>
            <a:r>
              <a:rPr lang="en-IN" sz="3200" dirty="0" smtClean="0">
                <a:latin typeface="Times New Roman" pitchFamily="18" charset="0"/>
                <a:cs typeface="Times New Roman" pitchFamily="18" charset="0"/>
              </a:rPr>
              <a:t>, whether personally or through his authorised representative </a:t>
            </a:r>
            <a:r>
              <a:rPr lang="en-IN" sz="3200" dirty="0" smtClean="0">
                <a:solidFill>
                  <a:srgbClr val="C00000"/>
                </a:solidFill>
                <a:latin typeface="Times New Roman" pitchFamily="18" charset="0"/>
                <a:cs typeface="Times New Roman" pitchFamily="18" charset="0"/>
              </a:rPr>
              <a:t>and has indicated the same </a:t>
            </a:r>
            <a:r>
              <a:rPr lang="en-IN" sz="3200" dirty="0" smtClean="0">
                <a:latin typeface="Times New Roman" pitchFamily="18" charset="0"/>
                <a:cs typeface="Times New Roman" pitchFamily="18" charset="0"/>
              </a:rPr>
              <a:t>while submitting his reply in electronic mode, the adjudicating officer </a:t>
            </a:r>
            <a:r>
              <a:rPr lang="en-IN" sz="3200" b="1" u="sng" dirty="0" smtClean="0">
                <a:solidFill>
                  <a:srgbClr val="C00000"/>
                </a:solidFill>
                <a:latin typeface="Times New Roman" pitchFamily="18" charset="0"/>
                <a:cs typeface="Times New Roman" pitchFamily="18" charset="0"/>
              </a:rPr>
              <a:t>shall allow </a:t>
            </a:r>
            <a:r>
              <a:rPr lang="en-IN" sz="3200" dirty="0" smtClean="0">
                <a:latin typeface="Times New Roman" pitchFamily="18" charset="0"/>
                <a:cs typeface="Times New Roman" pitchFamily="18" charset="0"/>
              </a:rPr>
              <a:t>such person to make such representation after fixing a date of appearance.</a:t>
            </a: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96</a:t>
            </a:fld>
            <a:endParaRPr lang="en-US"/>
          </a:p>
        </p:txBody>
      </p:sp>
    </p:spTree>
    <p:extLst>
      <p:ext uri="{BB962C8B-B14F-4D97-AF65-F5344CB8AC3E}">
        <p14:creationId xmlns:p14="http://schemas.microsoft.com/office/powerpoint/2010/main" xmlns="" val="668477735"/>
      </p:ext>
    </p:extLst>
  </p:cSld>
  <p:clrMapOvr>
    <a:masterClrMapping/>
  </p:clrMapOvr>
  <p:transition spd="med">
    <p:wipe dir="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57200"/>
            <a:ext cx="10969943" cy="762000"/>
          </a:xfrm>
        </p:spPr>
        <p:txBody>
          <a:bodyPr>
            <a:normAutofit/>
          </a:bodyPr>
          <a:lstStyle/>
          <a:p>
            <a:r>
              <a:rPr lang="en-US" sz="3600" b="1" u="sng" dirty="0" smtClean="0">
                <a:solidFill>
                  <a:srgbClr val="C00000"/>
                </a:solidFill>
                <a:latin typeface="Times New Roman" pitchFamily="18" charset="0"/>
                <a:cs typeface="Times New Roman" pitchFamily="18" charset="0"/>
              </a:rPr>
              <a:t>Rule 3 (6) </a:t>
            </a:r>
            <a:endParaRPr lang="en-US" sz="36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441" y="1371600"/>
            <a:ext cx="10969943" cy="4953000"/>
          </a:xfrm>
        </p:spPr>
        <p:txBody>
          <a:bodyPr>
            <a:normAutofit/>
          </a:bodyPr>
          <a:lstStyle/>
          <a:p>
            <a:pPr marL="288925" indent="-288925" algn="just">
              <a:buClrTx/>
              <a:buFont typeface="Arial" pitchFamily="34" charset="0"/>
              <a:buChar char="•"/>
              <a:tabLst>
                <a:tab pos="288925" algn="l"/>
              </a:tabLst>
            </a:pPr>
            <a:r>
              <a:rPr lang="en-US" sz="3600" dirty="0" smtClean="0">
                <a:latin typeface="Times New Roman" pitchFamily="18" charset="0"/>
                <a:cs typeface="Times New Roman" pitchFamily="18" charset="0"/>
              </a:rPr>
              <a:t>On the date fixed for hearing and after giving a reasonable opportunity of being heard, the adjudicating officer may </a:t>
            </a:r>
            <a:r>
              <a:rPr lang="en-US" sz="3600" dirty="0" smtClean="0">
                <a:solidFill>
                  <a:srgbClr val="C00000"/>
                </a:solidFill>
                <a:latin typeface="Times New Roman" pitchFamily="18" charset="0"/>
                <a:cs typeface="Times New Roman" pitchFamily="18" charset="0"/>
              </a:rPr>
              <a:t>pass any order in writing </a:t>
            </a:r>
            <a:r>
              <a:rPr lang="en-US" sz="3600" dirty="0" smtClean="0">
                <a:latin typeface="Times New Roman" pitchFamily="18" charset="0"/>
                <a:cs typeface="Times New Roman" pitchFamily="18" charset="0"/>
              </a:rPr>
              <a:t>as he thinks fit including an order of adjournment. </a:t>
            </a:r>
          </a:p>
          <a:p>
            <a:pPr marL="576263" indent="-466725" algn="just">
              <a:buClrTx/>
              <a:buFont typeface="Arial" pitchFamily="34" charset="0"/>
              <a:buChar char="•"/>
              <a:tabLst>
                <a:tab pos="288925" algn="l"/>
              </a:tabLst>
            </a:pPr>
            <a:endParaRPr lang="en-US" sz="900" dirty="0" smtClean="0">
              <a:latin typeface="Times New Roman" pitchFamily="18" charset="0"/>
              <a:cs typeface="Times New Roman" pitchFamily="18" charset="0"/>
            </a:endParaRPr>
          </a:p>
          <a:p>
            <a:pPr marL="404813" indent="-404813" algn="just">
              <a:buClrTx/>
              <a:buFont typeface="Arial" pitchFamily="34" charset="0"/>
              <a:buChar char="•"/>
              <a:tabLst>
                <a:tab pos="288925" algn="l"/>
              </a:tabLst>
            </a:pPr>
            <a:r>
              <a:rPr lang="en-US" sz="3600" dirty="0" smtClean="0">
                <a:latin typeface="Times New Roman" pitchFamily="18" charset="0"/>
                <a:cs typeface="Times New Roman" pitchFamily="18" charset="0"/>
              </a:rPr>
              <a:t>Provided that after hearing Adjudicating Officer may require the concerned person </a:t>
            </a:r>
            <a:r>
              <a:rPr lang="en-US" sz="3600" dirty="0" smtClean="0">
                <a:solidFill>
                  <a:srgbClr val="C00000"/>
                </a:solidFill>
                <a:latin typeface="Times New Roman" pitchFamily="18" charset="0"/>
                <a:cs typeface="Times New Roman" pitchFamily="18" charset="0"/>
              </a:rPr>
              <a:t>to submit his reply in writing </a:t>
            </a:r>
            <a:r>
              <a:rPr lang="en-US" sz="3600" dirty="0" smtClean="0">
                <a:latin typeface="Times New Roman" pitchFamily="18" charset="0"/>
                <a:cs typeface="Times New Roman" pitchFamily="18" charset="0"/>
              </a:rPr>
              <a:t>on certain other issues related to the notice relevant for determination of the default.</a:t>
            </a:r>
          </a:p>
          <a:p>
            <a:pPr>
              <a:buNone/>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97</a:t>
            </a:fld>
            <a:endParaRPr lang="en-US"/>
          </a:p>
        </p:txBody>
      </p:sp>
    </p:spTree>
    <p:extLst>
      <p:ext uri="{BB962C8B-B14F-4D97-AF65-F5344CB8AC3E}">
        <p14:creationId xmlns:p14="http://schemas.microsoft.com/office/powerpoint/2010/main" xmlns="" val="3995154147"/>
      </p:ext>
    </p:extLst>
  </p:cSld>
  <p:clrMapOvr>
    <a:masterClrMapping/>
  </p:clrMapOvr>
  <p:transition spd="med">
    <p:wipe dir="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69943" cy="685800"/>
          </a:xfrm>
        </p:spPr>
        <p:txBody>
          <a:bodyPr>
            <a:normAutofit/>
          </a:bodyPr>
          <a:lstStyle/>
          <a:p>
            <a:r>
              <a:rPr lang="en-US" sz="3600" b="1" u="sng" dirty="0" smtClean="0">
                <a:solidFill>
                  <a:srgbClr val="C00000"/>
                </a:solidFill>
                <a:latin typeface="Times New Roman" pitchFamily="18" charset="0"/>
                <a:cs typeface="Times New Roman" pitchFamily="18" charset="0"/>
              </a:rPr>
              <a:t>Rule 3 (7)</a:t>
            </a:r>
            <a:endParaRPr lang="en-US" sz="3600" u="sng"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441" y="1219200"/>
            <a:ext cx="10969943" cy="5105400"/>
          </a:xfrm>
        </p:spPr>
        <p:txBody>
          <a:bodyPr>
            <a:normAutofit/>
          </a:bodyPr>
          <a:lstStyle/>
          <a:p>
            <a:pPr marL="576263" indent="-466725">
              <a:buNone/>
            </a:pPr>
            <a:r>
              <a:rPr lang="en-US" sz="3200" dirty="0" smtClean="0">
                <a:latin typeface="Times New Roman" pitchFamily="18" charset="0"/>
                <a:cs typeface="Times New Roman" pitchFamily="18" charset="0"/>
              </a:rPr>
              <a:t>Adjudicating officer may pass an order:-</a:t>
            </a:r>
          </a:p>
          <a:p>
            <a:pPr marL="576263" indent="0" algn="just">
              <a:buClr>
                <a:schemeClr val="tx1"/>
              </a:buClr>
              <a:buFont typeface="Wingdings" pitchFamily="2" charset="2"/>
              <a:buChar char="Ø"/>
            </a:pPr>
            <a:r>
              <a:rPr lang="en-US" sz="3200" dirty="0" smtClean="0">
                <a:latin typeface="Times New Roman" pitchFamily="18" charset="0"/>
                <a:cs typeface="Times New Roman" pitchFamily="18" charset="0"/>
              </a:rPr>
              <a:t>	In case </a:t>
            </a:r>
            <a:r>
              <a:rPr lang="en-US" sz="3200" dirty="0" smtClean="0">
                <a:solidFill>
                  <a:srgbClr val="C00000"/>
                </a:solidFill>
                <a:latin typeface="Times New Roman" pitchFamily="18" charset="0"/>
                <a:cs typeface="Times New Roman" pitchFamily="18" charset="0"/>
              </a:rPr>
              <a:t>physical appearance not required</a:t>
            </a:r>
            <a:r>
              <a:rPr lang="en-US" sz="3200" dirty="0" smtClean="0">
                <a:latin typeface="Times New Roman" pitchFamily="18" charset="0"/>
                <a:cs typeface="Times New Roman" pitchFamily="18" charset="0"/>
              </a:rPr>
              <a:t> </a:t>
            </a:r>
            <a:r>
              <a:rPr lang="en-US" sz="3200" dirty="0" smtClean="0">
                <a:solidFill>
                  <a:srgbClr val="C0000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within </a:t>
            </a:r>
            <a:r>
              <a:rPr lang="en-US" sz="3200" dirty="0" smtClean="0">
                <a:solidFill>
                  <a:srgbClr val="C00000"/>
                </a:solidFill>
                <a:latin typeface="Times New Roman" pitchFamily="18" charset="0"/>
                <a:cs typeface="Times New Roman" pitchFamily="18" charset="0"/>
              </a:rPr>
              <a:t>30 days </a:t>
            </a:r>
            <a:r>
              <a:rPr lang="en-US" sz="3200" dirty="0" smtClean="0">
                <a:latin typeface="Times New Roman" pitchFamily="18" charset="0"/>
                <a:cs typeface="Times New Roman" pitchFamily="18" charset="0"/>
              </a:rPr>
              <a:t>after the 	expiry of the period given for reply                     (15 to 30 days or such extended  period)</a:t>
            </a:r>
          </a:p>
          <a:p>
            <a:pPr marL="576263" indent="0" algn="just">
              <a:buClr>
                <a:schemeClr val="tx1"/>
              </a:buClr>
              <a:buFont typeface="Wingdings" pitchFamily="2" charset="2"/>
              <a:buChar char="Ø"/>
            </a:pPr>
            <a:endParaRPr lang="en-US" sz="2000" dirty="0" smtClean="0">
              <a:latin typeface="Times New Roman" pitchFamily="18" charset="0"/>
              <a:cs typeface="Times New Roman" pitchFamily="18" charset="0"/>
            </a:endParaRPr>
          </a:p>
          <a:p>
            <a:pPr marL="576263" indent="0" algn="just">
              <a:buClr>
                <a:schemeClr val="tx1"/>
              </a:buClr>
              <a:buFont typeface="Wingdings" pitchFamily="2" charset="2"/>
              <a:buChar char="Ø"/>
            </a:pPr>
            <a:r>
              <a:rPr lang="en-US" sz="3200" dirty="0" smtClean="0">
                <a:latin typeface="Times New Roman" pitchFamily="18" charset="0"/>
                <a:cs typeface="Times New Roman" pitchFamily="18" charset="0"/>
              </a:rPr>
              <a:t>	In case </a:t>
            </a:r>
            <a:r>
              <a:rPr lang="en-US" sz="3200" dirty="0" smtClean="0">
                <a:solidFill>
                  <a:srgbClr val="C00000"/>
                </a:solidFill>
                <a:latin typeface="Times New Roman" pitchFamily="18" charset="0"/>
                <a:cs typeface="Times New Roman" pitchFamily="18" charset="0"/>
              </a:rPr>
              <a:t>physical appearance required – </a:t>
            </a:r>
            <a:r>
              <a:rPr lang="en-US" sz="3200" dirty="0" smtClean="0">
                <a:latin typeface="Times New Roman" pitchFamily="18" charset="0"/>
                <a:cs typeface="Times New Roman" pitchFamily="18" charset="0"/>
              </a:rPr>
              <a:t>within</a:t>
            </a:r>
            <a:r>
              <a:rPr lang="en-US" sz="3200" dirty="0" smtClean="0">
                <a:solidFill>
                  <a:srgbClr val="C00000"/>
                </a:solidFill>
                <a:latin typeface="Times New Roman" pitchFamily="18" charset="0"/>
                <a:cs typeface="Times New Roman" pitchFamily="18" charset="0"/>
              </a:rPr>
              <a:t> 90 days </a:t>
            </a:r>
            <a:r>
              <a:rPr lang="en-US" sz="3200" dirty="0" smtClean="0">
                <a:latin typeface="Times New Roman" pitchFamily="18" charset="0"/>
                <a:cs typeface="Times New Roman" pitchFamily="18" charset="0"/>
              </a:rPr>
              <a:t>from the date of issue of appearance  </a:t>
            </a:r>
          </a:p>
          <a:p>
            <a:pPr marL="576263" indent="0" algn="just">
              <a:buClr>
                <a:schemeClr val="tx1"/>
              </a:buClr>
              <a:buFont typeface="Wingdings" pitchFamily="2" charset="2"/>
              <a:buChar char="Ø"/>
            </a:pPr>
            <a:endParaRPr lang="en-US" sz="1050" dirty="0" smtClean="0">
              <a:latin typeface="Times New Roman" pitchFamily="18" charset="0"/>
              <a:cs typeface="Times New Roman" pitchFamily="18" charset="0"/>
            </a:endParaRPr>
          </a:p>
          <a:p>
            <a:pPr marL="576263" indent="-466725">
              <a:buNone/>
            </a:pPr>
            <a:r>
              <a:rPr lang="en-US" sz="3200" dirty="0" smtClean="0">
                <a:latin typeface="Times New Roman" pitchFamily="18" charset="0"/>
                <a:cs typeface="Times New Roman" pitchFamily="18" charset="0"/>
              </a:rPr>
              <a:t>	</a:t>
            </a:r>
            <a:r>
              <a:rPr lang="en-US" sz="3200" dirty="0" smtClean="0">
                <a:solidFill>
                  <a:srgbClr val="C00000"/>
                </a:solidFill>
                <a:latin typeface="Times New Roman" pitchFamily="18" charset="0"/>
                <a:cs typeface="Times New Roman" pitchFamily="18" charset="0"/>
              </a:rPr>
              <a:t>If due to some reason there is delay in order passed then such order shall not considered to be invalid.</a:t>
            </a:r>
            <a:endParaRPr lang="en-US" dirty="0" smtClean="0">
              <a:solidFill>
                <a:srgbClr val="C0000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98</a:t>
            </a:fld>
            <a:endParaRPr lang="en-US"/>
          </a:p>
        </p:txBody>
      </p:sp>
    </p:spTree>
    <p:extLst>
      <p:ext uri="{BB962C8B-B14F-4D97-AF65-F5344CB8AC3E}">
        <p14:creationId xmlns:p14="http://schemas.microsoft.com/office/powerpoint/2010/main" xmlns="" val="1020459985"/>
      </p:ext>
    </p:extLst>
  </p:cSld>
  <p:clrMapOvr>
    <a:masterClrMapping/>
  </p:clrMapOvr>
  <p:transition spd="med">
    <p:wipe dir="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228600"/>
            <a:ext cx="10969943" cy="609600"/>
          </a:xfrm>
        </p:spPr>
        <p:txBody>
          <a:bodyPr>
            <a:normAutofit fontScale="90000"/>
          </a:bodyPr>
          <a:lstStyle/>
          <a:p>
            <a:r>
              <a:rPr lang="en-US" sz="3600" b="1" u="sng" dirty="0" smtClean="0">
                <a:solidFill>
                  <a:srgbClr val="C00000"/>
                </a:solidFill>
                <a:latin typeface="Times New Roman" pitchFamily="18" charset="0"/>
                <a:cs typeface="Times New Roman" pitchFamily="18" charset="0"/>
              </a:rPr>
              <a:t>Rule 3 (8) </a:t>
            </a:r>
            <a:endParaRPr lang="en-US" sz="36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8012" y="1066800"/>
            <a:ext cx="10971371" cy="5257800"/>
          </a:xfrm>
        </p:spPr>
        <p:txBody>
          <a:bodyPr>
            <a:normAutofit/>
          </a:bodyPr>
          <a:lstStyle/>
          <a:p>
            <a:pPr marL="0" indent="0" algn="just">
              <a:buNone/>
            </a:pPr>
            <a:r>
              <a:rPr lang="en-US" sz="2800" dirty="0" smtClean="0">
                <a:latin typeface="Times New Roman" pitchFamily="18" charset="0"/>
                <a:cs typeface="Times New Roman" pitchFamily="18" charset="0"/>
              </a:rPr>
              <a:t>Every </a:t>
            </a:r>
            <a:r>
              <a:rPr lang="en-US" sz="2800" dirty="0" smtClean="0">
                <a:solidFill>
                  <a:srgbClr val="C00000"/>
                </a:solidFill>
                <a:latin typeface="Times New Roman" pitchFamily="18" charset="0"/>
                <a:cs typeface="Times New Roman" pitchFamily="18" charset="0"/>
              </a:rPr>
              <a:t>order</a:t>
            </a:r>
            <a:r>
              <a:rPr lang="en-US" sz="2800" dirty="0" smtClean="0">
                <a:latin typeface="Times New Roman" pitchFamily="18" charset="0"/>
                <a:cs typeface="Times New Roman" pitchFamily="18" charset="0"/>
              </a:rPr>
              <a:t> given by Adjudicating officer shall be </a:t>
            </a:r>
            <a:r>
              <a:rPr lang="en-US" sz="2800" dirty="0" smtClean="0">
                <a:solidFill>
                  <a:srgbClr val="C00000"/>
                </a:solidFill>
                <a:latin typeface="Times New Roman" pitchFamily="18" charset="0"/>
                <a:cs typeface="Times New Roman" pitchFamily="18" charset="0"/>
              </a:rPr>
              <a:t>duly dated and signed </a:t>
            </a:r>
            <a:r>
              <a:rPr lang="en-US" sz="2800" dirty="0" smtClean="0">
                <a:latin typeface="Times New Roman" pitchFamily="18" charset="0"/>
                <a:cs typeface="Times New Roman" pitchFamily="18" charset="0"/>
              </a:rPr>
              <a:t>by </a:t>
            </a:r>
            <a:r>
              <a:rPr lang="en-US" sz="2800" dirty="0" smtClean="0">
                <a:solidFill>
                  <a:srgbClr val="C00000"/>
                </a:solidFill>
                <a:latin typeface="Times New Roman" pitchFamily="18" charset="0"/>
                <a:cs typeface="Times New Roman" pitchFamily="18" charset="0"/>
              </a:rPr>
              <a:t>him</a:t>
            </a:r>
            <a:r>
              <a:rPr lang="en-US" sz="2800" dirty="0" smtClean="0">
                <a:latin typeface="Times New Roman" pitchFamily="18" charset="0"/>
                <a:cs typeface="Times New Roman" pitchFamily="18" charset="0"/>
              </a:rPr>
              <a:t> and shall clearly state the reason for requiring the physical appearance </a:t>
            </a:r>
          </a:p>
          <a:p>
            <a:pPr>
              <a:buNone/>
            </a:pPr>
            <a:endParaRPr lang="en-US" dirty="0" smtClean="0">
              <a:solidFill>
                <a:srgbClr val="C00000"/>
              </a:solidFill>
              <a:latin typeface="Times New Roman" pitchFamily="18" charset="0"/>
              <a:cs typeface="Times New Roman" pitchFamily="18" charset="0"/>
            </a:endParaRPr>
          </a:p>
          <a:p>
            <a:pPr>
              <a:buNone/>
            </a:pPr>
            <a:r>
              <a:rPr lang="en-US" sz="3600" b="1" u="sng" dirty="0" smtClean="0">
                <a:solidFill>
                  <a:srgbClr val="C00000"/>
                </a:solidFill>
                <a:latin typeface="Times New Roman" pitchFamily="18" charset="0"/>
                <a:cs typeface="Times New Roman" pitchFamily="18" charset="0"/>
              </a:rPr>
              <a:t>Rule 3 (9)</a:t>
            </a:r>
          </a:p>
          <a:p>
            <a:pPr>
              <a:buNone/>
            </a:pPr>
            <a:r>
              <a:rPr lang="en-US" sz="2800" dirty="0" smtClean="0">
                <a:latin typeface="Times New Roman" pitchFamily="18" charset="0"/>
                <a:cs typeface="Times New Roman" pitchFamily="18" charset="0"/>
              </a:rPr>
              <a:t>Copy of the order by Adjudicating officer shall be sent to</a:t>
            </a:r>
          </a:p>
          <a:p>
            <a:pPr marL="804863" indent="-695325" algn="just">
              <a:buNone/>
            </a:pPr>
            <a:r>
              <a:rPr lang="en-US" sz="2800" dirty="0" smtClean="0">
                <a:latin typeface="Times New Roman" pitchFamily="18" charset="0"/>
                <a:cs typeface="Times New Roman" pitchFamily="18" charset="0"/>
              </a:rPr>
              <a:t>	a)  the concerned Company, Officer who is in default or any other      	    person or all of them; </a:t>
            </a:r>
          </a:p>
          <a:p>
            <a:pPr marL="804863" indent="-695325">
              <a:buNone/>
            </a:pPr>
            <a:r>
              <a:rPr lang="en-US" sz="2800" dirty="0" smtClean="0">
                <a:latin typeface="Times New Roman" pitchFamily="18" charset="0"/>
                <a:cs typeface="Times New Roman" pitchFamily="18" charset="0"/>
              </a:rPr>
              <a:t>	b)  Central Government ; and </a:t>
            </a:r>
          </a:p>
          <a:p>
            <a:pPr marL="804863" indent="-695325">
              <a:buNone/>
            </a:pPr>
            <a:r>
              <a:rPr lang="en-US" sz="2800" dirty="0" smtClean="0">
                <a:latin typeface="Times New Roman" pitchFamily="18" charset="0"/>
                <a:cs typeface="Times New Roman" pitchFamily="18" charset="0"/>
              </a:rPr>
              <a:t>	c)  Copy of the Order shall be uploaded on website.</a:t>
            </a:r>
          </a:p>
          <a:p>
            <a:pPr marL="804863" indent="-695325">
              <a:buNone/>
            </a:pPr>
            <a:endParaRPr lang="en-US" sz="2800" dirty="0" smtClean="0"/>
          </a:p>
          <a:p>
            <a:pPr>
              <a:buNone/>
            </a:pPr>
            <a:endParaRPr lang="en-US" dirty="0"/>
          </a:p>
        </p:txBody>
      </p:sp>
      <p:sp>
        <p:nvSpPr>
          <p:cNvPr id="4" name="Footer Placeholder 3"/>
          <p:cNvSpPr>
            <a:spLocks noGrp="1"/>
          </p:cNvSpPr>
          <p:nvPr>
            <p:ph type="ftr" sz="quarter" idx="11"/>
          </p:nvPr>
        </p:nvSpPr>
        <p:spPr>
          <a:xfrm>
            <a:off x="3969412" y="6499226"/>
            <a:ext cx="4868200" cy="365125"/>
          </a:xfrm>
        </p:spPr>
        <p:txBody>
          <a:bodyPr/>
          <a:lstStyle/>
          <a:p>
            <a:r>
              <a:rPr lang="en-US" smtClean="0"/>
              <a:t>Amita Desai &amp; Co. Company Secretaries, 06102019 </a:t>
            </a:r>
            <a:endParaRPr lang="en-US" sz="1400" dirty="0"/>
          </a:p>
        </p:txBody>
      </p:sp>
      <p:sp>
        <p:nvSpPr>
          <p:cNvPr id="5" name="Slide Number Placeholder 4"/>
          <p:cNvSpPr>
            <a:spLocks noGrp="1"/>
          </p:cNvSpPr>
          <p:nvPr>
            <p:ph type="sldNum" sz="quarter" idx="12"/>
          </p:nvPr>
        </p:nvSpPr>
        <p:spPr/>
        <p:txBody>
          <a:bodyPr/>
          <a:lstStyle/>
          <a:p>
            <a:fld id="{A3F31473-23EB-4724-8B59-FE6D21D89FA4}" type="slidenum">
              <a:rPr lang="en-US" smtClean="0"/>
              <a:pPr/>
              <a:t>99</a:t>
            </a:fld>
            <a:endParaRPr lang="en-US"/>
          </a:p>
        </p:txBody>
      </p:sp>
    </p:spTree>
    <p:extLst>
      <p:ext uri="{BB962C8B-B14F-4D97-AF65-F5344CB8AC3E}">
        <p14:creationId xmlns:p14="http://schemas.microsoft.com/office/powerpoint/2010/main" xmlns="" val="3736755357"/>
      </p:ext>
    </p:extLst>
  </p:cSld>
  <p:clrMapOvr>
    <a:masterClrMapping/>
  </p:clrMapOvr>
  <p:transition spd="med">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ustom 2">
      <a:majorFont>
        <a:latin typeface="Times New Roman"/>
        <a:ea typeface=""/>
        <a:cs typeface=""/>
      </a:majorFont>
      <a:minorFont>
        <a:latin typeface="Times New Roman"/>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Marketing_16x9">
      <a:dk1>
        <a:srgbClr val="404040"/>
      </a:dk1>
      <a:lt1>
        <a:sysClr val="window" lastClr="FFFFFF"/>
      </a:lt1>
      <a:dk2>
        <a:srgbClr val="000000"/>
      </a:dk2>
      <a:lt2>
        <a:srgbClr val="A1C1DE"/>
      </a:lt2>
      <a:accent1>
        <a:srgbClr val="39527B"/>
      </a:accent1>
      <a:accent2>
        <a:srgbClr val="528DC2"/>
      </a:accent2>
      <a:accent3>
        <a:srgbClr val="7EA939"/>
      </a:accent3>
      <a:accent4>
        <a:srgbClr val="30AEAB"/>
      </a:accent4>
      <a:accent5>
        <a:srgbClr val="31A962"/>
      </a:accent5>
      <a:accent6>
        <a:srgbClr val="78648E"/>
      </a:accent6>
      <a:hlink>
        <a:srgbClr val="7EA939"/>
      </a:hlink>
      <a:folHlink>
        <a:srgbClr val="7F7F7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flip="none" rotWithShape="1">
          <a:gsLst>
            <a:gs pos="0">
              <a:schemeClr val="phClr">
                <a:lumMod val="20000"/>
                <a:lumOff val="80000"/>
              </a:schemeClr>
            </a:gs>
            <a:gs pos="58000">
              <a:schemeClr val="phClr">
                <a:lumMod val="40000"/>
                <a:lumOff val="60000"/>
              </a:schemeClr>
            </a:gs>
            <a:gs pos="100000">
              <a:schemeClr val="phClr"/>
            </a:gs>
          </a:gsLst>
          <a:lin ang="14400000" scaled="0"/>
          <a:tileRect/>
        </a:gradFill>
        <a:gradFill flip="none" rotWithShape="1">
          <a:gsLst>
            <a:gs pos="0">
              <a:schemeClr val="phClr">
                <a:lumMod val="20000"/>
                <a:lumOff val="80000"/>
              </a:schemeClr>
            </a:gs>
            <a:gs pos="58000">
              <a:schemeClr val="phClr">
                <a:lumMod val="40000"/>
                <a:lumOff val="60000"/>
              </a:schemeClr>
            </a:gs>
            <a:gs pos="100000">
              <a:schemeClr val="phClr"/>
            </a:gs>
          </a:gsLst>
          <a:lin ang="17400000" scaled="0"/>
          <a:tileRect/>
        </a:gradFill>
      </a:bgFillStyleLst>
    </a:fmtScheme>
  </a:themeElements>
  <a:objectDefaults/>
  <a:extraClrSchemeLst/>
</a:theme>
</file>

<file path=ppt/theme/theme3.xml><?xml version="1.0" encoding="utf-8"?>
<a:theme xmlns:a="http://schemas.openxmlformats.org/drawingml/2006/main" name="Office Theme">
  <a:themeElements>
    <a:clrScheme name="Marketing_16x9">
      <a:dk1>
        <a:srgbClr val="404040"/>
      </a:dk1>
      <a:lt1>
        <a:sysClr val="window" lastClr="FFFFFF"/>
      </a:lt1>
      <a:dk2>
        <a:srgbClr val="000000"/>
      </a:dk2>
      <a:lt2>
        <a:srgbClr val="A1C1DE"/>
      </a:lt2>
      <a:accent1>
        <a:srgbClr val="39527B"/>
      </a:accent1>
      <a:accent2>
        <a:srgbClr val="528DC2"/>
      </a:accent2>
      <a:accent3>
        <a:srgbClr val="7EA939"/>
      </a:accent3>
      <a:accent4>
        <a:srgbClr val="30AEAB"/>
      </a:accent4>
      <a:accent5>
        <a:srgbClr val="31A962"/>
      </a:accent5>
      <a:accent6>
        <a:srgbClr val="78648E"/>
      </a:accent6>
      <a:hlink>
        <a:srgbClr val="7EA939"/>
      </a:hlink>
      <a:folHlink>
        <a:srgbClr val="7F7F7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flip="none" rotWithShape="1">
          <a:gsLst>
            <a:gs pos="0">
              <a:schemeClr val="phClr">
                <a:lumMod val="20000"/>
                <a:lumOff val="80000"/>
              </a:schemeClr>
            </a:gs>
            <a:gs pos="58000">
              <a:schemeClr val="phClr">
                <a:lumMod val="40000"/>
                <a:lumOff val="60000"/>
              </a:schemeClr>
            </a:gs>
            <a:gs pos="100000">
              <a:schemeClr val="phClr"/>
            </a:gs>
          </a:gsLst>
          <a:lin ang="14400000" scaled="0"/>
          <a:tileRect/>
        </a:gradFill>
        <a:gradFill flip="none" rotWithShape="1">
          <a:gsLst>
            <a:gs pos="0">
              <a:schemeClr val="phClr">
                <a:lumMod val="20000"/>
                <a:lumOff val="80000"/>
              </a:schemeClr>
            </a:gs>
            <a:gs pos="58000">
              <a:schemeClr val="phClr">
                <a:lumMod val="40000"/>
                <a:lumOff val="60000"/>
              </a:schemeClr>
            </a:gs>
            <a:gs pos="100000">
              <a:schemeClr val="phClr"/>
            </a:gs>
          </a:gsLst>
          <a:lin ang="17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7F9B8BCC-BF24-4800-92E1-9F891BBB27E6}">
  <ds:schemaRefs>
    <ds:schemaRef ds:uri="http://schemas.microsoft.com/sharepoint/v3/contenttype/forms"/>
  </ds:schemaRefs>
</ds:datastoreItem>
</file>

<file path=customXml/itemProps2.xml><?xml version="1.0" encoding="utf-8"?>
<ds:datastoreItem xmlns:ds="http://schemas.openxmlformats.org/officeDocument/2006/customXml" ds:itemID="{5CCB2C71-1ED8-4540-B003-293B5E75C7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AACE6D-8EB6-447A-8DFD-C2C0C52916AC}">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40262f94-9f35-4ac3-9a90-690165a166b7"/>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Apex</Template>
  <TotalTime>20291</TotalTime>
  <Words>9811</Words>
  <Application>Microsoft Office PowerPoint</Application>
  <PresentationFormat>Custom</PresentationFormat>
  <Paragraphs>1216</Paragraphs>
  <Slides>115</Slides>
  <Notes>11</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Concourse</vt:lpstr>
      <vt:lpstr>Few Relevant provisions for Chartered Accountants under The Companies Act, 2013  By Amita Desai Amita Desai &amp; Company Company Secretaries Mumbai  </vt:lpstr>
      <vt:lpstr>Free to copy </vt:lpstr>
      <vt:lpstr>Consequences of Non-Filing of Financial Statements</vt:lpstr>
      <vt:lpstr>Steps for Annual compliances  </vt:lpstr>
      <vt:lpstr>Annual Report </vt:lpstr>
      <vt:lpstr>Board meeting for approval of Annual Report</vt:lpstr>
      <vt:lpstr>Board Report </vt:lpstr>
      <vt:lpstr>Board Report </vt:lpstr>
      <vt:lpstr>Board Report </vt:lpstr>
      <vt:lpstr>Section 134- Financial And Board Report </vt:lpstr>
      <vt:lpstr>Section 134- Financial And Board Report </vt:lpstr>
      <vt:lpstr>Ratification of Auditors  Appointment</vt:lpstr>
      <vt:lpstr>RoC Form Filing Post AGM </vt:lpstr>
      <vt:lpstr>e-form AOC-4 [(Balance Sheet and Profit &amp; Loss Account)]</vt:lpstr>
      <vt:lpstr>e-form MGT-7 (Annual Return)</vt:lpstr>
      <vt:lpstr>e-form ADT-1 (For Appointment of Statutory Auditor)</vt:lpstr>
      <vt:lpstr>e-form DIR-12 (For Appointment/Regularization of Director)</vt:lpstr>
      <vt:lpstr>e-form MGT-14 (Filing of Resolution with RoC) </vt:lpstr>
      <vt:lpstr>e-form MR-1 (Return of Appointment for MD, WTD or Manager) </vt:lpstr>
      <vt:lpstr>MBP-1 &amp; DIR-8</vt:lpstr>
      <vt:lpstr>If You Think Compliance is  Expensive Try Non-Compliance </vt:lpstr>
      <vt:lpstr>Slide 22</vt:lpstr>
      <vt:lpstr>Form BEN-2</vt:lpstr>
      <vt:lpstr>SBO</vt:lpstr>
      <vt:lpstr>SBO-Form Filing</vt:lpstr>
      <vt:lpstr>SBO-Form Filing</vt:lpstr>
      <vt:lpstr>Form MSME-I </vt:lpstr>
      <vt:lpstr>Slide 28</vt:lpstr>
      <vt:lpstr>PROPOSED CHANGE IN NORMS  OF CLASSIFICATION </vt:lpstr>
      <vt:lpstr>NOTIFICATION BY MINISTRY OF MSME (Dated November 2, 2018)</vt:lpstr>
      <vt:lpstr>REPORTING REQUIREMENT  (Under MCA Notification)</vt:lpstr>
      <vt:lpstr>CONTENTS OF FORM MSME-1 </vt:lpstr>
      <vt:lpstr>PENAL PROVISIONS</vt:lpstr>
      <vt:lpstr>FINE U/S 405 (4) OF THE CA, 2013</vt:lpstr>
      <vt:lpstr>Form DIR-3 KYC</vt:lpstr>
      <vt:lpstr>DIR-3 KYC </vt:lpstr>
      <vt:lpstr>Slide 37</vt:lpstr>
      <vt:lpstr>Slide 38</vt:lpstr>
      <vt:lpstr>Slide 39</vt:lpstr>
      <vt:lpstr>Form PAS 6</vt:lpstr>
      <vt:lpstr>PAS-6 </vt:lpstr>
      <vt:lpstr>Form INC 20A</vt:lpstr>
      <vt:lpstr>INC – 20A  For Commencement of Business</vt:lpstr>
      <vt:lpstr>INC – 20A  For Commencement of Business</vt:lpstr>
      <vt:lpstr>Rationale of this provision of section 10A </vt:lpstr>
      <vt:lpstr>Applicability of INC 20A</vt:lpstr>
      <vt:lpstr>Compliance of Provision of Section 10A</vt:lpstr>
      <vt:lpstr>Rule 23A of the Companies (Incorporation) Rule, 2014 </vt:lpstr>
      <vt:lpstr>Penalty for Non Compliance</vt:lpstr>
      <vt:lpstr>Removal of name of Company from the Registrar of Companies</vt:lpstr>
      <vt:lpstr>Form DPT -3</vt:lpstr>
      <vt:lpstr>Form DPT-3</vt:lpstr>
      <vt:lpstr>Slide 53</vt:lpstr>
      <vt:lpstr>Slide 54</vt:lpstr>
      <vt:lpstr>Slide 55</vt:lpstr>
      <vt:lpstr> Clarification </vt:lpstr>
      <vt:lpstr>Slide 57</vt:lpstr>
      <vt:lpstr>Slide 58</vt:lpstr>
      <vt:lpstr>Slide 59</vt:lpstr>
      <vt:lpstr>Slide 60</vt:lpstr>
      <vt:lpstr>Slide 61</vt:lpstr>
      <vt:lpstr>Slide 62</vt:lpstr>
      <vt:lpstr>Punishment For Contravention of Deposit Rules   (Rule 21)</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Section 454   Adjudication of Penalties  as per Companies Act 2013  &amp; Companies (Adjudication of Penalties) Rules, 2014</vt:lpstr>
      <vt:lpstr>E-Adjudication </vt:lpstr>
      <vt:lpstr>E-Adjudication </vt:lpstr>
      <vt:lpstr>E-Adjudication </vt:lpstr>
      <vt:lpstr>Slide 80</vt:lpstr>
      <vt:lpstr>Slide 81</vt:lpstr>
      <vt:lpstr>Slide 82</vt:lpstr>
      <vt:lpstr>Slide 83</vt:lpstr>
      <vt:lpstr>Slide 84</vt:lpstr>
      <vt:lpstr>Slide 85</vt:lpstr>
      <vt:lpstr>Slide 86</vt:lpstr>
      <vt:lpstr>Slide 87</vt:lpstr>
      <vt:lpstr>Slide 88</vt:lpstr>
      <vt:lpstr>Slide 89</vt:lpstr>
      <vt:lpstr>Adjudication of Penalties</vt:lpstr>
      <vt:lpstr>Section 454 Adjudication of Penalties and Rule 3 of Companies (Adjudication of Penalties) Rules, 2014 </vt:lpstr>
      <vt:lpstr>Imposing Penalty for Non Compliance </vt:lpstr>
      <vt:lpstr>Section 454 (4) Opportunity of Being heard and Companies (Adjudication of Penalties) Rules, 2014 </vt:lpstr>
      <vt:lpstr>Rule 3 (3) </vt:lpstr>
      <vt:lpstr>Rule 3 (4)</vt:lpstr>
      <vt:lpstr>Rule 3( 5)</vt:lpstr>
      <vt:lpstr>Rule 3 (6) </vt:lpstr>
      <vt:lpstr>Rule 3 (7)</vt:lpstr>
      <vt:lpstr>Rule 3 (8) </vt:lpstr>
      <vt:lpstr>Slide 100</vt:lpstr>
      <vt:lpstr>Slide 101</vt:lpstr>
      <vt:lpstr>Slide 102</vt:lpstr>
      <vt:lpstr>Slide 103</vt:lpstr>
      <vt:lpstr>Slide 104</vt:lpstr>
      <vt:lpstr>Slide 105</vt:lpstr>
      <vt:lpstr>Slide 106</vt:lpstr>
      <vt:lpstr>Rule 6 Disposal of appeal by RD</vt:lpstr>
      <vt:lpstr>Slide 108</vt:lpstr>
      <vt:lpstr>Slide 109</vt:lpstr>
      <vt:lpstr>Slide 110</vt:lpstr>
      <vt:lpstr>Slide 111</vt:lpstr>
      <vt:lpstr>Slide 112</vt:lpstr>
      <vt:lpstr>Slide 113</vt:lpstr>
      <vt:lpstr>Slide 114</vt:lpstr>
      <vt:lpstr>Slide 115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Analysis on Secretarial Standard-2</dc:title>
  <dc:creator>pc-3</dc:creator>
  <cp:lastModifiedBy>comp</cp:lastModifiedBy>
  <cp:revision>1599</cp:revision>
  <dcterms:created xsi:type="dcterms:W3CDTF">2017-09-13T08:05:08Z</dcterms:created>
  <dcterms:modified xsi:type="dcterms:W3CDTF">2019-10-09T06:53:51Z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